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9.xml" ContentType="application/vnd.ms-office.chartstyle+xml"/>
  <Override PartName="/ppt/charts/colors9.xml" ContentType="application/vnd.ms-office.chartcolorstyle+xml"/>
  <Override PartName="/ppt/charts/chart1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6.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4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4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0.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56.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57.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58.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59.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0.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1.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62.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63.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64.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65.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66.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67.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68.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69.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7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7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7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7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7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8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8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8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8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8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8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88.xml" ContentType="application/vnd.openxmlformats-officedocument.drawingml.chart+xml"/>
  <Override PartName="/ppt/charts/style68.xml" ContentType="application/vnd.ms-office.chartstyle+xml"/>
  <Override PartName="/ppt/charts/colors68.xml" ContentType="application/vnd.ms-office.chartcolorstyle+xml"/>
  <Override PartName="/ppt/notesSlides/notesSlide7.xml" ContentType="application/vnd.openxmlformats-officedocument.presentationml.notesSlide+xml"/>
  <Override PartName="/ppt/charts/chart89.xml" ContentType="application/vnd.openxmlformats-officedocument.drawingml.chart+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94.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95.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96.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97.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98.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99.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0.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1.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02.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03.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04.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105.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06.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07.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8.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113.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14.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15.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16.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117.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1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1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0.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1.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22.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23.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24.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25.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26.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9.xml" ContentType="application/vnd.openxmlformats-officedocument.presentationml.notesSlide+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32.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33.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34.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35.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36.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37.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38.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3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4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43.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44.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45.xml" ContentType="application/vnd.openxmlformats-officedocument.drawingml.chart+xml"/>
  <Override PartName="/ppt/charts/style113.xml" ContentType="application/vnd.ms-office.chartstyle+xml"/>
  <Override PartName="/ppt/charts/colors1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46.xml" ContentType="application/vnd.openxmlformats-officedocument.drawingml.chart+xml"/>
  <Override PartName="/ppt/charts/chart147.xml" ContentType="application/vnd.openxmlformats-officedocument.drawingml.chart+xml"/>
  <Override PartName="/ppt/charts/chart148.xml" ContentType="application/vnd.openxmlformats-officedocument.drawingml.chart+xml"/>
  <Override PartName="/ppt/charts/chart149.xml" ContentType="application/vnd.openxmlformats-officedocument.drawingml.chart+xml"/>
  <Override PartName="/ppt/notesSlides/notesSlide12.xml" ContentType="application/vnd.openxmlformats-officedocument.presentationml.notesSlide+xml"/>
  <Override PartName="/ppt/charts/chart150.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5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52.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53.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54.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55.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56.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57.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58.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59.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0.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1.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62.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63.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64.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13.xml" ContentType="application/vnd.openxmlformats-officedocument.presentationml.notesSlide+xml"/>
  <Override PartName="/ppt/charts/chart165.xml" ContentType="application/vnd.openxmlformats-officedocument.drawingml.chart+xml"/>
  <Override PartName="/ppt/charts/chart166.xml" ContentType="application/vnd.openxmlformats-officedocument.drawingml.chart+xml"/>
  <Override PartName="/ppt/charts/chart167.xml" ContentType="application/vnd.openxmlformats-officedocument.drawingml.chart+xml"/>
  <Override PartName="/ppt/charts/chart168.xml" ContentType="application/vnd.openxmlformats-officedocument.drawingml.chart+xml"/>
  <Override PartName="/ppt/charts/chart169.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70.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1.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72.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73.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74.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75.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76.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77.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7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79.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1.xml" ContentType="application/vnd.openxmlformats-officedocument.drawingml.chart+xml"/>
  <Override PartName="/ppt/charts/style141.xml" ContentType="application/vnd.ms-office.chartstyle+xml"/>
  <Override PartName="/ppt/charts/colors141.xml" ContentType="application/vnd.ms-office.chartcolorstyle+xml"/>
  <Override PartName="/ppt/charts/chart18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83.xml" ContentType="application/vnd.openxmlformats-officedocument.drawingml.chart+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88.xml" ContentType="application/vnd.openxmlformats-officedocument.drawingml.chart+xml"/>
  <Override PartName="/ppt/charts/style144.xml" ContentType="application/vnd.ms-office.chartstyle+xml"/>
  <Override PartName="/ppt/charts/colors14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89.xml" ContentType="application/vnd.openxmlformats-officedocument.drawingml.chart+xml"/>
  <Override PartName="/ppt/notesSlides/notesSlide16.xml" ContentType="application/vnd.openxmlformats-officedocument.presentationml.notesSlide+xml"/>
  <Override PartName="/ppt/charts/chart190.xml" ContentType="application/vnd.openxmlformats-officedocument.drawingml.chart+xml"/>
  <Override PartName="/ppt/charts/style145.xml" ContentType="application/vnd.ms-office.chartstyle+xml"/>
  <Override PartName="/ppt/charts/colors14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7"/>
  </p:notesMasterIdLst>
  <p:handoutMasterIdLst>
    <p:handoutMasterId r:id="rId118"/>
  </p:handoutMasterIdLst>
  <p:sldIdLst>
    <p:sldId id="589" r:id="rId2"/>
    <p:sldId id="593" r:id="rId3"/>
    <p:sldId id="848" r:id="rId4"/>
    <p:sldId id="594" r:id="rId5"/>
    <p:sldId id="718" r:id="rId6"/>
    <p:sldId id="595" r:id="rId7"/>
    <p:sldId id="849" r:id="rId8"/>
    <p:sldId id="850" r:id="rId9"/>
    <p:sldId id="851" r:id="rId10"/>
    <p:sldId id="852" r:id="rId11"/>
    <p:sldId id="853" r:id="rId12"/>
    <p:sldId id="854" r:id="rId13"/>
    <p:sldId id="855" r:id="rId14"/>
    <p:sldId id="856" r:id="rId15"/>
    <p:sldId id="857" r:id="rId16"/>
    <p:sldId id="858" r:id="rId17"/>
    <p:sldId id="859" r:id="rId18"/>
    <p:sldId id="860" r:id="rId19"/>
    <p:sldId id="804" r:id="rId20"/>
    <p:sldId id="805" r:id="rId21"/>
    <p:sldId id="806" r:id="rId22"/>
    <p:sldId id="807" r:id="rId23"/>
    <p:sldId id="808" r:id="rId24"/>
    <p:sldId id="817" r:id="rId25"/>
    <p:sldId id="818" r:id="rId26"/>
    <p:sldId id="819" r:id="rId27"/>
    <p:sldId id="820" r:id="rId28"/>
    <p:sldId id="821" r:id="rId29"/>
    <p:sldId id="810" r:id="rId30"/>
    <p:sldId id="811" r:id="rId31"/>
    <p:sldId id="812" r:id="rId32"/>
    <p:sldId id="813" r:id="rId33"/>
    <p:sldId id="667" r:id="rId34"/>
    <p:sldId id="861" r:id="rId35"/>
    <p:sldId id="862" r:id="rId36"/>
    <p:sldId id="814" r:id="rId37"/>
    <p:sldId id="815" r:id="rId38"/>
    <p:sldId id="649" r:id="rId39"/>
    <p:sldId id="650" r:id="rId40"/>
    <p:sldId id="624" r:id="rId41"/>
    <p:sldId id="642" r:id="rId42"/>
    <p:sldId id="713" r:id="rId43"/>
    <p:sldId id="839" r:id="rId44"/>
    <p:sldId id="658" r:id="rId45"/>
    <p:sldId id="668" r:id="rId46"/>
    <p:sldId id="632" r:id="rId47"/>
    <p:sldId id="737" r:id="rId48"/>
    <p:sldId id="738" r:id="rId49"/>
    <p:sldId id="840" r:id="rId50"/>
    <p:sldId id="659" r:id="rId51"/>
    <p:sldId id="669" r:id="rId52"/>
    <p:sldId id="676" r:id="rId53"/>
    <p:sldId id="739" r:id="rId54"/>
    <p:sldId id="740" r:id="rId55"/>
    <p:sldId id="841" r:id="rId56"/>
    <p:sldId id="660" r:id="rId57"/>
    <p:sldId id="670" r:id="rId58"/>
    <p:sldId id="677" r:id="rId59"/>
    <p:sldId id="741" r:id="rId60"/>
    <p:sldId id="742" r:id="rId61"/>
    <p:sldId id="842" r:id="rId62"/>
    <p:sldId id="661" r:id="rId63"/>
    <p:sldId id="671" r:id="rId64"/>
    <p:sldId id="678" r:id="rId65"/>
    <p:sldId id="743" r:id="rId66"/>
    <p:sldId id="744" r:id="rId67"/>
    <p:sldId id="843" r:id="rId68"/>
    <p:sldId id="662" r:id="rId69"/>
    <p:sldId id="672" r:id="rId70"/>
    <p:sldId id="679" r:id="rId71"/>
    <p:sldId id="745" r:id="rId72"/>
    <p:sldId id="746" r:id="rId73"/>
    <p:sldId id="844" r:id="rId74"/>
    <p:sldId id="663" r:id="rId75"/>
    <p:sldId id="673" r:id="rId76"/>
    <p:sldId id="680" r:id="rId77"/>
    <p:sldId id="747" r:id="rId78"/>
    <p:sldId id="748" r:id="rId79"/>
    <p:sldId id="845" r:id="rId80"/>
    <p:sldId id="693" r:id="rId81"/>
    <p:sldId id="674" r:id="rId82"/>
    <p:sldId id="681" r:id="rId83"/>
    <p:sldId id="749" r:id="rId84"/>
    <p:sldId id="750" r:id="rId85"/>
    <p:sldId id="846" r:id="rId86"/>
    <p:sldId id="694" r:id="rId87"/>
    <p:sldId id="675" r:id="rId88"/>
    <p:sldId id="682" r:id="rId89"/>
    <p:sldId id="751" r:id="rId90"/>
    <p:sldId id="752" r:id="rId91"/>
    <p:sldId id="629" r:id="rId92"/>
    <p:sldId id="863" r:id="rId93"/>
    <p:sldId id="864" r:id="rId94"/>
    <p:sldId id="865" r:id="rId95"/>
    <p:sldId id="866" r:id="rId96"/>
    <p:sldId id="773" r:id="rId97"/>
    <p:sldId id="696" r:id="rId98"/>
    <p:sldId id="847" r:id="rId99"/>
    <p:sldId id="867" r:id="rId100"/>
    <p:sldId id="822" r:id="rId101"/>
    <p:sldId id="823" r:id="rId102"/>
    <p:sldId id="868" r:id="rId103"/>
    <p:sldId id="869" r:id="rId104"/>
    <p:sldId id="870" r:id="rId105"/>
    <p:sldId id="871" r:id="rId106"/>
    <p:sldId id="872" r:id="rId107"/>
    <p:sldId id="873" r:id="rId108"/>
    <p:sldId id="874" r:id="rId109"/>
    <p:sldId id="875" r:id="rId110"/>
    <p:sldId id="876" r:id="rId111"/>
    <p:sldId id="834" r:id="rId112"/>
    <p:sldId id="836" r:id="rId113"/>
    <p:sldId id="878" r:id="rId114"/>
    <p:sldId id="879" r:id="rId115"/>
    <p:sldId id="588" r:id="rId116"/>
  </p:sldIdLst>
  <p:sldSz cx="13439775" cy="7561263"/>
  <p:notesSz cx="6797675" cy="9872663"/>
  <p:custDataLst>
    <p:tags r:id="rId119"/>
  </p:custDataLst>
  <p:defaultText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orient="horz" pos="113">
          <p15:clr>
            <a:srgbClr val="A4A3A4"/>
          </p15:clr>
        </p15:guide>
        <p15:guide id="3" orient="horz" pos="4649">
          <p15:clr>
            <a:srgbClr val="A4A3A4"/>
          </p15:clr>
        </p15:guide>
        <p15:guide id="4" orient="horz" pos="3787">
          <p15:clr>
            <a:srgbClr val="A4A3A4"/>
          </p15:clr>
        </p15:guide>
        <p15:guide id="5" orient="horz" pos="4422">
          <p15:clr>
            <a:srgbClr val="A4A3A4"/>
          </p15:clr>
        </p15:guide>
        <p15:guide id="6" orient="horz" pos="4299">
          <p15:clr>
            <a:srgbClr val="A4A3A4"/>
          </p15:clr>
        </p15:guide>
        <p15:guide id="7" orient="horz" pos="1111">
          <p15:clr>
            <a:srgbClr val="A4A3A4"/>
          </p15:clr>
        </p15:guide>
        <p15:guide id="8" orient="horz" pos="975">
          <p15:clr>
            <a:srgbClr val="A4A3A4"/>
          </p15:clr>
        </p15:guide>
        <p15:guide id="9" orient="horz" pos="229">
          <p15:clr>
            <a:srgbClr val="A4A3A4"/>
          </p15:clr>
        </p15:guide>
        <p15:guide id="10" orient="horz" pos="4537">
          <p15:clr>
            <a:srgbClr val="A4A3A4"/>
          </p15:clr>
        </p15:guide>
        <p15:guide id="11" orient="horz" pos="346">
          <p15:clr>
            <a:srgbClr val="A4A3A4"/>
          </p15:clr>
        </p15:guide>
        <p15:guide id="12" orient="horz" pos="460">
          <p15:clr>
            <a:srgbClr val="A4A3A4"/>
          </p15:clr>
        </p15:guide>
        <p15:guide id="13" orient="horz" pos="4184">
          <p15:clr>
            <a:srgbClr val="A4A3A4"/>
          </p15:clr>
        </p15:guide>
        <p15:guide id="14" orient="horz" pos="4071">
          <p15:clr>
            <a:srgbClr val="A4A3A4"/>
          </p15:clr>
        </p15:guide>
        <p15:guide id="15" orient="horz" pos="839">
          <p15:clr>
            <a:srgbClr val="A4A3A4"/>
          </p15:clr>
        </p15:guide>
        <p15:guide id="16" orient="horz" pos="4597">
          <p15:clr>
            <a:srgbClr val="A4A3A4"/>
          </p15:clr>
        </p15:guide>
        <p15:guide id="17" pos="4233">
          <p15:clr>
            <a:srgbClr val="A4A3A4"/>
          </p15:clr>
        </p15:guide>
        <p15:guide id="18" pos="113">
          <p15:clr>
            <a:srgbClr val="A4A3A4"/>
          </p15:clr>
        </p15:guide>
        <p15:guide id="19" pos="8360">
          <p15:clr>
            <a:srgbClr val="A4A3A4"/>
          </p15:clr>
        </p15:guide>
        <p15:guide id="20" pos="8244">
          <p15:clr>
            <a:srgbClr val="A4A3A4"/>
          </p15:clr>
        </p15:guide>
        <p15:guide id="21" pos="5737">
          <p15:clr>
            <a:srgbClr val="A4A3A4"/>
          </p15:clr>
        </p15:guide>
        <p15:guide id="22" pos="3046">
          <p15:clr>
            <a:srgbClr val="A4A3A4"/>
          </p15:clr>
        </p15:guide>
        <p15:guide id="23" pos="5447">
          <p15:clr>
            <a:srgbClr val="A4A3A4"/>
          </p15:clr>
        </p15:guide>
        <p15:guide id="24" pos="8134">
          <p15:clr>
            <a:srgbClr val="A4A3A4"/>
          </p15:clr>
        </p15:guide>
        <p15:guide id="25" pos="4109">
          <p15:clr>
            <a:srgbClr val="A4A3A4"/>
          </p15:clr>
        </p15:guide>
        <p15:guide id="26" pos="4369">
          <p15:clr>
            <a:srgbClr val="A4A3A4"/>
          </p15:clr>
        </p15:guide>
        <p15:guide id="27" pos="2752">
          <p15:clr>
            <a:srgbClr val="A4A3A4"/>
          </p15:clr>
        </p15:guide>
        <p15:guide id="28" pos="345">
          <p15:clr>
            <a:srgbClr val="A4A3A4"/>
          </p15:clr>
        </p15:guide>
        <p15:guide id="29" pos="233">
          <p15:clr>
            <a:srgbClr val="A4A3A4"/>
          </p15:clr>
        </p15:guide>
      </p15:sldGuideLst>
    </p:ext>
    <p:ext uri="{2D200454-40CA-4A62-9FC3-DE9A4176ACB9}">
      <p15:notesGuideLst xmlns:p15="http://schemas.microsoft.com/office/powerpoint/2012/main">
        <p15:guide id="1" orient="horz" pos="3110" userDrawn="1">
          <p15:clr>
            <a:srgbClr val="A4A3A4"/>
          </p15:clr>
        </p15:guide>
        <p15:guide id="2" orient="horz" pos="122" userDrawn="1">
          <p15:clr>
            <a:srgbClr val="A4A3A4"/>
          </p15:clr>
        </p15:guide>
        <p15:guide id="3" orient="horz" pos="6097" userDrawn="1">
          <p15:clr>
            <a:srgbClr val="A4A3A4"/>
          </p15:clr>
        </p15:guide>
        <p15:guide id="4" orient="horz" pos="5852" userDrawn="1">
          <p15:clr>
            <a:srgbClr val="A4A3A4"/>
          </p15:clr>
        </p15:guide>
        <p15:guide id="5" orient="horz" pos="2717" userDrawn="1">
          <p15:clr>
            <a:srgbClr val="A4A3A4"/>
          </p15:clr>
        </p15:guide>
        <p15:guide id="6" orient="horz" pos="2620" userDrawn="1">
          <p15:clr>
            <a:srgbClr val="A4A3A4"/>
          </p15:clr>
        </p15:guide>
        <p15:guide id="7" orient="horz" pos="514" userDrawn="1">
          <p15:clr>
            <a:srgbClr val="A4A3A4"/>
          </p15:clr>
        </p15:guide>
        <p15:guide id="8" pos="2141" userDrawn="1">
          <p15:clr>
            <a:srgbClr val="A4A3A4"/>
          </p15:clr>
        </p15:guide>
        <p15:guide id="9" pos="118" userDrawn="1">
          <p15:clr>
            <a:srgbClr val="A4A3A4"/>
          </p15:clr>
        </p15:guide>
        <p15:guide id="10" pos="4164" userDrawn="1">
          <p15:clr>
            <a:srgbClr val="A4A3A4"/>
          </p15:clr>
        </p15:guide>
        <p15:guide id="11" pos="289" userDrawn="1">
          <p15:clr>
            <a:srgbClr val="A4A3A4"/>
          </p15:clr>
        </p15:guide>
        <p15:guide id="12" pos="400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A6C"/>
    <a:srgbClr val="B4DE86"/>
    <a:srgbClr val="FF6600"/>
    <a:srgbClr val="E72D2B"/>
    <a:srgbClr val="FF0000"/>
    <a:srgbClr val="7030A0"/>
    <a:srgbClr val="00B050"/>
    <a:srgbClr val="92D050"/>
    <a:srgbClr val="0000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85" autoAdjust="0"/>
    <p:restoredTop sz="81257" autoAdjust="0"/>
  </p:normalViewPr>
  <p:slideViewPr>
    <p:cSldViewPr snapToObjects="1" showGuides="1">
      <p:cViewPr varScale="1">
        <p:scale>
          <a:sx n="101" d="100"/>
          <a:sy n="101" d="100"/>
        </p:scale>
        <p:origin x="732" y="96"/>
      </p:cViewPr>
      <p:guideLst>
        <p:guide orient="horz" pos="2381"/>
        <p:guide orient="horz" pos="113"/>
        <p:guide orient="horz" pos="4649"/>
        <p:guide orient="horz" pos="3787"/>
        <p:guide orient="horz" pos="4422"/>
        <p:guide orient="horz" pos="4299"/>
        <p:guide orient="horz" pos="1111"/>
        <p:guide orient="horz" pos="975"/>
        <p:guide orient="horz" pos="229"/>
        <p:guide orient="horz" pos="4537"/>
        <p:guide orient="horz" pos="346"/>
        <p:guide orient="horz" pos="460"/>
        <p:guide orient="horz" pos="4184"/>
        <p:guide orient="horz" pos="4071"/>
        <p:guide orient="horz" pos="839"/>
        <p:guide orient="horz" pos="4597"/>
        <p:guide pos="4233"/>
        <p:guide pos="113"/>
        <p:guide pos="8360"/>
        <p:guide pos="8244"/>
        <p:guide pos="5737"/>
        <p:guide pos="3046"/>
        <p:guide pos="5447"/>
        <p:guide pos="8134"/>
        <p:guide pos="4109"/>
        <p:guide pos="4369"/>
        <p:guide pos="2752"/>
        <p:guide pos="345"/>
        <p:guide pos="233"/>
      </p:guideLst>
    </p:cSldViewPr>
  </p:slideViewPr>
  <p:notesTextViewPr>
    <p:cViewPr>
      <p:scale>
        <a:sx n="1" d="1"/>
        <a:sy n="1" d="1"/>
      </p:scale>
      <p:origin x="0" y="0"/>
    </p:cViewPr>
  </p:notesTextViewPr>
  <p:sorterViewPr>
    <p:cViewPr>
      <p:scale>
        <a:sx n="30" d="100"/>
        <a:sy n="30" d="100"/>
      </p:scale>
      <p:origin x="0" y="0"/>
    </p:cViewPr>
  </p:sorterViewPr>
  <p:notesViewPr>
    <p:cSldViewPr snapToObjects="1" showGuides="1">
      <p:cViewPr>
        <p:scale>
          <a:sx n="69" d="100"/>
          <a:sy n="69" d="100"/>
        </p:scale>
        <p:origin x="2496" y="-570"/>
      </p:cViewPr>
      <p:guideLst>
        <p:guide orient="horz" pos="3110"/>
        <p:guide orient="horz" pos="122"/>
        <p:guide orient="horz" pos="6097"/>
        <p:guide orient="horz" pos="5852"/>
        <p:guide orient="horz" pos="2717"/>
        <p:guide orient="horz" pos="2620"/>
        <p:guide orient="horz" pos="514"/>
        <p:guide pos="2141"/>
        <p:guide pos="118"/>
        <p:guide pos="4164"/>
        <p:guide pos="289"/>
        <p:guide pos="400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6.xml"/><Relationship Id="rId1" Type="http://schemas.microsoft.com/office/2011/relationships/chartStyle" Target="style6.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76.xml"/><Relationship Id="rId1" Type="http://schemas.microsoft.com/office/2011/relationships/chartStyle" Target="style76.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77.xml"/><Relationship Id="rId1" Type="http://schemas.microsoft.com/office/2011/relationships/chartStyle" Target="style77.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78.xml"/><Relationship Id="rId1" Type="http://schemas.microsoft.com/office/2011/relationships/chartStyle" Target="style78.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79.xml"/><Relationship Id="rId1" Type="http://schemas.microsoft.com/office/2011/relationships/chartStyle" Target="style79.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80.xml"/><Relationship Id="rId1" Type="http://schemas.microsoft.com/office/2011/relationships/chartStyle" Target="style80.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81.xml"/><Relationship Id="rId1" Type="http://schemas.microsoft.com/office/2011/relationships/chartStyle" Target="style81.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82.xml"/><Relationship Id="rId1" Type="http://schemas.microsoft.com/office/2011/relationships/chartStyle" Target="style82.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83.xml"/><Relationship Id="rId1" Type="http://schemas.microsoft.com/office/2011/relationships/chartStyle" Target="style83.xml"/></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7.xml"/><Relationship Id="rId1" Type="http://schemas.microsoft.com/office/2011/relationships/chartStyle" Target="style7.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4.xml"/><Relationship Id="rId1" Type="http://schemas.microsoft.com/office/2011/relationships/chartStyle" Target="style84.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5.xml"/><Relationship Id="rId1" Type="http://schemas.microsoft.com/office/2011/relationships/chartStyle" Target="style85.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6.xml"/><Relationship Id="rId1" Type="http://schemas.microsoft.com/office/2011/relationships/chartStyle" Target="style86.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7.xml"/><Relationship Id="rId1" Type="http://schemas.microsoft.com/office/2011/relationships/chartStyle" Target="style87.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88.xml"/><Relationship Id="rId1" Type="http://schemas.microsoft.com/office/2011/relationships/chartStyle" Target="style88.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89.xml"/><Relationship Id="rId1" Type="http://schemas.microsoft.com/office/2011/relationships/chartStyle" Target="style89.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90.xml"/><Relationship Id="rId1" Type="http://schemas.microsoft.com/office/2011/relationships/chartStyle" Target="style90.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91.xml"/><Relationship Id="rId1" Type="http://schemas.microsoft.com/office/2011/relationships/chartStyle" Target="style9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8.xml"/><Relationship Id="rId1" Type="http://schemas.microsoft.com/office/2011/relationships/chartStyle" Target="style8.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92.xml"/><Relationship Id="rId1" Type="http://schemas.microsoft.com/office/2011/relationships/chartStyle" Target="style92.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93.xml"/><Relationship Id="rId1" Type="http://schemas.microsoft.com/office/2011/relationships/chartStyle" Target="style93.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94.xml"/><Relationship Id="rId1" Type="http://schemas.microsoft.com/office/2011/relationships/chartStyle" Target="style94.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95.xml"/><Relationship Id="rId1" Type="http://schemas.microsoft.com/office/2011/relationships/chartStyle" Target="style95.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96.xml"/><Relationship Id="rId1" Type="http://schemas.microsoft.com/office/2011/relationships/chartStyle" Target="style96.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97.xml"/><Relationship Id="rId1" Type="http://schemas.microsoft.com/office/2011/relationships/chartStyle" Target="style97.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8.xml"/><Relationship Id="rId1" Type="http://schemas.microsoft.com/office/2011/relationships/chartStyle" Target="style98.xml"/></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99.xml"/><Relationship Id="rId1" Type="http://schemas.microsoft.com/office/2011/relationships/chartStyle" Target="style99.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00.xml"/><Relationship Id="rId1" Type="http://schemas.microsoft.com/office/2011/relationships/chartStyle" Target="style100.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01.xml"/><Relationship Id="rId1" Type="http://schemas.microsoft.com/office/2011/relationships/chartStyle" Target="style101.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02.xml"/><Relationship Id="rId1" Type="http://schemas.microsoft.com/office/2011/relationships/chartStyle" Target="style102.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03.xml"/><Relationship Id="rId1" Type="http://schemas.microsoft.com/office/2011/relationships/chartStyle" Target="style103.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04.xml"/><Relationship Id="rId1" Type="http://schemas.microsoft.com/office/2011/relationships/chartStyle" Target="style104.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05.xml"/><Relationship Id="rId1" Type="http://schemas.microsoft.com/office/2011/relationships/chartStyle" Target="style105.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06.xml"/><Relationship Id="rId1" Type="http://schemas.microsoft.com/office/2011/relationships/chartStyle" Target="style106.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07.xml"/><Relationship Id="rId1" Type="http://schemas.microsoft.com/office/2011/relationships/chartStyle" Target="style107.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08.xml"/><Relationship Id="rId1" Type="http://schemas.microsoft.com/office/2011/relationships/chartStyle" Target="style108.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09.xml"/><Relationship Id="rId1" Type="http://schemas.microsoft.com/office/2011/relationships/chartStyle" Target="style109.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10.xml"/><Relationship Id="rId1" Type="http://schemas.microsoft.com/office/2011/relationships/chartStyle" Target="style110.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11.xml"/><Relationship Id="rId1" Type="http://schemas.microsoft.com/office/2011/relationships/chartStyle" Target="style111.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12.xml"/><Relationship Id="rId1" Type="http://schemas.microsoft.com/office/2011/relationships/chartStyle" Target="style112.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13.xml"/><Relationship Id="rId1" Type="http://schemas.microsoft.com/office/2011/relationships/chartStyle" Target="style113.xml"/></Relationships>
</file>

<file path=ppt/charts/_rels/chart146.xml.rels><?xml version="1.0" encoding="UTF-8" standalone="yes"?>
<Relationships xmlns="http://schemas.openxmlformats.org/package/2006/relationships"><Relationship Id="rId1" Type="http://schemas.openxmlformats.org/officeDocument/2006/relationships/package" Target="../embeddings/Microsoft_Excel_Worksheet145.xlsx"/></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4.xml"/><Relationship Id="rId1" Type="http://schemas.microsoft.com/office/2011/relationships/chartStyle" Target="style114.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5.xml"/><Relationship Id="rId1" Type="http://schemas.microsoft.com/office/2011/relationships/chartStyle" Target="style115.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6.xml"/><Relationship Id="rId1" Type="http://schemas.microsoft.com/office/2011/relationships/chartStyle" Target="style116.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7.xml"/><Relationship Id="rId1" Type="http://schemas.microsoft.com/office/2011/relationships/chartStyle" Target="style117.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18.xml"/><Relationship Id="rId1" Type="http://schemas.microsoft.com/office/2011/relationships/chartStyle" Target="style118.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19.xml"/><Relationship Id="rId1" Type="http://schemas.microsoft.com/office/2011/relationships/chartStyle" Target="style119.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20.xml"/><Relationship Id="rId1" Type="http://schemas.microsoft.com/office/2011/relationships/chartStyle" Target="style120.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21.xml"/><Relationship Id="rId1" Type="http://schemas.microsoft.com/office/2011/relationships/chartStyle" Target="style121.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22.xml"/><Relationship Id="rId1" Type="http://schemas.microsoft.com/office/2011/relationships/chartStyle" Target="style122.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23.xml"/><Relationship Id="rId1" Type="http://schemas.microsoft.com/office/2011/relationships/chartStyle" Target="style123.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24.xml"/><Relationship Id="rId1" Type="http://schemas.microsoft.com/office/2011/relationships/chartStyle" Target="style124.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25.xml"/><Relationship Id="rId1" Type="http://schemas.microsoft.com/office/2011/relationships/chartStyle" Target="style125.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26.xml"/><Relationship Id="rId1" Type="http://schemas.microsoft.com/office/2011/relationships/chartStyle" Target="style126.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27.xml"/><Relationship Id="rId1" Type="http://schemas.microsoft.com/office/2011/relationships/chartStyle" Target="style127.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8.xml"/><Relationship Id="rId1" Type="http://schemas.microsoft.com/office/2011/relationships/chartStyle" Target="style128.xml"/></Relationships>
</file>

<file path=ppt/charts/_rels/chart165.xml.rels><?xml version="1.0" encoding="UTF-8" standalone="yes"?>
<Relationships xmlns="http://schemas.openxmlformats.org/package/2006/relationships"><Relationship Id="rId1" Type="http://schemas.openxmlformats.org/officeDocument/2006/relationships/package" Target="../embeddings/Microsoft_Excel_Worksheet164.xlsx"/></Relationships>
</file>

<file path=ppt/charts/_rels/chart166.xml.rels><?xml version="1.0" encoding="UTF-8" standalone="yes"?>
<Relationships xmlns="http://schemas.openxmlformats.org/package/2006/relationships"><Relationship Id="rId1" Type="http://schemas.openxmlformats.org/officeDocument/2006/relationships/package" Target="../embeddings/Microsoft_Excel_Worksheet165.xlsx"/></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29.xml"/><Relationship Id="rId1" Type="http://schemas.microsoft.com/office/2011/relationships/chartStyle" Target="style12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9.xml"/><Relationship Id="rId1" Type="http://schemas.microsoft.com/office/2011/relationships/chartStyle" Target="style9.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30.xml"/><Relationship Id="rId1" Type="http://schemas.microsoft.com/office/2011/relationships/chartStyle" Target="style130.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31.xml"/><Relationship Id="rId1" Type="http://schemas.microsoft.com/office/2011/relationships/chartStyle" Target="style13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32.xml"/><Relationship Id="rId1" Type="http://schemas.microsoft.com/office/2011/relationships/chartStyle" Target="style13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33.xml"/><Relationship Id="rId1" Type="http://schemas.microsoft.com/office/2011/relationships/chartStyle" Target="style13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34.xml"/><Relationship Id="rId1" Type="http://schemas.microsoft.com/office/2011/relationships/chartStyle" Target="style134.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35.xml"/><Relationship Id="rId1" Type="http://schemas.microsoft.com/office/2011/relationships/chartStyle" Target="style135.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36.xml"/><Relationship Id="rId1" Type="http://schemas.microsoft.com/office/2011/relationships/chartStyle" Target="style136.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37.xml"/><Relationship Id="rId1" Type="http://schemas.microsoft.com/office/2011/relationships/chartStyle" Target="style137.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8.xml"/><Relationship Id="rId1" Type="http://schemas.microsoft.com/office/2011/relationships/chartStyle" Target="style138.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39.xml"/><Relationship Id="rId1" Type="http://schemas.microsoft.com/office/2011/relationships/chartStyle" Target="style13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0.xml"/><Relationship Id="rId1" Type="http://schemas.microsoft.com/office/2011/relationships/chartStyle" Target="style10.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40.xml"/><Relationship Id="rId1" Type="http://schemas.microsoft.com/office/2011/relationships/chartStyle" Target="style140.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41.xml"/><Relationship Id="rId1" Type="http://schemas.microsoft.com/office/2011/relationships/chartStyle" Target="style141.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42.xml"/><Relationship Id="rId1" Type="http://schemas.microsoft.com/office/2011/relationships/chartStyle" Target="style142.xml"/></Relationships>
</file>

<file path=ppt/charts/_rels/chart183.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43.xml"/><Relationship Id="rId1" Type="http://schemas.microsoft.com/office/2011/relationships/chartStyle" Target="style143.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44.xml"/><Relationship Id="rId1" Type="http://schemas.microsoft.com/office/2011/relationships/chartStyle" Target="style144.xml"/></Relationships>
</file>

<file path=ppt/charts/_rels/chart189.xml.rels><?xml version="1.0" encoding="UTF-8" standalone="yes"?>
<Relationships xmlns="http://schemas.openxmlformats.org/package/2006/relationships"><Relationship Id="rId1" Type="http://schemas.openxmlformats.org/officeDocument/2006/relationships/package" Target="../embeddings/Microsoft_Excel_Worksheet18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1.xml"/><Relationship Id="rId1" Type="http://schemas.microsoft.com/office/2011/relationships/chartStyle" Target="style11.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45.xml"/><Relationship Id="rId1" Type="http://schemas.microsoft.com/office/2011/relationships/chartStyle" Target="style14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2.xml"/><Relationship Id="rId1" Type="http://schemas.microsoft.com/office/2011/relationships/chartStyle" Target="style1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3.xml"/><Relationship Id="rId1" Type="http://schemas.microsoft.com/office/2011/relationships/chartStyle" Target="style13.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4.xml"/><Relationship Id="rId1" Type="http://schemas.microsoft.com/office/2011/relationships/chartStyle" Target="style14.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5.xml"/><Relationship Id="rId1" Type="http://schemas.microsoft.com/office/2011/relationships/chartStyle" Target="style15.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6.xml"/><Relationship Id="rId1" Type="http://schemas.microsoft.com/office/2011/relationships/chartStyle" Target="style16.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7.xml"/><Relationship Id="rId1" Type="http://schemas.microsoft.com/office/2011/relationships/chartStyle" Target="style17.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8.xml"/><Relationship Id="rId1" Type="http://schemas.microsoft.com/office/2011/relationships/chartStyle" Target="style18.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9.xml"/><Relationship Id="rId1" Type="http://schemas.microsoft.com/office/2011/relationships/chartStyle" Target="style1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0.xml"/><Relationship Id="rId1" Type="http://schemas.microsoft.com/office/2011/relationships/chartStyle" Target="style20.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2.xml"/><Relationship Id="rId1" Type="http://schemas.microsoft.com/office/2011/relationships/chartStyle" Target="style22.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3.xml"/><Relationship Id="rId1" Type="http://schemas.microsoft.com/office/2011/relationships/chartStyle" Target="style23.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4.xml"/><Relationship Id="rId1" Type="http://schemas.microsoft.com/office/2011/relationships/chartStyle" Target="style24.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5.xml"/><Relationship Id="rId1" Type="http://schemas.microsoft.com/office/2011/relationships/chartStyle" Target="style2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6.xml"/><Relationship Id="rId1" Type="http://schemas.microsoft.com/office/2011/relationships/chartStyle" Target="style2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7.xml"/><Relationship Id="rId1" Type="http://schemas.microsoft.com/office/2011/relationships/chartStyle" Target="style27.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8.xml"/><Relationship Id="rId1" Type="http://schemas.microsoft.com/office/2011/relationships/chartStyle" Target="style2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9.xml"/><Relationship Id="rId1" Type="http://schemas.microsoft.com/office/2011/relationships/chartStyle" Target="style29.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0.xml"/><Relationship Id="rId1" Type="http://schemas.microsoft.com/office/2011/relationships/chartStyle" Target="style30.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1.xml"/><Relationship Id="rId1" Type="http://schemas.microsoft.com/office/2011/relationships/chartStyle" Target="style31.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2.xml"/><Relationship Id="rId1" Type="http://schemas.microsoft.com/office/2011/relationships/chartStyle" Target="style3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3.xml"/><Relationship Id="rId1" Type="http://schemas.microsoft.com/office/2011/relationships/chartStyle" Target="style3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4.xml"/><Relationship Id="rId1" Type="http://schemas.microsoft.com/office/2011/relationships/chartStyle" Target="style34.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5.xml"/><Relationship Id="rId1" Type="http://schemas.microsoft.com/office/2011/relationships/chartStyle" Target="style35.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36.xml"/><Relationship Id="rId1" Type="http://schemas.microsoft.com/office/2011/relationships/chartStyle" Target="style36.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7.xml"/><Relationship Id="rId1" Type="http://schemas.microsoft.com/office/2011/relationships/chartStyle" Target="style3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8.xml"/><Relationship Id="rId1" Type="http://schemas.microsoft.com/office/2011/relationships/chartStyle" Target="style38.xm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9.xml"/><Relationship Id="rId1" Type="http://schemas.microsoft.com/office/2011/relationships/chartStyle" Target="style39.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40.xml"/><Relationship Id="rId1" Type="http://schemas.microsoft.com/office/2011/relationships/chartStyle" Target="style40.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41.xml"/><Relationship Id="rId1" Type="http://schemas.microsoft.com/office/2011/relationships/chartStyle" Target="style41.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42.xml"/><Relationship Id="rId1" Type="http://schemas.microsoft.com/office/2011/relationships/chartStyle" Target="style42.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3.xml"/><Relationship Id="rId1" Type="http://schemas.microsoft.com/office/2011/relationships/chartStyle" Target="style4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44.xml"/><Relationship Id="rId1" Type="http://schemas.microsoft.com/office/2011/relationships/chartStyle" Target="style44.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45.xml"/><Relationship Id="rId1" Type="http://schemas.microsoft.com/office/2011/relationships/chartStyle" Target="style4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46.xml"/><Relationship Id="rId1" Type="http://schemas.microsoft.com/office/2011/relationships/chartStyle" Target="style4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7.xml"/><Relationship Id="rId1" Type="http://schemas.microsoft.com/office/2011/relationships/chartStyle" Target="style47.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8.xml"/><Relationship Id="rId1" Type="http://schemas.microsoft.com/office/2011/relationships/chartStyle" Target="style48.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9.xml"/><Relationship Id="rId1" Type="http://schemas.microsoft.com/office/2011/relationships/chartStyle" Target="style49.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50.xml"/><Relationship Id="rId1" Type="http://schemas.microsoft.com/office/2011/relationships/chartStyle" Target="style50.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51.xml"/><Relationship Id="rId1" Type="http://schemas.microsoft.com/office/2011/relationships/chartStyle" Target="style51.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52.xml"/><Relationship Id="rId1" Type="http://schemas.microsoft.com/office/2011/relationships/chartStyle" Target="style52.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53.xml"/><Relationship Id="rId1" Type="http://schemas.microsoft.com/office/2011/relationships/chartStyle" Target="style5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4.xml"/><Relationship Id="rId1" Type="http://schemas.microsoft.com/office/2011/relationships/chartStyle" Target="style5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5.xml"/><Relationship Id="rId1" Type="http://schemas.microsoft.com/office/2011/relationships/chartStyle" Target="style5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6.xml"/><Relationship Id="rId1" Type="http://schemas.microsoft.com/office/2011/relationships/chartStyle" Target="style5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7.xml"/><Relationship Id="rId1" Type="http://schemas.microsoft.com/office/2011/relationships/chartStyle" Target="style5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58.xml"/><Relationship Id="rId1" Type="http://schemas.microsoft.com/office/2011/relationships/chartStyle" Target="style5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59.xml"/><Relationship Id="rId1" Type="http://schemas.microsoft.com/office/2011/relationships/chartStyle" Target="style5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60.xml"/><Relationship Id="rId1" Type="http://schemas.microsoft.com/office/2011/relationships/chartStyle" Target="style6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61.xml"/><Relationship Id="rId1" Type="http://schemas.microsoft.com/office/2011/relationships/chartStyle" Target="style6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62.xml"/><Relationship Id="rId1" Type="http://schemas.microsoft.com/office/2011/relationships/chartStyle" Target="style6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63.xml"/><Relationship Id="rId1" Type="http://schemas.microsoft.com/office/2011/relationships/chartStyle" Target="style6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64.xml"/><Relationship Id="rId1" Type="http://schemas.microsoft.com/office/2011/relationships/chartStyle" Target="style6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65.xml"/><Relationship Id="rId1" Type="http://schemas.microsoft.com/office/2011/relationships/chartStyle" Target="style6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66.xml"/><Relationship Id="rId1" Type="http://schemas.microsoft.com/office/2011/relationships/chartStyle" Target="style6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67.xml"/><Relationship Id="rId1" Type="http://schemas.microsoft.com/office/2011/relationships/chartStyle" Target="style6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8.xml"/><Relationship Id="rId1" Type="http://schemas.microsoft.com/office/2011/relationships/chartStyle" Target="style68.xml"/></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69.xml"/><Relationship Id="rId1" Type="http://schemas.microsoft.com/office/2011/relationships/chartStyle" Target="style69.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70.xml"/><Relationship Id="rId1" Type="http://schemas.microsoft.com/office/2011/relationships/chartStyle" Target="style70.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71.xml"/><Relationship Id="rId1" Type="http://schemas.microsoft.com/office/2011/relationships/chartStyle" Target="style71.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72.xml"/><Relationship Id="rId1" Type="http://schemas.microsoft.com/office/2011/relationships/chartStyle" Target="style72.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73.xml"/><Relationship Id="rId1" Type="http://schemas.microsoft.com/office/2011/relationships/chartStyle" Target="style73.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74.xml"/><Relationship Id="rId1" Type="http://schemas.microsoft.com/office/2011/relationships/chartStyle" Target="style74.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75.xml"/><Relationship Id="rId1" Type="http://schemas.microsoft.com/office/2011/relationships/chartStyle" Target="style7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B84-475B-9A82-98668F5E53AA}"/>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B84-475B-9A82-98668F5E53AA}"/>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B84-475B-9A82-98668F5E53AA}"/>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B84-475B-9A82-98668F5E53AA}"/>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B84-475B-9A82-98668F5E53AA}"/>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B84-475B-9A82-98668F5E53A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9.8759964570416303E-2</c:v>
                </c:pt>
                <c:pt idx="1">
                  <c:v>0.110274579273694</c:v>
                </c:pt>
                <c:pt idx="2">
                  <c:v>7.3959255978742297E-2</c:v>
                </c:pt>
                <c:pt idx="3">
                  <c:v>9.8759964570416303E-2</c:v>
                </c:pt>
                <c:pt idx="4">
                  <c:v>0.161647475642161</c:v>
                </c:pt>
                <c:pt idx="5">
                  <c:v>9.6102745792736907E-2</c:v>
                </c:pt>
                <c:pt idx="6">
                  <c:v>0.36049601417183297</c:v>
                </c:pt>
              </c:numCache>
            </c:numRef>
          </c:val>
          <c:extLst>
            <c:ext xmlns:c16="http://schemas.microsoft.com/office/drawing/2014/chart" uri="{C3380CC4-5D6E-409C-BE32-E72D297353CC}">
              <c16:uniqueId val="{0000000C-8B84-475B-9A82-98668F5E53A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0-C825-43F1-9575-267B3B6B683C}"/>
                </c:ext>
              </c:extLst>
            </c:dLbl>
            <c:dLbl>
              <c:idx val="1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Denmark</c:v>
                </c:pt>
                <c:pt idx="1">
                  <c:v>Spain</c:v>
                </c:pt>
                <c:pt idx="2">
                  <c:v>Germany</c:v>
                </c:pt>
                <c:pt idx="3">
                  <c:v>Norway</c:v>
                </c:pt>
                <c:pt idx="4">
                  <c:v>Italy</c:v>
                </c:pt>
                <c:pt idx="5">
                  <c:v>France</c:v>
                </c:pt>
                <c:pt idx="6">
                  <c:v>Finland</c:v>
                </c:pt>
                <c:pt idx="7">
                  <c:v>Austria</c:v>
                </c:pt>
                <c:pt idx="8">
                  <c:v>USA</c:v>
                </c:pt>
                <c:pt idx="9">
                  <c:v>Netherlands</c:v>
                </c:pt>
                <c:pt idx="10">
                  <c:v>Switzerland</c:v>
                </c:pt>
                <c:pt idx="11">
                  <c:v>Scotland</c:v>
                </c:pt>
                <c:pt idx="12">
                  <c:v>Iceland</c:v>
                </c:pt>
                <c:pt idx="13">
                  <c:v>Canada</c:v>
                </c:pt>
                <c:pt idx="14">
                  <c:v>New Zealand</c:v>
                </c:pt>
              </c:strCache>
            </c:strRef>
          </c:cat>
          <c:val>
            <c:numRef>
              <c:f>Sheet1!$B$2:$B$16</c:f>
              <c:numCache>
                <c:formatCode>0%</c:formatCode>
                <c:ptCount val="15"/>
                <c:pt idx="0">
                  <c:v>0.89776357827476005</c:v>
                </c:pt>
                <c:pt idx="1">
                  <c:v>0.87040441176470595</c:v>
                </c:pt>
                <c:pt idx="2">
                  <c:v>0.801097393689986</c:v>
                </c:pt>
                <c:pt idx="3">
                  <c:v>0.79449541284403691</c:v>
                </c:pt>
                <c:pt idx="4">
                  <c:v>0.74144310823311799</c:v>
                </c:pt>
                <c:pt idx="5">
                  <c:v>0.70181142591732493</c:v>
                </c:pt>
                <c:pt idx="6">
                  <c:v>0.63768115942029002</c:v>
                </c:pt>
                <c:pt idx="7">
                  <c:v>0.589981447124304</c:v>
                </c:pt>
                <c:pt idx="8">
                  <c:v>0.55299105040037699</c:v>
                </c:pt>
                <c:pt idx="9">
                  <c:v>0.49531835205992503</c:v>
                </c:pt>
                <c:pt idx="10">
                  <c:v>0.39423984891407005</c:v>
                </c:pt>
                <c:pt idx="11">
                  <c:v>0.34870588235294098</c:v>
                </c:pt>
                <c:pt idx="12">
                  <c:v>0.184549356223176</c:v>
                </c:pt>
                <c:pt idx="13">
                  <c:v>0.13605769230769199</c:v>
                </c:pt>
                <c:pt idx="14">
                  <c:v>7.8743961352657002E-2</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Denmark</c:v>
                </c:pt>
                <c:pt idx="1">
                  <c:v>Spain</c:v>
                </c:pt>
                <c:pt idx="2">
                  <c:v>Germany</c:v>
                </c:pt>
                <c:pt idx="3">
                  <c:v>Norway</c:v>
                </c:pt>
                <c:pt idx="4">
                  <c:v>Italy</c:v>
                </c:pt>
                <c:pt idx="5">
                  <c:v>France</c:v>
                </c:pt>
                <c:pt idx="6">
                  <c:v>Finland</c:v>
                </c:pt>
                <c:pt idx="7">
                  <c:v>Austria</c:v>
                </c:pt>
                <c:pt idx="8">
                  <c:v>USA</c:v>
                </c:pt>
                <c:pt idx="9">
                  <c:v>Netherlands</c:v>
                </c:pt>
                <c:pt idx="10">
                  <c:v>Switzerland</c:v>
                </c:pt>
                <c:pt idx="11">
                  <c:v>Scotland</c:v>
                </c:pt>
                <c:pt idx="12">
                  <c:v>Iceland</c:v>
                </c:pt>
                <c:pt idx="13">
                  <c:v>Canada</c:v>
                </c:pt>
                <c:pt idx="14">
                  <c:v>New Zealand</c:v>
                </c:pt>
              </c:strCache>
            </c:strRef>
          </c:cat>
          <c:val>
            <c:numRef>
              <c:f>Sheet1!$C$2:$C$16</c:f>
              <c:numCache>
                <c:formatCode>0%</c:formatCode>
                <c:ptCount val="15"/>
                <c:pt idx="0">
                  <c:v>0.72706526700136909</c:v>
                </c:pt>
                <c:pt idx="1">
                  <c:v>0.72748161764705899</c:v>
                </c:pt>
                <c:pt idx="2">
                  <c:v>0.61088248742569695</c:v>
                </c:pt>
                <c:pt idx="3">
                  <c:v>0.56192660550458695</c:v>
                </c:pt>
                <c:pt idx="4">
                  <c:v>0.50046253469010205</c:v>
                </c:pt>
                <c:pt idx="5">
                  <c:v>0.466326056665119</c:v>
                </c:pt>
                <c:pt idx="6">
                  <c:v>0.41280972417017303</c:v>
                </c:pt>
                <c:pt idx="7">
                  <c:v>0.33719851576994403</c:v>
                </c:pt>
                <c:pt idx="8">
                  <c:v>0.339613754121526</c:v>
                </c:pt>
                <c:pt idx="9">
                  <c:v>0.23174157303370801</c:v>
                </c:pt>
                <c:pt idx="10">
                  <c:v>0.17044381491973598</c:v>
                </c:pt>
                <c:pt idx="11">
                  <c:v>0.121882352941176</c:v>
                </c:pt>
                <c:pt idx="12">
                  <c:v>3.6242250834525501E-2</c:v>
                </c:pt>
                <c:pt idx="13">
                  <c:v>3.6057692307692298E-2</c:v>
                </c:pt>
                <c:pt idx="14">
                  <c:v>1.35265700483092E-2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0.12311039441706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5.5837563451776699E-2</c:v>
                </c:pt>
                <c:pt idx="1">
                  <c:v>7.6142131979695396E-2</c:v>
                </c:pt>
                <c:pt idx="2">
                  <c:v>0.13705583756345199</c:v>
                </c:pt>
                <c:pt idx="3">
                  <c:v>0.182741116751269</c:v>
                </c:pt>
                <c:pt idx="4">
                  <c:v>0.17766497461928898</c:v>
                </c:pt>
                <c:pt idx="5">
                  <c:v>0.218274111675127</c:v>
                </c:pt>
                <c:pt idx="6">
                  <c:v>0.11167512690355301</c:v>
                </c:pt>
                <c:pt idx="7">
                  <c:v>5.0761421319796994E-3</c:v>
                </c:pt>
              </c:numCache>
            </c:numRef>
          </c:val>
          <c:extLst>
            <c:ext xmlns:c16="http://schemas.microsoft.com/office/drawing/2014/chart" uri="{C3380CC4-5D6E-409C-BE32-E72D297353CC}">
              <c16:uniqueId val="{00000000-10E6-4D90-9D60-3DA014C718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940-4136-BB6E-D2F6DC95027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5940-4136-BB6E-D2F6DC95027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5940-4136-BB6E-D2F6DC95027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0.52791878172588802</c:v>
                </c:pt>
                <c:pt idx="1">
                  <c:v>2.0304568527918797E-2</c:v>
                </c:pt>
                <c:pt idx="2">
                  <c:v>3.0456852791878201E-2</c:v>
                </c:pt>
                <c:pt idx="3">
                  <c:v>0.101522842639594</c:v>
                </c:pt>
                <c:pt idx="4">
                  <c:v>0.12690355329949202</c:v>
                </c:pt>
                <c:pt idx="5">
                  <c:v>0.208121827411168</c:v>
                </c:pt>
                <c:pt idx="6">
                  <c:v>1.0152284263959399E-2</c:v>
                </c:pt>
                <c:pt idx="7">
                  <c:v>0.15228426395939101</c:v>
                </c:pt>
              </c:numCache>
            </c:numRef>
          </c:val>
          <c:extLst>
            <c:ext xmlns:c16="http://schemas.microsoft.com/office/drawing/2014/chart" uri="{C3380CC4-5D6E-409C-BE32-E72D297353CC}">
              <c16:uniqueId val="{00000006-5940-4136-BB6E-D2F6DC95027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9F6-4490-BDA2-C13BED1E19E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69F6-4490-BDA2-C13BED1E19E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9F6-4490-BDA2-C13BED1E19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5.0761421319796905E-2</c:v>
                </c:pt>
                <c:pt idx="1">
                  <c:v>7.6142131979695396E-2</c:v>
                </c:pt>
                <c:pt idx="2">
                  <c:v>7.6142131979695396E-2</c:v>
                </c:pt>
                <c:pt idx="3">
                  <c:v>0.11167512690355301</c:v>
                </c:pt>
                <c:pt idx="4">
                  <c:v>0.67005076142132003</c:v>
                </c:pt>
                <c:pt idx="5">
                  <c:v>0.157360406091371</c:v>
                </c:pt>
                <c:pt idx="6">
                  <c:v>0.18781725888324899</c:v>
                </c:pt>
                <c:pt idx="7">
                  <c:v>2.0304568527918797E-2</c:v>
                </c:pt>
              </c:numCache>
            </c:numRef>
          </c:val>
          <c:extLst>
            <c:ext xmlns:c16="http://schemas.microsoft.com/office/drawing/2014/chart" uri="{C3380CC4-5D6E-409C-BE32-E72D297353CC}">
              <c16:uniqueId val="{00000006-69F6-4490-BDA2-C13BED1E19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F83-4671-B966-451EF12AD8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4F83-4671-B966-451EF12AD8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3.5532994923857898E-2</c:v>
                </c:pt>
                <c:pt idx="1">
                  <c:v>0.157360406091371</c:v>
                </c:pt>
                <c:pt idx="2">
                  <c:v>0.35532994923857897</c:v>
                </c:pt>
                <c:pt idx="3">
                  <c:v>0.131979695431472</c:v>
                </c:pt>
                <c:pt idx="4">
                  <c:v>0.157360406091371</c:v>
                </c:pt>
                <c:pt idx="5">
                  <c:v>0.16243654822334999</c:v>
                </c:pt>
              </c:numCache>
            </c:numRef>
          </c:val>
          <c:extLst>
            <c:ext xmlns:c16="http://schemas.microsoft.com/office/drawing/2014/chart" uri="{C3380CC4-5D6E-409C-BE32-E72D297353CC}">
              <c16:uniqueId val="{00000004-4F83-4671-B966-451EF12AD81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0.19796954314720799</c:v>
                </c:pt>
                <c:pt idx="1">
                  <c:v>0.11167512690355301</c:v>
                </c:pt>
                <c:pt idx="2">
                  <c:v>0.65989847715736005</c:v>
                </c:pt>
                <c:pt idx="3">
                  <c:v>3.0456852791878201E-2</c:v>
                </c:pt>
              </c:numCache>
            </c:numRef>
          </c:val>
          <c:extLst>
            <c:ext xmlns:c16="http://schemas.microsoft.com/office/drawing/2014/chart" uri="{C3380CC4-5D6E-409C-BE32-E72D297353CC}">
              <c16:uniqueId val="{00000000-FECF-4235-AEFD-70BF12E0E77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8-DE3A-4406-B3B8-404F28330B08}"/>
              </c:ext>
            </c:extLst>
          </c:dPt>
          <c:dPt>
            <c:idx val="5"/>
            <c:invertIfNegative val="0"/>
            <c:bubble3D val="0"/>
            <c:spPr>
              <a:solidFill>
                <a:srgbClr val="FF0000"/>
              </a:solidFill>
              <a:ln>
                <a:noFill/>
              </a:ln>
              <a:effectLst/>
            </c:spPr>
            <c:extLst>
              <c:ext xmlns:c16="http://schemas.microsoft.com/office/drawing/2014/chart" uri="{C3380CC4-5D6E-409C-BE32-E72D297353CC}">
                <c16:uniqueId val="{00000001-9A5A-47D6-A917-6471E363782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A5A-47D6-A917-6471E363782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A5A-47D6-A917-6471E363782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A5A-47D6-A917-6471E363782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Booking sites such as Expedia and Lastminute</c:v>
                </c:pt>
                <c:pt idx="7">
                  <c:v>Travel agent in homeland</c:v>
                </c:pt>
                <c:pt idx="8">
                  <c:v>Catalogs or brochures</c:v>
                </c:pt>
                <c:pt idx="9">
                  <c:v>Travel apps/portals like Tripadvisor etc</c:v>
                </c:pt>
                <c:pt idx="10">
                  <c:v>Guidebooks</c:v>
                </c:pt>
                <c:pt idx="11">
                  <c:v>Reviews from other travelers online</c:v>
                </c:pt>
                <c:pt idx="12">
                  <c:v>Newspapers or magazines</c:v>
                </c:pt>
                <c:pt idx="13">
                  <c:v>Social media such as Facebook or blogs</c:v>
                </c:pt>
                <c:pt idx="14">
                  <c:v>Travel fairs</c:v>
                </c:pt>
                <c:pt idx="15">
                  <c:v>TV or radio</c:v>
                </c:pt>
                <c:pt idx="16">
                  <c:v>Other</c:v>
                </c:pt>
              </c:strCache>
            </c:strRef>
          </c:cat>
          <c:val>
            <c:numRef>
              <c:f>Sheet1!$B$2:$B$18</c:f>
              <c:numCache>
                <c:formatCode>0%</c:formatCode>
                <c:ptCount val="17"/>
                <c:pt idx="0">
                  <c:v>0.54314720812182704</c:v>
                </c:pt>
                <c:pt idx="1">
                  <c:v>0.27411167512690399</c:v>
                </c:pt>
                <c:pt idx="2">
                  <c:v>0.27411167512690399</c:v>
                </c:pt>
                <c:pt idx="3">
                  <c:v>0.19289340101522801</c:v>
                </c:pt>
                <c:pt idx="4">
                  <c:v>0.12690355329949202</c:v>
                </c:pt>
                <c:pt idx="5">
                  <c:v>0.121827411167513</c:v>
                </c:pt>
                <c:pt idx="6">
                  <c:v>9.13705583756345E-2</c:v>
                </c:pt>
                <c:pt idx="7">
                  <c:v>7.1065989847715699E-2</c:v>
                </c:pt>
                <c:pt idx="8">
                  <c:v>5.5837563451776699E-2</c:v>
                </c:pt>
                <c:pt idx="9">
                  <c:v>4.5685279187817195E-2</c:v>
                </c:pt>
                <c:pt idx="10">
                  <c:v>4.5685279187817195E-2</c:v>
                </c:pt>
                <c:pt idx="11">
                  <c:v>3.0456852791878201E-2</c:v>
                </c:pt>
                <c:pt idx="12">
                  <c:v>1.5228426395939101E-2</c:v>
                </c:pt>
                <c:pt idx="13">
                  <c:v>1.0152284263959399E-2</c:v>
                </c:pt>
                <c:pt idx="14">
                  <c:v>5.0761421319796994E-3</c:v>
                </c:pt>
                <c:pt idx="15">
                  <c:v>0</c:v>
                </c:pt>
                <c:pt idx="16">
                  <c:v>0.11167512690355301</c:v>
                </c:pt>
              </c:numCache>
            </c:numRef>
          </c:val>
          <c:extLst>
            <c:ext xmlns:c16="http://schemas.microsoft.com/office/drawing/2014/chart" uri="{C3380CC4-5D6E-409C-BE32-E72D297353CC}">
              <c16:uniqueId val="{00000008-9A5A-47D6-A917-6471E363782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7.1065989847715699E-2</c:v>
                </c:pt>
                <c:pt idx="1">
                  <c:v>0.39086294416243705</c:v>
                </c:pt>
                <c:pt idx="2">
                  <c:v>0.18781725888324899</c:v>
                </c:pt>
                <c:pt idx="3">
                  <c:v>0.35025380710659904</c:v>
                </c:pt>
              </c:numCache>
            </c:numRef>
          </c:val>
          <c:extLst>
            <c:ext xmlns:c16="http://schemas.microsoft.com/office/drawing/2014/chart" uri="{C3380CC4-5D6E-409C-BE32-E72D297353CC}">
              <c16:uniqueId val="{00000000-7B4B-4C84-8F25-795FDF7D4F4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rgbClr val="FF0000"/>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rgbClr val="FF0000"/>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rgbClr val="FF0000"/>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rgbClr val="00B050"/>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6.0606060606060594E-2</c:v>
                </c:pt>
                <c:pt idx="1">
                  <c:v>5.5555555555555601E-2</c:v>
                </c:pt>
                <c:pt idx="2">
                  <c:v>3.7878787878787901E-2</c:v>
                </c:pt>
                <c:pt idx="3">
                  <c:v>5.3030303030303004E-2</c:v>
                </c:pt>
                <c:pt idx="4">
                  <c:v>0.13636363636363599</c:v>
                </c:pt>
                <c:pt idx="5">
                  <c:v>0.11111111111111099</c:v>
                </c:pt>
                <c:pt idx="6">
                  <c:v>0.54545454545454597</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experiences</c:v>
                </c:pt>
                <c:pt idx="1">
                  <c:v>People who want to revitalize themselves</c:v>
                </c:pt>
                <c:pt idx="2">
                  <c:v>People who are interested to learn more</c:v>
                </c:pt>
                <c:pt idx="3">
                  <c:v>People that like to do things the unconventional way</c:v>
                </c:pt>
              </c:strCache>
            </c:strRef>
          </c:cat>
          <c:val>
            <c:numRef>
              <c:f>Sheet1!$B$2:$B$5</c:f>
              <c:numCache>
                <c:formatCode>0</c:formatCode>
                <c:ptCount val="4"/>
                <c:pt idx="0">
                  <c:v>186</c:v>
                </c:pt>
                <c:pt idx="1">
                  <c:v>149</c:v>
                </c:pt>
                <c:pt idx="2">
                  <c:v>144</c:v>
                </c:pt>
                <c:pt idx="3">
                  <c:v>133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broaden my knowledge</c:v>
                </c:pt>
                <c:pt idx="1">
                  <c:v>Allows me to broaden my horizon</c:v>
                </c:pt>
                <c:pt idx="2">
                  <c:v>Enriches my view on the world</c:v>
                </c:pt>
                <c:pt idx="3">
                  <c:v>Allows me to discover new and interesting places</c:v>
                </c:pt>
                <c:pt idx="4">
                  <c:v>Gives me rich experiences</c:v>
                </c:pt>
              </c:strCache>
            </c:strRef>
          </c:cat>
          <c:val>
            <c:numRef>
              <c:f>Sheet1!$B$2:$B$6</c:f>
              <c:numCache>
                <c:formatCode>0</c:formatCode>
                <c:ptCount val="5"/>
                <c:pt idx="0">
                  <c:v>210</c:v>
                </c:pt>
                <c:pt idx="1">
                  <c:v>160</c:v>
                </c:pt>
                <c:pt idx="2">
                  <c:v>160</c:v>
                </c:pt>
                <c:pt idx="3">
                  <c:v>152</c:v>
                </c:pt>
                <c:pt idx="4">
                  <c:v>145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ADVENTURES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3.5939939870348409E-2"/>
          <c:y val="0.82631513165203863"/>
          <c:w val="0.94976052422259827"/>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Cultivated</c:v>
                </c:pt>
                <c:pt idx="1">
                  <c:v>Explorative</c:v>
                </c:pt>
              </c:strCache>
            </c:strRef>
          </c:cat>
          <c:val>
            <c:numRef>
              <c:f>Sheet1!$B$2:$B$3</c:f>
              <c:numCache>
                <c:formatCode>0</c:formatCode>
                <c:ptCount val="2"/>
                <c:pt idx="0">
                  <c:v>310</c:v>
                </c:pt>
                <c:pt idx="1">
                  <c:v>177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Has interesting culture &amp; art</c:v>
                </c:pt>
                <c:pt idx="1">
                  <c:v>Has rich cultural heritage</c:v>
                </c:pt>
                <c:pt idx="2">
                  <c:v>Has interesting sights</c:v>
                </c:pt>
                <c:pt idx="3">
                  <c:v>Is easy to travel to</c:v>
                </c:pt>
              </c:strCache>
            </c:strRef>
          </c:cat>
          <c:val>
            <c:numRef>
              <c:f>Sheet1!$B$2:$B$5</c:f>
              <c:numCache>
                <c:formatCode>General</c:formatCode>
                <c:ptCount val="4"/>
                <c:pt idx="0" formatCode="0">
                  <c:v>260</c:v>
                </c:pt>
                <c:pt idx="1">
                  <c:v>245</c:v>
                </c:pt>
                <c:pt idx="2">
                  <c:v>183</c:v>
                </c:pt>
                <c:pt idx="3" formatCode="0">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1.76767676767677E-2</c:v>
                </c:pt>
                <c:pt idx="1">
                  <c:v>5.0505050505050504E-2</c:v>
                </c:pt>
                <c:pt idx="2">
                  <c:v>7.5757575757575801E-2</c:v>
                </c:pt>
                <c:pt idx="3">
                  <c:v>0.12626262626262599</c:v>
                </c:pt>
                <c:pt idx="4">
                  <c:v>0.18181818181818202</c:v>
                </c:pt>
                <c:pt idx="5">
                  <c:v>6.8181818181818205E-2</c:v>
                </c:pt>
                <c:pt idx="6">
                  <c:v>9.3434343434343411E-2</c:v>
                </c:pt>
                <c:pt idx="7">
                  <c:v>0.10606060606060601</c:v>
                </c:pt>
                <c:pt idx="8">
                  <c:v>0.12373737373737401</c:v>
                </c:pt>
                <c:pt idx="9">
                  <c:v>8.3333333333333301E-2</c:v>
                </c:pt>
                <c:pt idx="10">
                  <c:v>3.7878787878787901E-2</c:v>
                </c:pt>
                <c:pt idx="11">
                  <c:v>3.5353535353535401E-2</c:v>
                </c:pt>
              </c:numCache>
            </c:numRef>
          </c:val>
          <c:smooth val="1"/>
          <c:extLst>
            <c:ext xmlns:c16="http://schemas.microsoft.com/office/drawing/2014/chart" uri="{C3380CC4-5D6E-409C-BE32-E72D297353CC}">
              <c16:uniqueId val="{00000000-BB57-4796-86E1-64BC928F389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4A3-40F2-9CB7-A72E508C02A7}"/>
              </c:ext>
            </c:extLst>
          </c:dPt>
          <c:dPt>
            <c:idx val="1"/>
            <c:invertIfNegative val="0"/>
            <c:bubble3D val="0"/>
            <c:spPr>
              <a:solidFill>
                <a:srgbClr val="92D050"/>
              </a:solidFill>
              <a:ln>
                <a:noFill/>
              </a:ln>
              <a:effectLst/>
            </c:spPr>
            <c:extLst>
              <c:ext xmlns:c16="http://schemas.microsoft.com/office/drawing/2014/chart" uri="{C3380CC4-5D6E-409C-BE32-E72D297353CC}">
                <c16:uniqueId val="{00000009-94A3-40F2-9CB7-A72E508C02A7}"/>
              </c:ext>
            </c:extLst>
          </c:dPt>
          <c:dPt>
            <c:idx val="2"/>
            <c:invertIfNegative val="0"/>
            <c:bubble3D val="0"/>
            <c:spPr>
              <a:solidFill>
                <a:srgbClr val="92D050"/>
              </a:solidFill>
              <a:ln>
                <a:noFill/>
              </a:ln>
              <a:effectLst/>
            </c:spPr>
            <c:extLst>
              <c:ext xmlns:c16="http://schemas.microsoft.com/office/drawing/2014/chart" uri="{C3380CC4-5D6E-409C-BE32-E72D297353CC}">
                <c16:uniqueId val="{0000000A-94A3-40F2-9CB7-A72E508C02A7}"/>
              </c:ext>
            </c:extLst>
          </c:dPt>
          <c:dPt>
            <c:idx val="3"/>
            <c:invertIfNegative val="0"/>
            <c:bubble3D val="0"/>
            <c:spPr>
              <a:solidFill>
                <a:srgbClr val="92D050"/>
              </a:solidFill>
              <a:ln>
                <a:noFill/>
              </a:ln>
              <a:effectLst/>
            </c:spPr>
            <c:extLst>
              <c:ext xmlns:c16="http://schemas.microsoft.com/office/drawing/2014/chart" uri="{C3380CC4-5D6E-409C-BE32-E72D297353CC}">
                <c16:uniqueId val="{0000000B-94A3-40F2-9CB7-A72E508C02A7}"/>
              </c:ext>
            </c:extLst>
          </c:dPt>
          <c:dPt>
            <c:idx val="4"/>
            <c:invertIfNegative val="0"/>
            <c:bubble3D val="0"/>
            <c:spPr>
              <a:solidFill>
                <a:srgbClr val="FF0000"/>
              </a:solidFill>
              <a:ln>
                <a:noFill/>
              </a:ln>
              <a:effectLst/>
            </c:spPr>
            <c:extLst>
              <c:ext xmlns:c16="http://schemas.microsoft.com/office/drawing/2014/chart" uri="{C3380CC4-5D6E-409C-BE32-E72D297353CC}">
                <c16:uniqueId val="{0000000C-94A3-40F2-9CB7-A72E508C02A7}"/>
              </c:ext>
            </c:extLst>
          </c:dPt>
          <c:dPt>
            <c:idx val="6"/>
            <c:invertIfNegative val="0"/>
            <c:bubble3D val="0"/>
            <c:spPr>
              <a:solidFill>
                <a:srgbClr val="FF0000"/>
              </a:solidFill>
              <a:ln>
                <a:noFill/>
              </a:ln>
              <a:effectLst/>
            </c:spPr>
            <c:extLst>
              <c:ext xmlns:c16="http://schemas.microsoft.com/office/drawing/2014/chart" uri="{C3380CC4-5D6E-409C-BE32-E72D297353CC}">
                <c16:uniqueId val="{00000001-C263-41E5-B9BD-4D6442A745A0}"/>
              </c:ext>
            </c:extLst>
          </c:dPt>
          <c:dPt>
            <c:idx val="8"/>
            <c:invertIfNegative val="0"/>
            <c:bubble3D val="0"/>
            <c:spPr>
              <a:solidFill>
                <a:srgbClr val="FF0000"/>
              </a:solidFill>
              <a:ln>
                <a:noFill/>
              </a:ln>
              <a:effectLst/>
            </c:spPr>
            <c:extLst>
              <c:ext xmlns:c16="http://schemas.microsoft.com/office/drawing/2014/chart" uri="{C3380CC4-5D6E-409C-BE32-E72D297353CC}">
                <c16:uniqueId val="{00000003-C263-41E5-B9BD-4D6442A745A0}"/>
              </c:ext>
            </c:extLst>
          </c:dPt>
          <c:dPt>
            <c:idx val="9"/>
            <c:invertIfNegative val="0"/>
            <c:bubble3D val="0"/>
            <c:spPr>
              <a:solidFill>
                <a:srgbClr val="FF0000"/>
              </a:solidFill>
              <a:ln>
                <a:noFill/>
              </a:ln>
              <a:effectLst/>
            </c:spPr>
            <c:extLst>
              <c:ext xmlns:c16="http://schemas.microsoft.com/office/drawing/2014/chart" uri="{C3380CC4-5D6E-409C-BE32-E72D297353CC}">
                <c16:uniqueId val="{0000000D-94A3-40F2-9CB7-A72E508C02A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263-41E5-B9BD-4D6442A745A0}"/>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263-41E5-B9BD-4D6442A745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Sightseeing/round trip</c:v>
                </c:pt>
                <c:pt idx="1">
                  <c:v>Visits to historic sites</c:v>
                </c:pt>
                <c:pt idx="2">
                  <c:v>City break (focusing on cultural, shopping, Club, restaurant visits etc.)</c:v>
                </c:pt>
                <c:pt idx="3">
                  <c:v>Cultural experience (focus on art, theatre etc)</c:v>
                </c:pt>
                <c:pt idx="4">
                  <c:v>Sun and beach holiday</c:v>
                </c:pt>
                <c:pt idx="5">
                  <c:v>Holiday to experience nature, scenery and wildlife</c:v>
                </c:pt>
                <c:pt idx="6">
                  <c:v>Visiting friends and relatives</c:v>
                </c:pt>
                <c:pt idx="7">
                  <c:v>Culinary trip</c:v>
                </c:pt>
                <c:pt idx="8">
                  <c:v>Party&amp; fun</c:v>
                </c:pt>
                <c:pt idx="9">
                  <c:v>Sports/active holiday</c:v>
                </c:pt>
                <c:pt idx="10">
                  <c:v>Travel to cottage/holiday home (hired/own/borrowed cottage/holiday home)</c:v>
                </c:pt>
                <c:pt idx="11">
                  <c:v>Cruise</c:v>
                </c:pt>
                <c:pt idx="12">
                  <c:v>Event holiday (festivals, sports etc)</c:v>
                </c:pt>
                <c:pt idx="13">
                  <c:v>Health travel</c:v>
                </c:pt>
                <c:pt idx="14">
                  <c:v>Ski holiday</c:v>
                </c:pt>
                <c:pt idx="15">
                  <c:v>Countryside holiday</c:v>
                </c:pt>
                <c:pt idx="16">
                  <c:v>Other type of winterholiday with snow</c:v>
                </c:pt>
              </c:strCache>
            </c:strRef>
          </c:cat>
          <c:val>
            <c:numRef>
              <c:f>Sheet1!$B$2:$B$18</c:f>
              <c:numCache>
                <c:formatCode>0%</c:formatCode>
                <c:ptCount val="17"/>
                <c:pt idx="0">
                  <c:v>0.68434343434343403</c:v>
                </c:pt>
                <c:pt idx="1">
                  <c:v>0.62878787878787901</c:v>
                </c:pt>
                <c:pt idx="2">
                  <c:v>0.59090909090909105</c:v>
                </c:pt>
                <c:pt idx="3">
                  <c:v>0.54545454545454597</c:v>
                </c:pt>
                <c:pt idx="4">
                  <c:v>0.46212121212121199</c:v>
                </c:pt>
                <c:pt idx="5">
                  <c:v>0.449494949494949</c:v>
                </c:pt>
                <c:pt idx="6">
                  <c:v>0.320707070707071</c:v>
                </c:pt>
                <c:pt idx="7">
                  <c:v>0.17676767676767699</c:v>
                </c:pt>
                <c:pt idx="8">
                  <c:v>0.11363636363636401</c:v>
                </c:pt>
                <c:pt idx="9">
                  <c:v>8.5858585858585898E-2</c:v>
                </c:pt>
                <c:pt idx="10">
                  <c:v>7.3232323232323204E-2</c:v>
                </c:pt>
                <c:pt idx="11">
                  <c:v>7.0707070707070704E-2</c:v>
                </c:pt>
                <c:pt idx="12">
                  <c:v>6.5656565656565705E-2</c:v>
                </c:pt>
                <c:pt idx="13">
                  <c:v>4.5454545454545504E-2</c:v>
                </c:pt>
                <c:pt idx="14">
                  <c:v>3.7878787878787901E-2</c:v>
                </c:pt>
                <c:pt idx="15">
                  <c:v>3.2828282828282804E-2</c:v>
                </c:pt>
                <c:pt idx="16">
                  <c:v>2.5252525252525298E-3</c:v>
                </c:pt>
              </c:numCache>
            </c:numRef>
          </c:val>
          <c:extLst>
            <c:ext xmlns:c16="http://schemas.microsoft.com/office/drawing/2014/chart" uri="{C3380CC4-5D6E-409C-BE32-E72D297353CC}">
              <c16:uniqueId val="{00000008-C263-41E5-B9BD-4D6442A745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E68B-48C1-90A1-BB2F7E4379A2}"/>
              </c:ext>
            </c:extLst>
          </c:dPt>
          <c:dPt>
            <c:idx val="1"/>
            <c:invertIfNegative val="0"/>
            <c:bubble3D val="0"/>
            <c:spPr>
              <a:solidFill>
                <a:srgbClr val="92D050"/>
              </a:solidFill>
              <a:ln>
                <a:noFill/>
              </a:ln>
              <a:effectLst/>
            </c:spPr>
            <c:extLst>
              <c:ext xmlns:c16="http://schemas.microsoft.com/office/drawing/2014/chart" uri="{C3380CC4-5D6E-409C-BE32-E72D297353CC}">
                <c16:uniqueId val="{00000003-E68B-48C1-90A1-BB2F7E4379A2}"/>
              </c:ext>
            </c:extLst>
          </c:dPt>
          <c:dPt>
            <c:idx val="3"/>
            <c:invertIfNegative val="0"/>
            <c:bubble3D val="0"/>
            <c:spPr>
              <a:solidFill>
                <a:srgbClr val="FF0000"/>
              </a:solidFill>
              <a:ln>
                <a:noFill/>
              </a:ln>
              <a:effectLst/>
            </c:spPr>
            <c:extLst>
              <c:ext xmlns:c16="http://schemas.microsoft.com/office/drawing/2014/chart" uri="{C3380CC4-5D6E-409C-BE32-E72D297353CC}">
                <c16:uniqueId val="{00000000-E68B-48C1-90A1-BB2F7E4379A2}"/>
              </c:ext>
            </c:extLst>
          </c:dPt>
          <c:dPt>
            <c:idx val="4"/>
            <c:invertIfNegative val="0"/>
            <c:bubble3D val="0"/>
            <c:spPr>
              <a:solidFill>
                <a:srgbClr val="FF0000"/>
              </a:solidFill>
              <a:ln>
                <a:noFill/>
              </a:ln>
              <a:effectLst/>
            </c:spPr>
            <c:extLst>
              <c:ext xmlns:c16="http://schemas.microsoft.com/office/drawing/2014/chart" uri="{C3380CC4-5D6E-409C-BE32-E72D297353CC}">
                <c16:uniqueId val="{00000001-E68B-48C1-90A1-BB2F7E4379A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0.28030303030303</c:v>
                </c:pt>
                <c:pt idx="1">
                  <c:v>0.23232323232323199</c:v>
                </c:pt>
                <c:pt idx="2">
                  <c:v>0.23737373737373701</c:v>
                </c:pt>
                <c:pt idx="3">
                  <c:v>0.15151515151515199</c:v>
                </c:pt>
                <c:pt idx="4">
                  <c:v>9.8484848484848495E-2</c:v>
                </c:pt>
              </c:numCache>
            </c:numRef>
          </c:val>
          <c:extLst>
            <c:ext xmlns:c16="http://schemas.microsoft.com/office/drawing/2014/chart" uri="{C3380CC4-5D6E-409C-BE32-E72D297353CC}">
              <c16:uniqueId val="{00000000-DB1D-4534-917E-3BA107AA77C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4B3-4FCF-A9D4-21573340564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Scheduled plane</c:v>
                </c:pt>
                <c:pt idx="6">
                  <c:v>Camper van</c:v>
                </c:pt>
                <c:pt idx="7">
                  <c:v>Car w/ caravan</c:v>
                </c:pt>
                <c:pt idx="8">
                  <c:v>Charter plane</c:v>
                </c:pt>
                <c:pt idx="9">
                  <c:v>Motorbike</c:v>
                </c:pt>
              </c:strCache>
            </c:strRef>
          </c:cat>
          <c:val>
            <c:numRef>
              <c:f>Sheet1!$B$2:$B$11</c:f>
              <c:numCache>
                <c:formatCode>0%</c:formatCode>
                <c:ptCount val="10"/>
                <c:pt idx="0">
                  <c:v>0.669191919191919</c:v>
                </c:pt>
                <c:pt idx="1">
                  <c:v>0.21717171717171699</c:v>
                </c:pt>
                <c:pt idx="2">
                  <c:v>0.16161616161616202</c:v>
                </c:pt>
                <c:pt idx="3">
                  <c:v>8.8383838383838398E-2</c:v>
                </c:pt>
                <c:pt idx="4">
                  <c:v>7.8282828282828301E-2</c:v>
                </c:pt>
                <c:pt idx="5">
                  <c:v>4.0404040404040401E-2</c:v>
                </c:pt>
                <c:pt idx="6">
                  <c:v>1.76767676767677E-2</c:v>
                </c:pt>
                <c:pt idx="7">
                  <c:v>7.5757575757575803E-3</c:v>
                </c:pt>
                <c:pt idx="8">
                  <c:v>5.0505050505050501E-3</c:v>
                </c:pt>
                <c:pt idx="9">
                  <c:v>5.0505050505050501E-3</c:v>
                </c:pt>
              </c:numCache>
            </c:numRef>
          </c:val>
          <c:extLst>
            <c:ext xmlns:c16="http://schemas.microsoft.com/office/drawing/2014/chart" uri="{C3380CC4-5D6E-409C-BE32-E72D297353CC}">
              <c16:uniqueId val="{00000000-5066-4AF8-AAA7-1FBC3FF9E58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DAA6-4A15-AC77-7CECA03FFCDB}"/>
              </c:ext>
            </c:extLst>
          </c:dPt>
          <c:dPt>
            <c:idx val="4"/>
            <c:invertIfNegative val="0"/>
            <c:bubble3D val="0"/>
            <c:spPr>
              <a:solidFill>
                <a:srgbClr val="FF0000"/>
              </a:solidFill>
              <a:ln>
                <a:noFill/>
              </a:ln>
              <a:effectLst/>
            </c:spPr>
            <c:extLst>
              <c:ext xmlns:c16="http://schemas.microsoft.com/office/drawing/2014/chart" uri="{C3380CC4-5D6E-409C-BE32-E72D297353CC}">
                <c16:uniqueId val="{00000001-DAA6-4A15-AC77-7CECA03FFC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 Breakfast</c:v>
                </c:pt>
                <c:pt idx="4">
                  <c:v>Rented cabin / holiday home / flat</c:v>
                </c:pt>
                <c:pt idx="5">
                  <c:v>Caravan / camper van</c:v>
                </c:pt>
                <c:pt idx="6">
                  <c:v>Stayed with family</c:v>
                </c:pt>
                <c:pt idx="7">
                  <c:v>Stayed with friends / acquaintances</c:v>
                </c:pt>
                <c:pt idx="8">
                  <c:v>In a private person's home through AirBnb or other types of sharing services</c:v>
                </c:pt>
                <c:pt idx="9">
                  <c:v>Owned cabin / holiday home / flat</c:v>
                </c:pt>
                <c:pt idx="10">
                  <c:v>Tent</c:v>
                </c:pt>
                <c:pt idx="11">
                  <c:v>Borrowed cabin / holiday home / flat</c:v>
                </c:pt>
                <c:pt idx="12">
                  <c:v>Camping cabin</c:v>
                </c:pt>
              </c:strCache>
            </c:strRef>
          </c:cat>
          <c:val>
            <c:numRef>
              <c:f>Sheet1!$B$2:$B$14</c:f>
              <c:numCache>
                <c:formatCode>0%</c:formatCode>
                <c:ptCount val="13"/>
                <c:pt idx="0">
                  <c:v>0.55303030303030298</c:v>
                </c:pt>
                <c:pt idx="1">
                  <c:v>0.20959595959596</c:v>
                </c:pt>
                <c:pt idx="2">
                  <c:v>0.12373737373737401</c:v>
                </c:pt>
                <c:pt idx="3">
                  <c:v>5.5555555555555601E-2</c:v>
                </c:pt>
                <c:pt idx="4">
                  <c:v>4.5454545454545504E-2</c:v>
                </c:pt>
                <c:pt idx="5">
                  <c:v>2.7777777777777801E-2</c:v>
                </c:pt>
                <c:pt idx="6">
                  <c:v>2.5252525252525301E-2</c:v>
                </c:pt>
                <c:pt idx="7">
                  <c:v>2.2727272727272697E-2</c:v>
                </c:pt>
                <c:pt idx="8">
                  <c:v>1.5151515151515201E-2</c:v>
                </c:pt>
                <c:pt idx="9">
                  <c:v>7.5757575757575803E-3</c:v>
                </c:pt>
                <c:pt idx="10">
                  <c:v>7.5757575757575803E-3</c:v>
                </c:pt>
                <c:pt idx="11">
                  <c:v>5.0505050505050501E-3</c:v>
                </c:pt>
                <c:pt idx="12">
                  <c:v>2.5252525252525298E-3</c:v>
                </c:pt>
              </c:numCache>
            </c:numRef>
          </c:val>
          <c:extLst>
            <c:ext xmlns:c16="http://schemas.microsoft.com/office/drawing/2014/chart" uri="{C3380CC4-5D6E-409C-BE32-E72D297353CC}">
              <c16:uniqueId val="{00000000-5ABD-436A-A129-5B874622868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4CF4-4F06-91E0-E242F3A676D6}"/>
              </c:ext>
            </c:extLst>
          </c:dPt>
          <c:dPt>
            <c:idx val="1"/>
            <c:invertIfNegative val="0"/>
            <c:bubble3D val="0"/>
            <c:spPr>
              <a:solidFill>
                <a:srgbClr val="92D050"/>
              </a:solidFill>
              <a:ln>
                <a:noFill/>
              </a:ln>
              <a:effectLst/>
            </c:spPr>
            <c:extLst>
              <c:ext xmlns:c16="http://schemas.microsoft.com/office/drawing/2014/chart" uri="{C3380CC4-5D6E-409C-BE32-E72D297353CC}">
                <c16:uniqueId val="{00000001-4CF4-4F06-91E0-E242F3A676D6}"/>
              </c:ext>
            </c:extLst>
          </c:dPt>
          <c:dPt>
            <c:idx val="2"/>
            <c:invertIfNegative val="0"/>
            <c:bubble3D val="0"/>
            <c:spPr>
              <a:solidFill>
                <a:srgbClr val="FF0000"/>
              </a:solidFill>
              <a:ln>
                <a:noFill/>
              </a:ln>
              <a:effectLst/>
            </c:spPr>
            <c:extLst>
              <c:ext xmlns:c16="http://schemas.microsoft.com/office/drawing/2014/chart" uri="{C3380CC4-5D6E-409C-BE32-E72D297353CC}">
                <c16:uniqueId val="{00000002-4CF4-4F06-91E0-E242F3A676D6}"/>
              </c:ext>
            </c:extLst>
          </c:dPt>
          <c:dPt>
            <c:idx val="4"/>
            <c:invertIfNegative val="0"/>
            <c:bubble3D val="0"/>
            <c:spPr>
              <a:solidFill>
                <a:srgbClr val="FF0000"/>
              </a:solidFill>
              <a:ln>
                <a:noFill/>
              </a:ln>
              <a:effectLst/>
            </c:spPr>
            <c:extLst>
              <c:ext xmlns:c16="http://schemas.microsoft.com/office/drawing/2014/chart" uri="{C3380CC4-5D6E-409C-BE32-E72D297353CC}">
                <c16:uniqueId val="{00000003-4CF4-4F06-91E0-E242F3A676D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Train</c:v>
                </c:pt>
                <c:pt idx="2">
                  <c:v>Own car</c:v>
                </c:pt>
                <c:pt idx="3">
                  <c:v>No transportation</c:v>
                </c:pt>
                <c:pt idx="4">
                  <c:v>Rented car</c:v>
                </c:pt>
                <c:pt idx="5">
                  <c:v>Plane</c:v>
                </c:pt>
                <c:pt idx="6">
                  <c:v>Ferry / boat / cruise</c:v>
                </c:pt>
                <c:pt idx="7">
                  <c:v>Bicycle</c:v>
                </c:pt>
                <c:pt idx="8">
                  <c:v>Camper van</c:v>
                </c:pt>
                <c:pt idx="9">
                  <c:v>Car w/ caravan</c:v>
                </c:pt>
                <c:pt idx="10">
                  <c:v>Motorbike</c:v>
                </c:pt>
              </c:strCache>
            </c:strRef>
          </c:cat>
          <c:val>
            <c:numRef>
              <c:f>Sheet1!$B$2:$B$12</c:f>
              <c:numCache>
                <c:formatCode>0%</c:formatCode>
                <c:ptCount val="11"/>
                <c:pt idx="0">
                  <c:v>0.45959595959596</c:v>
                </c:pt>
                <c:pt idx="1">
                  <c:v>0.13888888888888901</c:v>
                </c:pt>
                <c:pt idx="2">
                  <c:v>0.12878787878787901</c:v>
                </c:pt>
                <c:pt idx="3">
                  <c:v>0.11616161616161599</c:v>
                </c:pt>
                <c:pt idx="4">
                  <c:v>0.10858585858585901</c:v>
                </c:pt>
                <c:pt idx="5">
                  <c:v>0.10101010101010101</c:v>
                </c:pt>
                <c:pt idx="6">
                  <c:v>7.5757575757575801E-2</c:v>
                </c:pt>
                <c:pt idx="7">
                  <c:v>2.02020202020202E-2</c:v>
                </c:pt>
                <c:pt idx="8">
                  <c:v>1.76767676767677E-2</c:v>
                </c:pt>
                <c:pt idx="9">
                  <c:v>2.5252525252525298E-3</c:v>
                </c:pt>
                <c:pt idx="10">
                  <c:v>2.5252525252525298E-3</c:v>
                </c:pt>
              </c:numCache>
            </c:numRef>
          </c:val>
          <c:extLst>
            <c:ext xmlns:c16="http://schemas.microsoft.com/office/drawing/2014/chart" uri="{C3380CC4-5D6E-409C-BE32-E72D297353CC}">
              <c16:uniqueId val="{00000000-D3AF-46B3-9DA2-7E18B78C7A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19B9-4A00-8A4A-9D59A6797B49}"/>
              </c:ext>
            </c:extLst>
          </c:dPt>
          <c:dPt>
            <c:idx val="1"/>
            <c:invertIfNegative val="0"/>
            <c:bubble3D val="0"/>
            <c:spPr>
              <a:solidFill>
                <a:srgbClr val="92D050"/>
              </a:solidFill>
              <a:ln>
                <a:noFill/>
              </a:ln>
              <a:effectLst/>
            </c:spPr>
            <c:extLst>
              <c:ext xmlns:c16="http://schemas.microsoft.com/office/drawing/2014/chart" uri="{C3380CC4-5D6E-409C-BE32-E72D297353CC}">
                <c16:uniqueId val="{0000001B-19B9-4A00-8A4A-9D59A6797B49}"/>
              </c:ext>
            </c:extLst>
          </c:dPt>
          <c:dPt>
            <c:idx val="2"/>
            <c:invertIfNegative val="0"/>
            <c:bubble3D val="0"/>
            <c:spPr>
              <a:solidFill>
                <a:srgbClr val="92D050"/>
              </a:solidFill>
              <a:ln>
                <a:noFill/>
              </a:ln>
              <a:effectLst/>
            </c:spPr>
            <c:extLst>
              <c:ext xmlns:c16="http://schemas.microsoft.com/office/drawing/2014/chart" uri="{C3380CC4-5D6E-409C-BE32-E72D297353CC}">
                <c16:uniqueId val="{0000001C-19B9-4A00-8A4A-9D59A6797B49}"/>
              </c:ext>
            </c:extLst>
          </c:dPt>
          <c:dPt>
            <c:idx val="3"/>
            <c:invertIfNegative val="0"/>
            <c:bubble3D val="0"/>
            <c:spPr>
              <a:solidFill>
                <a:srgbClr val="92D050"/>
              </a:solidFill>
              <a:ln>
                <a:noFill/>
              </a:ln>
              <a:effectLst/>
            </c:spPr>
            <c:extLst>
              <c:ext xmlns:c16="http://schemas.microsoft.com/office/drawing/2014/chart" uri="{C3380CC4-5D6E-409C-BE32-E72D297353CC}">
                <c16:uniqueId val="{0000001D-19B9-4A00-8A4A-9D59A6797B49}"/>
              </c:ext>
            </c:extLst>
          </c:dPt>
          <c:dPt>
            <c:idx val="4"/>
            <c:invertIfNegative val="0"/>
            <c:bubble3D val="0"/>
            <c:spPr>
              <a:solidFill>
                <a:srgbClr val="92D050"/>
              </a:solidFill>
              <a:ln>
                <a:noFill/>
              </a:ln>
              <a:effectLst/>
            </c:spPr>
            <c:extLst>
              <c:ext xmlns:c16="http://schemas.microsoft.com/office/drawing/2014/chart" uri="{C3380CC4-5D6E-409C-BE32-E72D297353CC}">
                <c16:uniqueId val="{0000001E-19B9-4A00-8A4A-9D59A6797B49}"/>
              </c:ext>
            </c:extLst>
          </c:dPt>
          <c:dPt>
            <c:idx val="7"/>
            <c:invertIfNegative val="0"/>
            <c:bubble3D val="0"/>
            <c:spPr>
              <a:solidFill>
                <a:srgbClr val="FF0000"/>
              </a:solidFill>
              <a:ln>
                <a:noFill/>
              </a:ln>
              <a:effectLst/>
            </c:spPr>
            <c:extLst>
              <c:ext xmlns:c16="http://schemas.microsoft.com/office/drawing/2014/chart" uri="{C3380CC4-5D6E-409C-BE32-E72D297353CC}">
                <c16:uniqueId val="{00000021-19B9-4A00-8A4A-9D59A6797B49}"/>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2E-4A08-9FD4-52AB9E3561E1}"/>
              </c:ext>
            </c:extLst>
          </c:dPt>
          <c:dPt>
            <c:idx val="9"/>
            <c:invertIfNegative val="0"/>
            <c:bubble3D val="0"/>
            <c:spPr>
              <a:solidFill>
                <a:srgbClr val="92D050"/>
              </a:solidFill>
              <a:ln>
                <a:noFill/>
              </a:ln>
              <a:effectLst/>
            </c:spPr>
            <c:extLst>
              <c:ext xmlns:c16="http://schemas.microsoft.com/office/drawing/2014/chart" uri="{C3380CC4-5D6E-409C-BE32-E72D297353CC}">
                <c16:uniqueId val="{00000003-D52E-4A08-9FD4-52AB9E3561E1}"/>
              </c:ext>
            </c:extLst>
          </c:dPt>
          <c:dPt>
            <c:idx val="10"/>
            <c:invertIfNegative val="0"/>
            <c:bubble3D val="0"/>
            <c:spPr>
              <a:solidFill>
                <a:srgbClr val="92D050"/>
              </a:solidFill>
              <a:ln>
                <a:noFill/>
              </a:ln>
              <a:effectLst/>
            </c:spPr>
            <c:extLst>
              <c:ext xmlns:c16="http://schemas.microsoft.com/office/drawing/2014/chart" uri="{C3380CC4-5D6E-409C-BE32-E72D297353CC}">
                <c16:uniqueId val="{0000001F-19B9-4A00-8A4A-9D59A6797B49}"/>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2E-4A08-9FD4-52AB9E3561E1}"/>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52E-4A08-9FD4-52AB9E3561E1}"/>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D52E-4A08-9FD4-52AB9E3561E1}"/>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52E-4A08-9FD4-52AB9E3561E1}"/>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52E-4A08-9FD4-52AB9E3561E1}"/>
              </c:ext>
            </c:extLst>
          </c:dPt>
          <c:dPt>
            <c:idx val="18"/>
            <c:invertIfNegative val="0"/>
            <c:bubble3D val="0"/>
            <c:spPr>
              <a:solidFill>
                <a:srgbClr val="92D050"/>
              </a:solidFill>
              <a:ln>
                <a:noFill/>
              </a:ln>
              <a:effectLst/>
            </c:spPr>
            <c:extLst>
              <c:ext xmlns:c16="http://schemas.microsoft.com/office/drawing/2014/chart" uri="{C3380CC4-5D6E-409C-BE32-E72D297353CC}">
                <c16:uniqueId val="{00000020-19B9-4A00-8A4A-9D59A6797B4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52E-4A08-9FD4-52AB9E3561E1}"/>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52E-4A08-9FD4-52AB9E3561E1}"/>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2E-4A08-9FD4-52AB9E3561E1}"/>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2E-4A08-9FD4-52AB9E3561E1}"/>
              </c:ext>
            </c:extLst>
          </c:dPt>
          <c:dPt>
            <c:idx val="23"/>
            <c:invertIfNegative val="0"/>
            <c:bubble3D val="0"/>
            <c:spPr>
              <a:solidFill>
                <a:srgbClr val="FF0000"/>
              </a:solidFill>
              <a:ln>
                <a:noFill/>
              </a:ln>
              <a:effectLst/>
            </c:spPr>
            <c:extLst>
              <c:ext xmlns:c16="http://schemas.microsoft.com/office/drawing/2014/chart" uri="{C3380CC4-5D6E-409C-BE32-E72D297353CC}">
                <c16:uniqueId val="{00000017-D52E-4A08-9FD4-52AB9E3561E1}"/>
              </c:ext>
            </c:extLst>
          </c:dPt>
          <c:dPt>
            <c:idx val="24"/>
            <c:invertIfNegative val="0"/>
            <c:bubble3D val="0"/>
            <c:spPr>
              <a:solidFill>
                <a:srgbClr val="FF0000"/>
              </a:solidFill>
              <a:ln>
                <a:noFill/>
              </a:ln>
              <a:effectLst/>
            </c:spPr>
            <c:extLst>
              <c:ext xmlns:c16="http://schemas.microsoft.com/office/drawing/2014/chart" uri="{C3380CC4-5D6E-409C-BE32-E72D297353CC}">
                <c16:uniqueId val="{00000022-19B9-4A00-8A4A-9D59A6797B49}"/>
              </c:ext>
            </c:extLst>
          </c:dPt>
          <c:dPt>
            <c:idx val="25"/>
            <c:invertIfNegative val="0"/>
            <c:bubble3D val="0"/>
            <c:spPr>
              <a:solidFill>
                <a:srgbClr val="FF0000"/>
              </a:solidFill>
              <a:ln>
                <a:noFill/>
              </a:ln>
              <a:effectLst/>
            </c:spPr>
            <c:extLst>
              <c:ext xmlns:c16="http://schemas.microsoft.com/office/drawing/2014/chart" uri="{C3380CC4-5D6E-409C-BE32-E72D297353CC}">
                <c16:uniqueId val="{00000023-19B9-4A00-8A4A-9D59A6797B49}"/>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2E-4A08-9FD4-52AB9E3561E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historical buildings/sites</c:v>
                </c:pt>
                <c:pt idx="1">
                  <c:v>Taste local food and drink</c:v>
                </c:pt>
                <c:pt idx="2">
                  <c:v>Discover local culture and lifestyle</c:v>
                </c:pt>
                <c:pt idx="3">
                  <c:v>Visit cities</c:v>
                </c:pt>
                <c:pt idx="4">
                  <c:v>Visit museums</c:v>
                </c:pt>
                <c:pt idx="5">
                  <c:v>Observe beauty of nature</c:v>
                </c:pt>
                <c:pt idx="6">
                  <c:v>Visit restaurants</c:v>
                </c:pt>
                <c:pt idx="7">
                  <c:v>Relaxation</c:v>
                </c:pt>
                <c:pt idx="8">
                  <c:v>Attend sightseeing tours</c:v>
                </c:pt>
                <c:pt idx="9">
                  <c:v>Discover local history and legends</c:v>
                </c:pt>
                <c:pt idx="10">
                  <c:v>Experience local architecture</c:v>
                </c:pt>
                <c:pt idx="11">
                  <c:v>Visit parks and gardens</c:v>
                </c:pt>
                <c:pt idx="12">
                  <c:v>Shopping</c:v>
                </c:pt>
                <c:pt idx="13">
                  <c:v>Hiking (less than two hours)</c:v>
                </c:pt>
                <c:pt idx="14">
                  <c:v>Visit the countryside</c:v>
                </c:pt>
                <c:pt idx="15">
                  <c:v>Visit art exhibitions</c:v>
                </c:pt>
                <c:pt idx="16">
                  <c:v>Observe natural phenomenon (i.e. volcanoes, northern lights, midnight sun, breaking waves, sand dune)</c:v>
                </c:pt>
                <c:pt idx="17">
                  <c:v>Experience mountains,  the wilderness or the wildlife</c:v>
                </c:pt>
                <c:pt idx="18">
                  <c:v>Attend concerts/festivals</c:v>
                </c:pt>
                <c:pt idx="19">
                  <c:v>Sunbathing and swimming</c:v>
                </c:pt>
                <c:pt idx="20">
                  <c:v>Experience national festivals and traditional celebrations</c:v>
                </c:pt>
                <c:pt idx="21">
                  <c:v>Hiking (more than two hours)</c:v>
                </c:pt>
                <c:pt idx="22">
                  <c:v>Experience city nightlife</c:v>
                </c:pt>
                <c:pt idx="23">
                  <c:v>Visit spa resorts</c:v>
                </c:pt>
                <c:pt idx="24">
                  <c:v>Get pampered</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0.72474747474747503</c:v>
                </c:pt>
                <c:pt idx="1">
                  <c:v>0.62121212121212099</c:v>
                </c:pt>
                <c:pt idx="2">
                  <c:v>0.560606060606061</c:v>
                </c:pt>
                <c:pt idx="3">
                  <c:v>0.47222222222222199</c:v>
                </c:pt>
                <c:pt idx="4">
                  <c:v>0.44444444444444497</c:v>
                </c:pt>
                <c:pt idx="5">
                  <c:v>0.43181818181818199</c:v>
                </c:pt>
                <c:pt idx="6">
                  <c:v>0.42424242424242403</c:v>
                </c:pt>
                <c:pt idx="7">
                  <c:v>0.41161616161616199</c:v>
                </c:pt>
                <c:pt idx="8">
                  <c:v>0.36616161616161597</c:v>
                </c:pt>
                <c:pt idx="9">
                  <c:v>0.34848484848484901</c:v>
                </c:pt>
                <c:pt idx="10">
                  <c:v>0.33585858585858602</c:v>
                </c:pt>
                <c:pt idx="11">
                  <c:v>0.32828282828282801</c:v>
                </c:pt>
                <c:pt idx="12">
                  <c:v>0.28282828282828304</c:v>
                </c:pt>
                <c:pt idx="13">
                  <c:v>0.24494949494949497</c:v>
                </c:pt>
                <c:pt idx="14">
                  <c:v>0.23989898989899</c:v>
                </c:pt>
                <c:pt idx="15">
                  <c:v>0.23989898989899</c:v>
                </c:pt>
                <c:pt idx="16">
                  <c:v>0.20959595959596</c:v>
                </c:pt>
                <c:pt idx="17">
                  <c:v>0.20959595959596</c:v>
                </c:pt>
                <c:pt idx="18">
                  <c:v>0.15404040404040401</c:v>
                </c:pt>
                <c:pt idx="19">
                  <c:v>0.15151515151515199</c:v>
                </c:pt>
                <c:pt idx="20">
                  <c:v>0.13888888888888901</c:v>
                </c:pt>
                <c:pt idx="21">
                  <c:v>0.10353535353535401</c:v>
                </c:pt>
                <c:pt idx="22">
                  <c:v>9.0909090909090898E-2</c:v>
                </c:pt>
                <c:pt idx="23">
                  <c:v>5.3030303030303004E-2</c:v>
                </c:pt>
                <c:pt idx="24">
                  <c:v>5.0505050505050504E-2</c:v>
                </c:pt>
                <c:pt idx="25">
                  <c:v>4.7979797979798004E-2</c:v>
                </c:pt>
                <c:pt idx="26">
                  <c:v>2.2727272727272697E-2</c:v>
                </c:pt>
                <c:pt idx="27">
                  <c:v>1.5151515151515201E-2</c:v>
                </c:pt>
              </c:numCache>
            </c:numRef>
          </c:val>
          <c:extLst>
            <c:ext xmlns:c16="http://schemas.microsoft.com/office/drawing/2014/chart" uri="{C3380CC4-5D6E-409C-BE32-E72D297353CC}">
              <c16:uniqueId val="{0000001A-D52E-4A08-9FD4-52AB9E3561E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2.7777777777777801E-2</c:v>
                </c:pt>
                <c:pt idx="1">
                  <c:v>6.0606060606060594E-2</c:v>
                </c:pt>
                <c:pt idx="2">
                  <c:v>0.10101010101010101</c:v>
                </c:pt>
                <c:pt idx="3">
                  <c:v>0.194444444444444</c:v>
                </c:pt>
                <c:pt idx="4">
                  <c:v>0.224747474747475</c:v>
                </c:pt>
                <c:pt idx="5">
                  <c:v>0.23232323232323199</c:v>
                </c:pt>
                <c:pt idx="6">
                  <c:v>0.12626262626262599</c:v>
                </c:pt>
                <c:pt idx="7">
                  <c:v>1.5151515151515201E-2</c:v>
                </c:pt>
              </c:numCache>
            </c:numRef>
          </c:val>
          <c:extLst>
            <c:ext xmlns:c16="http://schemas.microsoft.com/office/drawing/2014/chart" uri="{C3380CC4-5D6E-409C-BE32-E72D297353CC}">
              <c16:uniqueId val="{00000000-91A0-4C29-B70D-25877FA7514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rgbClr val="92D050"/>
              </a:solidFill>
              <a:ln>
                <a:noFill/>
              </a:ln>
              <a:effectLst/>
            </c:spPr>
            <c:extLst>
              <c:ext xmlns:c16="http://schemas.microsoft.com/office/drawing/2014/chart" uri="{C3380CC4-5D6E-409C-BE32-E72D297353CC}">
                <c16:uniqueId val="{00000005-D105-44EA-A01F-4E1733539AE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rgbClr val="FF0000"/>
              </a:solidFill>
              <a:ln>
                <a:noFill/>
              </a:ln>
              <a:effectLst/>
            </c:spPr>
            <c:extLst>
              <c:ext xmlns:c16="http://schemas.microsoft.com/office/drawing/2014/chart" uri="{C3380CC4-5D6E-409C-BE32-E72D297353CC}">
                <c16:uniqueId val="{0000000B-D105-44EA-A01F-4E1733539A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0.17857142857142899</c:v>
                </c:pt>
                <c:pt idx="1">
                  <c:v>0.119047619047619</c:v>
                </c:pt>
                <c:pt idx="2">
                  <c:v>0.119047619047619</c:v>
                </c:pt>
                <c:pt idx="3">
                  <c:v>0.10119047619047601</c:v>
                </c:pt>
                <c:pt idx="4">
                  <c:v>0.136904761904762</c:v>
                </c:pt>
                <c:pt idx="5">
                  <c:v>8.3333333333333301E-2</c:v>
                </c:pt>
                <c:pt idx="6">
                  <c:v>0.26190476190476203</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D5A-421E-A7E6-21B543DE3361}"/>
              </c:ext>
            </c:extLst>
          </c:dPt>
          <c:dPt>
            <c:idx val="4"/>
            <c:invertIfNegative val="0"/>
            <c:bubble3D val="0"/>
            <c:spPr>
              <a:solidFill>
                <a:srgbClr val="FF0000"/>
              </a:solidFill>
              <a:ln>
                <a:noFill/>
              </a:ln>
              <a:effectLst/>
            </c:spPr>
            <c:extLst>
              <c:ext xmlns:c16="http://schemas.microsoft.com/office/drawing/2014/chart" uri="{C3380CC4-5D6E-409C-BE32-E72D297353CC}">
                <c16:uniqueId val="{00000003-8D5A-421E-A7E6-21B543DE3361}"/>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8D5A-421E-A7E6-21B543DE336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0.53030303030303005</c:v>
                </c:pt>
                <c:pt idx="1">
                  <c:v>5.0505050505050501E-3</c:v>
                </c:pt>
                <c:pt idx="2">
                  <c:v>1.5151515151515201E-2</c:v>
                </c:pt>
                <c:pt idx="3">
                  <c:v>6.0606060606060594E-2</c:v>
                </c:pt>
                <c:pt idx="4">
                  <c:v>8.0808080808080801E-2</c:v>
                </c:pt>
                <c:pt idx="5">
                  <c:v>0.25505050505050503</c:v>
                </c:pt>
                <c:pt idx="6">
                  <c:v>1.2626262626262602E-2</c:v>
                </c:pt>
                <c:pt idx="7">
                  <c:v>0.17171717171717202</c:v>
                </c:pt>
              </c:numCache>
            </c:numRef>
          </c:val>
          <c:extLst>
            <c:ext xmlns:c16="http://schemas.microsoft.com/office/drawing/2014/chart" uri="{C3380CC4-5D6E-409C-BE32-E72D297353CC}">
              <c16:uniqueId val="{00000006-8D5A-421E-A7E6-21B543DE336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7-C128-4B2A-B02C-86437081D0F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00FC-42DA-BF1A-1515D7A6747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00FC-42DA-BF1A-1515D7A674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00FC-42DA-BF1A-1515D7A67476}"/>
              </c:ext>
            </c:extLst>
          </c:dPt>
          <c:dPt>
            <c:idx val="5"/>
            <c:invertIfNegative val="0"/>
            <c:bubble3D val="0"/>
            <c:spPr>
              <a:solidFill>
                <a:srgbClr val="FF0000"/>
              </a:solidFill>
              <a:ln>
                <a:noFill/>
              </a:ln>
              <a:effectLst/>
            </c:spPr>
            <c:extLst>
              <c:ext xmlns:c16="http://schemas.microsoft.com/office/drawing/2014/chart" uri="{C3380CC4-5D6E-409C-BE32-E72D297353CC}">
                <c16:uniqueId val="{00000006-C128-4B2A-B02C-86437081D0F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4.7979797979798004E-2</c:v>
                </c:pt>
                <c:pt idx="1">
                  <c:v>1.2626262626262602E-2</c:v>
                </c:pt>
                <c:pt idx="2">
                  <c:v>3.0303030303030297E-2</c:v>
                </c:pt>
                <c:pt idx="3">
                  <c:v>8.5858585858585898E-2</c:v>
                </c:pt>
                <c:pt idx="4">
                  <c:v>0.64141414141414099</c:v>
                </c:pt>
                <c:pt idx="5">
                  <c:v>0.11111111111111099</c:v>
                </c:pt>
                <c:pt idx="6">
                  <c:v>0.25505050505050503</c:v>
                </c:pt>
                <c:pt idx="7">
                  <c:v>5.0505050505050504E-2</c:v>
                </c:pt>
              </c:numCache>
            </c:numRef>
          </c:val>
          <c:extLst>
            <c:ext xmlns:c16="http://schemas.microsoft.com/office/drawing/2014/chart" uri="{C3380CC4-5D6E-409C-BE32-E72D297353CC}">
              <c16:uniqueId val="{00000006-00FC-42DA-BF1A-1515D7A674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65-409E-898F-4E987D1BA9A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CE65-409E-898F-4E987D1BA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2.02020202020202E-2</c:v>
                </c:pt>
                <c:pt idx="1">
                  <c:v>0.21969696969697</c:v>
                </c:pt>
                <c:pt idx="2">
                  <c:v>0.31818181818181801</c:v>
                </c:pt>
                <c:pt idx="3">
                  <c:v>0.12121212121212099</c:v>
                </c:pt>
                <c:pt idx="4">
                  <c:v>9.8484848484848495E-2</c:v>
                </c:pt>
                <c:pt idx="5">
                  <c:v>0.22222222222222199</c:v>
                </c:pt>
              </c:numCache>
            </c:numRef>
          </c:val>
          <c:extLst>
            <c:ext xmlns:c16="http://schemas.microsoft.com/office/drawing/2014/chart" uri="{C3380CC4-5D6E-409C-BE32-E72D297353CC}">
              <c16:uniqueId val="{00000004-CE65-409E-898F-4E987D1BA9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629F-4FBF-BC1A-5B03E621D8A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0.28787878787878801</c:v>
                </c:pt>
                <c:pt idx="1">
                  <c:v>7.8282828282828301E-2</c:v>
                </c:pt>
                <c:pt idx="2">
                  <c:v>0.63131313131313105</c:v>
                </c:pt>
                <c:pt idx="3">
                  <c:v>2.5252525252525298E-3</c:v>
                </c:pt>
              </c:numCache>
            </c:numRef>
          </c:val>
          <c:extLst>
            <c:ext xmlns:c16="http://schemas.microsoft.com/office/drawing/2014/chart" uri="{C3380CC4-5D6E-409C-BE32-E72D297353CC}">
              <c16:uniqueId val="{00000000-5F2F-4A07-B900-B59014326E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81E9-4E7B-AE15-CCB03AA6ECD8}"/>
              </c:ext>
            </c:extLst>
          </c:dPt>
          <c:dPt>
            <c:idx val="2"/>
            <c:invertIfNegative val="0"/>
            <c:bubble3D val="0"/>
            <c:spPr>
              <a:solidFill>
                <a:srgbClr val="92D050"/>
              </a:solidFill>
              <a:ln>
                <a:noFill/>
              </a:ln>
              <a:effectLst/>
            </c:spPr>
            <c:extLst>
              <c:ext xmlns:c16="http://schemas.microsoft.com/office/drawing/2014/chart" uri="{C3380CC4-5D6E-409C-BE32-E72D297353CC}">
                <c16:uniqueId val="{00000009-81E9-4E7B-AE15-CCB03AA6ECD8}"/>
              </c:ext>
            </c:extLst>
          </c:dPt>
          <c:dPt>
            <c:idx val="3"/>
            <c:invertIfNegative val="0"/>
            <c:bubble3D val="0"/>
            <c:spPr>
              <a:solidFill>
                <a:srgbClr val="92D050"/>
              </a:solidFill>
              <a:ln>
                <a:noFill/>
              </a:ln>
              <a:effectLst/>
            </c:spPr>
            <c:extLst>
              <c:ext xmlns:c16="http://schemas.microsoft.com/office/drawing/2014/chart" uri="{C3380CC4-5D6E-409C-BE32-E72D297353CC}">
                <c16:uniqueId val="{0000000A-81E9-4E7B-AE15-CCB03AA6ECD8}"/>
              </c:ext>
            </c:extLst>
          </c:dPt>
          <c:dPt>
            <c:idx val="4"/>
            <c:invertIfNegative val="0"/>
            <c:bubble3D val="0"/>
            <c:spPr>
              <a:solidFill>
                <a:srgbClr val="92D050"/>
              </a:solidFill>
              <a:ln>
                <a:noFill/>
              </a:ln>
              <a:effectLst/>
            </c:spPr>
            <c:extLst>
              <c:ext xmlns:c16="http://schemas.microsoft.com/office/drawing/2014/chart" uri="{C3380CC4-5D6E-409C-BE32-E72D297353CC}">
                <c16:uniqueId val="{0000000B-81E9-4E7B-AE15-CCB03AA6ECD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BB0D-4828-A919-0B2C3AB0336A}"/>
              </c:ext>
            </c:extLst>
          </c:dPt>
          <c:dPt>
            <c:idx val="6"/>
            <c:invertIfNegative val="0"/>
            <c:bubble3D val="0"/>
            <c:spPr>
              <a:solidFill>
                <a:srgbClr val="92D050"/>
              </a:solidFill>
              <a:ln>
                <a:noFill/>
              </a:ln>
              <a:effectLst/>
            </c:spPr>
            <c:extLst>
              <c:ext xmlns:c16="http://schemas.microsoft.com/office/drawing/2014/chart" uri="{C3380CC4-5D6E-409C-BE32-E72D297353CC}">
                <c16:uniqueId val="{0000000C-81E9-4E7B-AE15-CCB03AA6ECD8}"/>
              </c:ext>
            </c:extLst>
          </c:dPt>
          <c:dPt>
            <c:idx val="7"/>
            <c:invertIfNegative val="0"/>
            <c:bubble3D val="0"/>
            <c:spPr>
              <a:solidFill>
                <a:srgbClr val="92D050"/>
              </a:solidFill>
              <a:ln>
                <a:noFill/>
              </a:ln>
              <a:effectLst/>
            </c:spPr>
            <c:extLst>
              <c:ext xmlns:c16="http://schemas.microsoft.com/office/drawing/2014/chart" uri="{C3380CC4-5D6E-409C-BE32-E72D297353CC}">
                <c16:uniqueId val="{0000000D-81E9-4E7B-AE15-CCB03AA6ECD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B0D-4828-A919-0B2C3AB0336A}"/>
              </c:ext>
            </c:extLst>
          </c:dPt>
          <c:dPt>
            <c:idx val="13"/>
            <c:invertIfNegative val="0"/>
            <c:bubble3D val="0"/>
            <c:spPr>
              <a:solidFill>
                <a:srgbClr val="92D050"/>
              </a:solidFill>
              <a:ln>
                <a:noFill/>
              </a:ln>
              <a:effectLst/>
            </c:spPr>
            <c:extLst>
              <c:ext xmlns:c16="http://schemas.microsoft.com/office/drawing/2014/chart" uri="{C3380CC4-5D6E-409C-BE32-E72D297353CC}">
                <c16:uniqueId val="{00000005-BB0D-4828-A919-0B2C3AB0336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B0D-4828-A919-0B2C3AB0336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Guidebooks</c:v>
                </c:pt>
                <c:pt idx="7">
                  <c:v>Catalogs or brochures</c:v>
                </c:pt>
                <c:pt idx="8">
                  <c:v>Travel apps/portals like Tripadvisor etc</c:v>
                </c:pt>
                <c:pt idx="9">
                  <c:v>Travel agent in homeland</c:v>
                </c:pt>
                <c:pt idx="10">
                  <c:v>Booking sites such as Expedia and Lastminute</c:v>
                </c:pt>
                <c:pt idx="11">
                  <c:v>Reviews from other travelers online</c:v>
                </c:pt>
                <c:pt idx="12">
                  <c:v>Newspapers or magazines</c:v>
                </c:pt>
                <c:pt idx="13">
                  <c:v>Social media such as Facebook or blogs</c:v>
                </c:pt>
                <c:pt idx="14">
                  <c:v>Travel fairs</c:v>
                </c:pt>
                <c:pt idx="15">
                  <c:v>TV or radio</c:v>
                </c:pt>
                <c:pt idx="16">
                  <c:v>Other</c:v>
                </c:pt>
              </c:strCache>
            </c:strRef>
          </c:cat>
          <c:val>
            <c:numRef>
              <c:f>Sheet1!$B$2:$B$18</c:f>
              <c:numCache>
                <c:formatCode>0%</c:formatCode>
                <c:ptCount val="17"/>
                <c:pt idx="0">
                  <c:v>0.58333333333333304</c:v>
                </c:pt>
                <c:pt idx="1">
                  <c:v>0.39646464646464702</c:v>
                </c:pt>
                <c:pt idx="2">
                  <c:v>0.34848484848484901</c:v>
                </c:pt>
                <c:pt idx="3">
                  <c:v>0.28535353535353503</c:v>
                </c:pt>
                <c:pt idx="4">
                  <c:v>0.28030303030303</c:v>
                </c:pt>
                <c:pt idx="5">
                  <c:v>0.19696969696969699</c:v>
                </c:pt>
                <c:pt idx="6">
                  <c:v>0.164141414141414</c:v>
                </c:pt>
                <c:pt idx="7">
                  <c:v>0.14898989898989901</c:v>
                </c:pt>
                <c:pt idx="8">
                  <c:v>0.11363636363636401</c:v>
                </c:pt>
                <c:pt idx="9">
                  <c:v>9.5959595959596009E-2</c:v>
                </c:pt>
                <c:pt idx="10">
                  <c:v>9.0909090909090898E-2</c:v>
                </c:pt>
                <c:pt idx="11">
                  <c:v>8.5858585858585898E-2</c:v>
                </c:pt>
                <c:pt idx="12">
                  <c:v>6.5656565656565705E-2</c:v>
                </c:pt>
                <c:pt idx="13">
                  <c:v>2.5252525252525301E-2</c:v>
                </c:pt>
                <c:pt idx="14">
                  <c:v>1.2626262626262602E-2</c:v>
                </c:pt>
                <c:pt idx="15">
                  <c:v>0</c:v>
                </c:pt>
                <c:pt idx="16">
                  <c:v>7.5757575757575801E-2</c:v>
                </c:pt>
              </c:numCache>
            </c:numRef>
          </c:val>
          <c:extLst>
            <c:ext xmlns:c16="http://schemas.microsoft.com/office/drawing/2014/chart" uri="{C3380CC4-5D6E-409C-BE32-E72D297353CC}">
              <c16:uniqueId val="{00000008-BB0D-4828-A919-0B2C3AB0336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6.0606060606060594E-2</c:v>
                </c:pt>
                <c:pt idx="1">
                  <c:v>0.30555555555555602</c:v>
                </c:pt>
                <c:pt idx="2">
                  <c:v>0.26515151515151503</c:v>
                </c:pt>
                <c:pt idx="3">
                  <c:v>0.36868686868686901</c:v>
                </c:pt>
              </c:numCache>
            </c:numRef>
          </c:val>
          <c:extLst>
            <c:ext xmlns:c16="http://schemas.microsoft.com/office/drawing/2014/chart" uri="{C3380CC4-5D6E-409C-BE32-E72D297353CC}">
              <c16:uniqueId val="{00000000-8901-4A45-B3F7-9FC1AC7023D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9.49367088607595E-2</c:v>
                </c:pt>
                <c:pt idx="1">
                  <c:v>0.104430379746835</c:v>
                </c:pt>
                <c:pt idx="2">
                  <c:v>5.6962025316455694E-2</c:v>
                </c:pt>
                <c:pt idx="3">
                  <c:v>0.10126582278480999</c:v>
                </c:pt>
                <c:pt idx="4">
                  <c:v>0.170886075949367</c:v>
                </c:pt>
                <c:pt idx="5">
                  <c:v>7.5949367088607597E-2</c:v>
                </c:pt>
                <c:pt idx="6">
                  <c:v>0.395569620253165</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out"/>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People who like adventure</c:v>
                </c:pt>
                <c:pt idx="1">
                  <c:v>People who wants a life changing experience</c:v>
                </c:pt>
                <c:pt idx="2">
                  <c:v>People who want to make a different choice</c:v>
                </c:pt>
                <c:pt idx="3">
                  <c:v>People that like to do things the unconventional way</c:v>
                </c:pt>
                <c:pt idx="4">
                  <c:v>People who want to revitalize themselves</c:v>
                </c:pt>
                <c:pt idx="5">
                  <c:v>People who are interested to learn more</c:v>
                </c:pt>
                <c:pt idx="6">
                  <c:v>People who like to explore and have new experiences</c:v>
                </c:pt>
              </c:strCache>
            </c:strRef>
          </c:cat>
          <c:val>
            <c:numRef>
              <c:f>Sheet1!$B$2:$B$8</c:f>
              <c:numCache>
                <c:formatCode>0</c:formatCode>
                <c:ptCount val="7"/>
                <c:pt idx="0">
                  <c:v>288</c:v>
                </c:pt>
                <c:pt idx="1">
                  <c:v>277</c:v>
                </c:pt>
                <c:pt idx="2">
                  <c:v>239</c:v>
                </c:pt>
                <c:pt idx="3">
                  <c:v>183</c:v>
                </c:pt>
                <c:pt idx="4">
                  <c:v>150</c:v>
                </c:pt>
                <c:pt idx="5" formatCode="General">
                  <c:v>148</c:v>
                </c:pt>
                <c:pt idx="6" formatCode="General">
                  <c:v>132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Allows me to broaden my horizon</c:v>
                </c:pt>
                <c:pt idx="1">
                  <c:v>Enriches my view on the world</c:v>
                </c:pt>
                <c:pt idx="2">
                  <c:v>Allows me to broaden my knowledge</c:v>
                </c:pt>
                <c:pt idx="3">
                  <c:v>Allows me to discover new and interesting places</c:v>
                </c:pt>
                <c:pt idx="4">
                  <c:v>Gives me rich experiences</c:v>
                </c:pt>
                <c:pt idx="5">
                  <c:v>Allows me to immerse myself in the local life</c:v>
                </c:pt>
                <c:pt idx="6">
                  <c:v>Gives me new inspiration</c:v>
                </c:pt>
              </c:strCache>
            </c:strRef>
          </c:cat>
          <c:val>
            <c:numRef>
              <c:f>Sheet1!$B$2:$B$8</c:f>
              <c:numCache>
                <c:formatCode>General</c:formatCode>
                <c:ptCount val="7"/>
                <c:pt idx="0" formatCode="0">
                  <c:v>192</c:v>
                </c:pt>
                <c:pt idx="1">
                  <c:v>179</c:v>
                </c:pt>
                <c:pt idx="2">
                  <c:v>172</c:v>
                </c:pt>
                <c:pt idx="3">
                  <c:v>156</c:v>
                </c:pt>
                <c:pt idx="4">
                  <c:v>146</c:v>
                </c:pt>
                <c:pt idx="5">
                  <c:v>133</c:v>
                </c:pt>
                <c:pt idx="6">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Adventurous</c:v>
                </c:pt>
                <c:pt idx="1">
                  <c:v>Unique</c:v>
                </c:pt>
                <c:pt idx="2">
                  <c:v>Explorative</c:v>
                </c:pt>
                <c:pt idx="3">
                  <c:v>Authentic</c:v>
                </c:pt>
                <c:pt idx="4">
                  <c:v>Active</c:v>
                </c:pt>
              </c:strCache>
            </c:strRef>
          </c:cat>
          <c:val>
            <c:numRef>
              <c:f>Sheet1!$B$2:$B$6</c:f>
              <c:numCache>
                <c:formatCode>0</c:formatCode>
                <c:ptCount val="5"/>
                <c:pt idx="0">
                  <c:v>300</c:v>
                </c:pt>
                <c:pt idx="1">
                  <c:v>271</c:v>
                </c:pt>
                <c:pt idx="2" formatCode="General">
                  <c:v>183</c:v>
                </c:pt>
                <c:pt idx="3" formatCode="General">
                  <c:v>153</c:v>
                </c:pt>
                <c:pt idx="4" formatCode="General">
                  <c:v>132</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likes to party</c:v>
                </c:pt>
                <c:pt idx="1">
                  <c:v>People who want to have as much fun as possible in life</c:v>
                </c:pt>
                <c:pt idx="2">
                  <c:v>People that like to do things spontaneously, impulsively</c:v>
                </c:pt>
                <c:pt idx="3">
                  <c:v>People who want to revitalize themselves</c:v>
                </c:pt>
              </c:strCache>
            </c:strRef>
          </c:cat>
          <c:val>
            <c:numRef>
              <c:f>Sheet1!$B$2:$B$5</c:f>
              <c:numCache>
                <c:formatCode>0</c:formatCode>
                <c:ptCount val="4"/>
                <c:pt idx="0">
                  <c:v>291</c:v>
                </c:pt>
                <c:pt idx="1">
                  <c:v>182</c:v>
                </c:pt>
                <c:pt idx="2">
                  <c:v>155</c:v>
                </c:pt>
                <c:pt idx="3">
                  <c:v>128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live close to nature</c:v>
                </c:pt>
                <c:pt idx="1">
                  <c:v>Has unspoiled nature</c:v>
                </c:pt>
                <c:pt idx="2">
                  <c:v>Is not ruined by tourism</c:v>
                </c:pt>
                <c:pt idx="3">
                  <c:v>Has good opportunities to meet local people</c:v>
                </c:pt>
                <c:pt idx="4">
                  <c:v>Has beautiful nature</c:v>
                </c:pt>
                <c:pt idx="5">
                  <c:v>Has interesting sights</c:v>
                </c:pt>
              </c:strCache>
            </c:strRef>
          </c:cat>
          <c:val>
            <c:numRef>
              <c:f>Sheet1!$B$2:$B$7</c:f>
              <c:numCache>
                <c:formatCode>0</c:formatCode>
                <c:ptCount val="6"/>
                <c:pt idx="0" formatCode="General">
                  <c:v>269</c:v>
                </c:pt>
                <c:pt idx="1">
                  <c:v>260</c:v>
                </c:pt>
                <c:pt idx="2">
                  <c:v>221</c:v>
                </c:pt>
                <c:pt idx="3">
                  <c:v>194</c:v>
                </c:pt>
                <c:pt idx="4" formatCode="General">
                  <c:v>173</c:v>
                </c:pt>
                <c:pt idx="5">
                  <c:v>132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0.104430379746835</c:v>
                </c:pt>
                <c:pt idx="1">
                  <c:v>8.5443037974683611E-2</c:v>
                </c:pt>
                <c:pt idx="2">
                  <c:v>7.9113924050632903E-2</c:v>
                </c:pt>
                <c:pt idx="3">
                  <c:v>7.9113924050632903E-2</c:v>
                </c:pt>
                <c:pt idx="4">
                  <c:v>7.2784810126582306E-2</c:v>
                </c:pt>
                <c:pt idx="5">
                  <c:v>7.9113924050632903E-2</c:v>
                </c:pt>
                <c:pt idx="6">
                  <c:v>0.12025316455696199</c:v>
                </c:pt>
                <c:pt idx="7">
                  <c:v>9.49367088607595E-2</c:v>
                </c:pt>
                <c:pt idx="8">
                  <c:v>9.1772151898734208E-2</c:v>
                </c:pt>
                <c:pt idx="9">
                  <c:v>5.6962025316455694E-2</c:v>
                </c:pt>
                <c:pt idx="10">
                  <c:v>7.5949367088607597E-2</c:v>
                </c:pt>
                <c:pt idx="11">
                  <c:v>6.0126582278480993E-2</c:v>
                </c:pt>
              </c:numCache>
            </c:numRef>
          </c:val>
          <c:smooth val="1"/>
          <c:extLst>
            <c:ext xmlns:c16="http://schemas.microsoft.com/office/drawing/2014/chart" uri="{C3380CC4-5D6E-409C-BE32-E72D297353CC}">
              <c16:uniqueId val="{00000000-2EE4-4472-AE8A-D2E185EBF82A}"/>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93EB-48F3-BABB-0854F6D2D0B8}"/>
              </c:ext>
            </c:extLst>
          </c:dPt>
          <c:dPt>
            <c:idx val="1"/>
            <c:invertIfNegative val="0"/>
            <c:bubble3D val="0"/>
            <c:spPr>
              <a:solidFill>
                <a:srgbClr val="92D050"/>
              </a:solidFill>
              <a:ln>
                <a:noFill/>
              </a:ln>
              <a:effectLst/>
            </c:spPr>
            <c:extLst>
              <c:ext xmlns:c16="http://schemas.microsoft.com/office/drawing/2014/chart" uri="{C3380CC4-5D6E-409C-BE32-E72D297353CC}">
                <c16:uniqueId val="{00000009-93EB-48F3-BABB-0854F6D2D0B8}"/>
              </c:ext>
            </c:extLst>
          </c:dPt>
          <c:dPt>
            <c:idx val="2"/>
            <c:invertIfNegative val="0"/>
            <c:bubble3D val="0"/>
            <c:spPr>
              <a:solidFill>
                <a:srgbClr val="92D050"/>
              </a:solidFill>
              <a:ln>
                <a:noFill/>
              </a:ln>
              <a:effectLst/>
            </c:spPr>
            <c:extLst>
              <c:ext xmlns:c16="http://schemas.microsoft.com/office/drawing/2014/chart" uri="{C3380CC4-5D6E-409C-BE32-E72D297353CC}">
                <c16:uniqueId val="{0000000A-93EB-48F3-BABB-0854F6D2D0B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C3F2-49B7-8A65-0DB3EFA87AFB}"/>
              </c:ext>
            </c:extLst>
          </c:dPt>
          <c:dPt>
            <c:idx val="7"/>
            <c:invertIfNegative val="0"/>
            <c:bubble3D val="0"/>
            <c:spPr>
              <a:solidFill>
                <a:srgbClr val="92D050"/>
              </a:solidFill>
              <a:ln>
                <a:noFill/>
              </a:ln>
              <a:effectLst/>
            </c:spPr>
            <c:extLst>
              <c:ext xmlns:c16="http://schemas.microsoft.com/office/drawing/2014/chart" uri="{C3380CC4-5D6E-409C-BE32-E72D297353CC}">
                <c16:uniqueId val="{0000000B-93EB-48F3-BABB-0854F6D2D0B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C3F2-49B7-8A65-0DB3EFA87AF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C3F2-49B7-8A65-0DB3EFA87AF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C3F2-49B7-8A65-0DB3EFA87AF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Holiday to experience nature, scenery and wildlife</c:v>
                </c:pt>
                <c:pt idx="1">
                  <c:v>Sightseeing/round trip</c:v>
                </c:pt>
                <c:pt idx="2">
                  <c:v>Visits to historic sites</c:v>
                </c:pt>
                <c:pt idx="3">
                  <c:v>Sun and beach holiday</c:v>
                </c:pt>
                <c:pt idx="4">
                  <c:v>City break (focusing on cultural, shopping, Club, restaurant visits etc.)</c:v>
                </c:pt>
                <c:pt idx="5">
                  <c:v>Visiting friends and relatives</c:v>
                </c:pt>
                <c:pt idx="6">
                  <c:v>Cultural experience (focus on art, theatre etc)</c:v>
                </c:pt>
                <c:pt idx="7">
                  <c:v>Sports/active holiday</c:v>
                </c:pt>
                <c:pt idx="8">
                  <c:v>Party&amp; fun</c:v>
                </c:pt>
                <c:pt idx="9">
                  <c:v>Culinary trip</c:v>
                </c:pt>
                <c:pt idx="10">
                  <c:v>Event holiday (festivals, sports etc)</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0.724683544303797</c:v>
                </c:pt>
                <c:pt idx="1">
                  <c:v>0.64556962025316489</c:v>
                </c:pt>
                <c:pt idx="2">
                  <c:v>0.60126582278481</c:v>
                </c:pt>
                <c:pt idx="3">
                  <c:v>0.598101265822785</c:v>
                </c:pt>
                <c:pt idx="4">
                  <c:v>0.560126582278481</c:v>
                </c:pt>
                <c:pt idx="5">
                  <c:v>0.411392405063291</c:v>
                </c:pt>
                <c:pt idx="6">
                  <c:v>0.38291139240506294</c:v>
                </c:pt>
                <c:pt idx="7">
                  <c:v>0.224683544303797</c:v>
                </c:pt>
                <c:pt idx="8">
                  <c:v>0.170886075949367</c:v>
                </c:pt>
                <c:pt idx="9">
                  <c:v>0.16455696202531597</c:v>
                </c:pt>
                <c:pt idx="10">
                  <c:v>0.117088607594937</c:v>
                </c:pt>
                <c:pt idx="11">
                  <c:v>0.104430379746835</c:v>
                </c:pt>
                <c:pt idx="12">
                  <c:v>8.8607594936708903E-2</c:v>
                </c:pt>
                <c:pt idx="13">
                  <c:v>7.2784810126582306E-2</c:v>
                </c:pt>
                <c:pt idx="14">
                  <c:v>5.0632911392405104E-2</c:v>
                </c:pt>
                <c:pt idx="15">
                  <c:v>2.8481012658227799E-2</c:v>
                </c:pt>
                <c:pt idx="16">
                  <c:v>1.8987341772151899E-2</c:v>
                </c:pt>
              </c:numCache>
            </c:numRef>
          </c:val>
          <c:extLst>
            <c:ext xmlns:c16="http://schemas.microsoft.com/office/drawing/2014/chart" uri="{C3380CC4-5D6E-409C-BE32-E72D297353CC}">
              <c16:uniqueId val="{00000008-C3F2-49B7-8A65-0DB3EFA87AF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221A-4493-9C9E-5356EB9E3FDB}"/>
              </c:ext>
            </c:extLst>
          </c:dPt>
          <c:dPt>
            <c:idx val="2"/>
            <c:invertIfNegative val="0"/>
            <c:bubble3D val="0"/>
            <c:spPr>
              <a:solidFill>
                <a:srgbClr val="FF0000"/>
              </a:solidFill>
              <a:ln>
                <a:noFill/>
              </a:ln>
              <a:effectLst/>
            </c:spPr>
            <c:extLst>
              <c:ext xmlns:c16="http://schemas.microsoft.com/office/drawing/2014/chart" uri="{C3380CC4-5D6E-409C-BE32-E72D297353CC}">
                <c16:uniqueId val="{00000003-221A-4493-9C9E-5356EB9E3FDB}"/>
              </c:ext>
            </c:extLst>
          </c:dPt>
          <c:dPt>
            <c:idx val="3"/>
            <c:invertIfNegative val="0"/>
            <c:bubble3D val="0"/>
            <c:spPr>
              <a:solidFill>
                <a:srgbClr val="92D050"/>
              </a:solidFill>
              <a:ln>
                <a:noFill/>
              </a:ln>
              <a:effectLst/>
            </c:spPr>
            <c:extLst>
              <c:ext xmlns:c16="http://schemas.microsoft.com/office/drawing/2014/chart" uri="{C3380CC4-5D6E-409C-BE32-E72D297353CC}">
                <c16:uniqueId val="{00000000-221A-4493-9C9E-5356EB9E3FDB}"/>
              </c:ext>
            </c:extLst>
          </c:dPt>
          <c:dPt>
            <c:idx val="4"/>
            <c:invertIfNegative val="0"/>
            <c:bubble3D val="0"/>
            <c:spPr>
              <a:solidFill>
                <a:srgbClr val="92D050"/>
              </a:solidFill>
              <a:ln>
                <a:noFill/>
              </a:ln>
              <a:effectLst/>
            </c:spPr>
            <c:extLst>
              <c:ext xmlns:c16="http://schemas.microsoft.com/office/drawing/2014/chart" uri="{C3380CC4-5D6E-409C-BE32-E72D297353CC}">
                <c16:uniqueId val="{00000001-221A-4493-9C9E-5356EB9E3FD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0.129746835443038</c:v>
                </c:pt>
                <c:pt idx="1">
                  <c:v>0.123417721518987</c:v>
                </c:pt>
                <c:pt idx="2">
                  <c:v>0.189873417721519</c:v>
                </c:pt>
                <c:pt idx="3">
                  <c:v>0.281645569620253</c:v>
                </c:pt>
                <c:pt idx="4">
                  <c:v>0.275316455696203</c:v>
                </c:pt>
              </c:numCache>
            </c:numRef>
          </c:val>
          <c:extLst>
            <c:ext xmlns:c16="http://schemas.microsoft.com/office/drawing/2014/chart" uri="{C3380CC4-5D6E-409C-BE32-E72D297353CC}">
              <c16:uniqueId val="{00000000-78CD-4331-90CA-444000EC076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C84-41AC-8BBB-50C29BB805D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Car w/ caravan</c:v>
                </c:pt>
                <c:pt idx="7">
                  <c:v>Charter plane</c:v>
                </c:pt>
                <c:pt idx="8">
                  <c:v>Motorbike</c:v>
                </c:pt>
                <c:pt idx="9">
                  <c:v>Camper van</c:v>
                </c:pt>
              </c:strCache>
            </c:strRef>
          </c:cat>
          <c:val>
            <c:numRef>
              <c:f>Sheet1!$B$2:$B$11</c:f>
              <c:numCache>
                <c:formatCode>0%</c:formatCode>
                <c:ptCount val="10"/>
                <c:pt idx="0">
                  <c:v>0.715189873417722</c:v>
                </c:pt>
                <c:pt idx="1">
                  <c:v>0.193037974683544</c:v>
                </c:pt>
                <c:pt idx="2">
                  <c:v>0.126582278481013</c:v>
                </c:pt>
                <c:pt idx="3">
                  <c:v>9.1772151898734208E-2</c:v>
                </c:pt>
                <c:pt idx="4">
                  <c:v>8.2278481012658208E-2</c:v>
                </c:pt>
                <c:pt idx="5">
                  <c:v>5.3797468354430403E-2</c:v>
                </c:pt>
                <c:pt idx="6">
                  <c:v>1.5822784810126601E-2</c:v>
                </c:pt>
                <c:pt idx="7">
                  <c:v>1.5822784810126601E-2</c:v>
                </c:pt>
                <c:pt idx="8">
                  <c:v>9.4936708860759497E-3</c:v>
                </c:pt>
                <c:pt idx="9">
                  <c:v>6.3291139240506302E-3</c:v>
                </c:pt>
              </c:numCache>
            </c:numRef>
          </c:val>
          <c:extLst>
            <c:ext xmlns:c16="http://schemas.microsoft.com/office/drawing/2014/chart" uri="{C3380CC4-5D6E-409C-BE32-E72D297353CC}">
              <c16:uniqueId val="{00000000-B5D5-4481-B4E9-4679B893034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F772-498D-9C0C-B05954A0801A}"/>
              </c:ext>
            </c:extLst>
          </c:dPt>
          <c:dPt>
            <c:idx val="4"/>
            <c:invertIfNegative val="0"/>
            <c:bubble3D val="0"/>
            <c:spPr>
              <a:solidFill>
                <a:srgbClr val="92D050"/>
              </a:solidFill>
              <a:ln>
                <a:noFill/>
              </a:ln>
              <a:effectLst/>
            </c:spPr>
            <c:extLst>
              <c:ext xmlns:c16="http://schemas.microsoft.com/office/drawing/2014/chart" uri="{C3380CC4-5D6E-409C-BE32-E72D297353CC}">
                <c16:uniqueId val="{00000001-F772-498D-9C0C-B05954A0801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Rented cabin / holiday home / flat</c:v>
                </c:pt>
                <c:pt idx="4">
                  <c:v>Guest house / Bed &amp; Breakfast</c:v>
                </c:pt>
                <c:pt idx="5">
                  <c:v>Stayed with friends / acquaintances</c:v>
                </c:pt>
                <c:pt idx="6">
                  <c:v>Stayed with family</c:v>
                </c:pt>
                <c:pt idx="7">
                  <c:v>Caravan / camper van</c:v>
                </c:pt>
                <c:pt idx="8">
                  <c:v>In a private person's home through AirBnb or other types of sharing services</c:v>
                </c:pt>
                <c:pt idx="9">
                  <c:v>Tent</c:v>
                </c:pt>
                <c:pt idx="10">
                  <c:v>Borrowed cabin / holiday home / flat</c:v>
                </c:pt>
                <c:pt idx="11">
                  <c:v>Owned cabin / holiday home / flat</c:v>
                </c:pt>
                <c:pt idx="12">
                  <c:v>Camping cabin</c:v>
                </c:pt>
              </c:strCache>
            </c:strRef>
          </c:cat>
          <c:val>
            <c:numRef>
              <c:f>Sheet1!$B$2:$B$14</c:f>
              <c:numCache>
                <c:formatCode>0%</c:formatCode>
                <c:ptCount val="13"/>
                <c:pt idx="0">
                  <c:v>0.474683544303797</c:v>
                </c:pt>
                <c:pt idx="1">
                  <c:v>0.205696202531646</c:v>
                </c:pt>
                <c:pt idx="2">
                  <c:v>0.205696202531646</c:v>
                </c:pt>
                <c:pt idx="3">
                  <c:v>0.107594936708861</c:v>
                </c:pt>
                <c:pt idx="4">
                  <c:v>0.104430379746835</c:v>
                </c:pt>
                <c:pt idx="5">
                  <c:v>6.9620253164557E-2</c:v>
                </c:pt>
                <c:pt idx="6">
                  <c:v>3.1645569620253201E-2</c:v>
                </c:pt>
                <c:pt idx="7">
                  <c:v>2.8481012658227799E-2</c:v>
                </c:pt>
                <c:pt idx="8">
                  <c:v>2.5316455696202497E-2</c:v>
                </c:pt>
                <c:pt idx="9">
                  <c:v>2.5316455696202497E-2</c:v>
                </c:pt>
                <c:pt idx="10">
                  <c:v>1.5822784810126601E-2</c:v>
                </c:pt>
                <c:pt idx="11">
                  <c:v>1.5822784810126601E-2</c:v>
                </c:pt>
                <c:pt idx="12">
                  <c:v>9.4936708860759497E-3</c:v>
                </c:pt>
              </c:numCache>
            </c:numRef>
          </c:val>
          <c:extLst>
            <c:ext xmlns:c16="http://schemas.microsoft.com/office/drawing/2014/chart" uri="{C3380CC4-5D6E-409C-BE32-E72D297353CC}">
              <c16:uniqueId val="{00000000-4E25-4B3B-AE66-88B8717DA50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4EA0-4189-AA65-BB00919FD54A}"/>
              </c:ext>
            </c:extLst>
          </c:dPt>
          <c:dPt>
            <c:idx val="2"/>
            <c:invertIfNegative val="0"/>
            <c:bubble3D val="0"/>
            <c:spPr>
              <a:solidFill>
                <a:srgbClr val="92D050"/>
              </a:solidFill>
              <a:ln>
                <a:noFill/>
              </a:ln>
              <a:effectLst/>
            </c:spPr>
            <c:extLst>
              <c:ext xmlns:c16="http://schemas.microsoft.com/office/drawing/2014/chart" uri="{C3380CC4-5D6E-409C-BE32-E72D297353CC}">
                <c16:uniqueId val="{00000002-4EA0-4189-AA65-BB00919FD54A}"/>
              </c:ext>
            </c:extLst>
          </c:dPt>
          <c:dPt>
            <c:idx val="3"/>
            <c:invertIfNegative val="0"/>
            <c:bubble3D val="0"/>
            <c:spPr>
              <a:solidFill>
                <a:srgbClr val="92D050"/>
              </a:solidFill>
              <a:ln>
                <a:noFill/>
              </a:ln>
              <a:effectLst/>
            </c:spPr>
            <c:extLst>
              <c:ext xmlns:c16="http://schemas.microsoft.com/office/drawing/2014/chart" uri="{C3380CC4-5D6E-409C-BE32-E72D297353CC}">
                <c16:uniqueId val="{00000003-4EA0-4189-AA65-BB00919FD54A}"/>
              </c:ext>
            </c:extLst>
          </c:dPt>
          <c:dPt>
            <c:idx val="5"/>
            <c:invertIfNegative val="0"/>
            <c:bubble3D val="0"/>
            <c:spPr>
              <a:solidFill>
                <a:srgbClr val="FF0000"/>
              </a:solidFill>
              <a:ln>
                <a:noFill/>
              </a:ln>
              <a:effectLst/>
            </c:spPr>
            <c:extLst>
              <c:ext xmlns:c16="http://schemas.microsoft.com/office/drawing/2014/chart" uri="{C3380CC4-5D6E-409C-BE32-E72D297353CC}">
                <c16:uniqueId val="{00000000-4EA0-4189-AA65-BB00919FD54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Plane</c:v>
                </c:pt>
                <c:pt idx="3">
                  <c:v>Ferry / boat / cruise</c:v>
                </c:pt>
                <c:pt idx="4">
                  <c:v>Train</c:v>
                </c:pt>
                <c:pt idx="5">
                  <c:v>Own car</c:v>
                </c:pt>
                <c:pt idx="6">
                  <c:v>Motorbike</c:v>
                </c:pt>
                <c:pt idx="7">
                  <c:v>No transportation</c:v>
                </c:pt>
                <c:pt idx="8">
                  <c:v>Bicycle</c:v>
                </c:pt>
                <c:pt idx="9">
                  <c:v>Car w/ caravan</c:v>
                </c:pt>
                <c:pt idx="10">
                  <c:v>Camper van</c:v>
                </c:pt>
              </c:strCache>
            </c:strRef>
          </c:cat>
          <c:val>
            <c:numRef>
              <c:f>Sheet1!$B$2:$B$12</c:f>
              <c:numCache>
                <c:formatCode>0%</c:formatCode>
                <c:ptCount val="11"/>
                <c:pt idx="0">
                  <c:v>0.363924050632911</c:v>
                </c:pt>
                <c:pt idx="1">
                  <c:v>0.268987341772152</c:v>
                </c:pt>
                <c:pt idx="2">
                  <c:v>0.167721518987342</c:v>
                </c:pt>
                <c:pt idx="3">
                  <c:v>0.167721518987342</c:v>
                </c:pt>
                <c:pt idx="4">
                  <c:v>0.129746835443038</c:v>
                </c:pt>
                <c:pt idx="5">
                  <c:v>9.1772151898734208E-2</c:v>
                </c:pt>
                <c:pt idx="6">
                  <c:v>4.1139240506329104E-2</c:v>
                </c:pt>
                <c:pt idx="7">
                  <c:v>4.1139240506329104E-2</c:v>
                </c:pt>
                <c:pt idx="8">
                  <c:v>2.8481012658227799E-2</c:v>
                </c:pt>
                <c:pt idx="9">
                  <c:v>1.5822784810126601E-2</c:v>
                </c:pt>
                <c:pt idx="10">
                  <c:v>1.26582278481013E-2</c:v>
                </c:pt>
              </c:numCache>
            </c:numRef>
          </c:val>
          <c:extLst>
            <c:ext xmlns:c16="http://schemas.microsoft.com/office/drawing/2014/chart" uri="{C3380CC4-5D6E-409C-BE32-E72D297353CC}">
              <c16:uniqueId val="{00000000-8D07-46D3-A063-0C59ACA1E68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1947-40BA-BF79-B3F336C97938}"/>
              </c:ext>
            </c:extLst>
          </c:dPt>
          <c:dPt>
            <c:idx val="1"/>
            <c:invertIfNegative val="0"/>
            <c:bubble3D val="0"/>
            <c:spPr>
              <a:solidFill>
                <a:srgbClr val="92D050"/>
              </a:solidFill>
              <a:ln>
                <a:noFill/>
              </a:ln>
              <a:effectLst/>
            </c:spPr>
            <c:extLst>
              <c:ext xmlns:c16="http://schemas.microsoft.com/office/drawing/2014/chart" uri="{C3380CC4-5D6E-409C-BE32-E72D297353CC}">
                <c16:uniqueId val="{0000001B-1947-40BA-BF79-B3F336C97938}"/>
              </c:ext>
            </c:extLst>
          </c:dPt>
          <c:dPt>
            <c:idx val="3"/>
            <c:invertIfNegative val="0"/>
            <c:bubble3D val="0"/>
            <c:spPr>
              <a:solidFill>
                <a:srgbClr val="92D050"/>
              </a:solidFill>
              <a:ln>
                <a:noFill/>
              </a:ln>
              <a:effectLst/>
            </c:spPr>
            <c:extLst>
              <c:ext xmlns:c16="http://schemas.microsoft.com/office/drawing/2014/chart" uri="{C3380CC4-5D6E-409C-BE32-E72D297353CC}">
                <c16:uniqueId val="{0000001C-1947-40BA-BF79-B3F336C97938}"/>
              </c:ext>
            </c:extLst>
          </c:dPt>
          <c:dPt>
            <c:idx val="4"/>
            <c:invertIfNegative val="0"/>
            <c:bubble3D val="0"/>
            <c:spPr>
              <a:solidFill>
                <a:srgbClr val="FF0000"/>
              </a:solidFill>
              <a:ln>
                <a:noFill/>
              </a:ln>
              <a:effectLst/>
            </c:spPr>
            <c:extLst>
              <c:ext xmlns:c16="http://schemas.microsoft.com/office/drawing/2014/chart" uri="{C3380CC4-5D6E-409C-BE32-E72D297353CC}">
                <c16:uniqueId val="{00000021-1947-40BA-BF79-B3F336C97938}"/>
              </c:ext>
            </c:extLst>
          </c:dPt>
          <c:dPt>
            <c:idx val="5"/>
            <c:invertIfNegative val="0"/>
            <c:bubble3D val="0"/>
            <c:spPr>
              <a:solidFill>
                <a:srgbClr val="92D050"/>
              </a:solidFill>
              <a:ln>
                <a:noFill/>
              </a:ln>
              <a:effectLst/>
            </c:spPr>
            <c:extLst>
              <c:ext xmlns:c16="http://schemas.microsoft.com/office/drawing/2014/chart" uri="{C3380CC4-5D6E-409C-BE32-E72D297353CC}">
                <c16:uniqueId val="{0000001D-1947-40BA-BF79-B3F336C97938}"/>
              </c:ext>
            </c:extLst>
          </c:dPt>
          <c:dPt>
            <c:idx val="6"/>
            <c:invertIfNegative val="0"/>
            <c:bubble3D val="0"/>
            <c:spPr>
              <a:solidFill>
                <a:srgbClr val="92D050"/>
              </a:solidFill>
              <a:ln>
                <a:noFill/>
              </a:ln>
              <a:effectLst/>
            </c:spPr>
            <c:extLst>
              <c:ext xmlns:c16="http://schemas.microsoft.com/office/drawing/2014/chart" uri="{C3380CC4-5D6E-409C-BE32-E72D297353CC}">
                <c16:uniqueId val="{0000001E-1947-40BA-BF79-B3F336C97938}"/>
              </c:ext>
            </c:extLst>
          </c:dPt>
          <c:dPt>
            <c:idx val="7"/>
            <c:invertIfNegative val="0"/>
            <c:bubble3D val="0"/>
            <c:spPr>
              <a:solidFill>
                <a:srgbClr val="92D050"/>
              </a:solidFill>
              <a:ln>
                <a:noFill/>
              </a:ln>
              <a:effectLst/>
            </c:spPr>
            <c:extLst>
              <c:ext xmlns:c16="http://schemas.microsoft.com/office/drawing/2014/chart" uri="{C3380CC4-5D6E-409C-BE32-E72D297353CC}">
                <c16:uniqueId val="{0000001F-1947-40BA-BF79-B3F336C97938}"/>
              </c:ext>
            </c:extLst>
          </c:dPt>
          <c:dPt>
            <c:idx val="8"/>
            <c:invertIfNegative val="0"/>
            <c:bubble3D val="0"/>
            <c:spPr>
              <a:solidFill>
                <a:srgbClr val="92D050"/>
              </a:solidFill>
              <a:ln>
                <a:noFill/>
              </a:ln>
              <a:effectLst/>
            </c:spPr>
            <c:extLst>
              <c:ext xmlns:c16="http://schemas.microsoft.com/office/drawing/2014/chart" uri="{C3380CC4-5D6E-409C-BE32-E72D297353CC}">
                <c16:uniqueId val="{00000001-D54F-4D27-9520-55EB6E380D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54F-4D27-9520-55EB6E380D05}"/>
              </c:ext>
            </c:extLst>
          </c:dPt>
          <c:dPt>
            <c:idx val="10"/>
            <c:invertIfNegative val="0"/>
            <c:bubble3D val="0"/>
            <c:spPr>
              <a:solidFill>
                <a:srgbClr val="FF0000"/>
              </a:solidFill>
              <a:ln>
                <a:noFill/>
              </a:ln>
              <a:effectLst/>
            </c:spPr>
            <c:extLst>
              <c:ext xmlns:c16="http://schemas.microsoft.com/office/drawing/2014/chart" uri="{C3380CC4-5D6E-409C-BE32-E72D297353CC}">
                <c16:uniqueId val="{00000022-1947-40BA-BF79-B3F336C97938}"/>
              </c:ext>
            </c:extLst>
          </c:dPt>
          <c:dPt>
            <c:idx val="11"/>
            <c:invertIfNegative val="0"/>
            <c:bubble3D val="0"/>
            <c:spPr>
              <a:solidFill>
                <a:srgbClr val="92D050"/>
              </a:solidFill>
              <a:ln>
                <a:noFill/>
              </a:ln>
              <a:effectLst/>
            </c:spPr>
            <c:extLst>
              <c:ext xmlns:c16="http://schemas.microsoft.com/office/drawing/2014/chart" uri="{C3380CC4-5D6E-409C-BE32-E72D297353CC}">
                <c16:uniqueId val="{00000005-D54F-4D27-9520-55EB6E380D05}"/>
              </c:ext>
            </c:extLst>
          </c:dPt>
          <c:dPt>
            <c:idx val="12"/>
            <c:invertIfNegative val="0"/>
            <c:bubble3D val="0"/>
            <c:spPr>
              <a:solidFill>
                <a:srgbClr val="92D050"/>
              </a:solidFill>
              <a:ln>
                <a:noFill/>
              </a:ln>
              <a:effectLst/>
            </c:spPr>
            <c:extLst>
              <c:ext xmlns:c16="http://schemas.microsoft.com/office/drawing/2014/chart" uri="{C3380CC4-5D6E-409C-BE32-E72D297353CC}">
                <c16:uniqueId val="{00000007-D54F-4D27-9520-55EB6E380D0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54F-4D27-9520-55EB6E380D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B-D54F-4D27-9520-55EB6E380D0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54F-4D27-9520-55EB6E380D05}"/>
              </c:ext>
            </c:extLst>
          </c:dPt>
          <c:dPt>
            <c:idx val="18"/>
            <c:invertIfNegative val="0"/>
            <c:bubble3D val="0"/>
            <c:spPr>
              <a:solidFill>
                <a:srgbClr val="92D050"/>
              </a:solidFill>
              <a:ln>
                <a:noFill/>
              </a:ln>
              <a:effectLst/>
            </c:spPr>
            <c:extLst>
              <c:ext xmlns:c16="http://schemas.microsoft.com/office/drawing/2014/chart" uri="{C3380CC4-5D6E-409C-BE32-E72D297353CC}">
                <c16:uniqueId val="{00000020-1947-40BA-BF79-B3F336C97938}"/>
              </c:ext>
            </c:extLst>
          </c:dPt>
          <c:dPt>
            <c:idx val="19"/>
            <c:invertIfNegative val="0"/>
            <c:bubble3D val="0"/>
            <c:spPr>
              <a:solidFill>
                <a:srgbClr val="92D050"/>
              </a:solidFill>
              <a:ln>
                <a:noFill/>
              </a:ln>
              <a:effectLst/>
            </c:spPr>
            <c:extLst>
              <c:ext xmlns:c16="http://schemas.microsoft.com/office/drawing/2014/chart" uri="{C3380CC4-5D6E-409C-BE32-E72D297353CC}">
                <c16:uniqueId val="{0000000F-D54F-4D27-9520-55EB6E380D0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54F-4D27-9520-55EB6E380D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54F-4D27-9520-55EB6E380D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54F-4D27-9520-55EB6E380D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54F-4D27-9520-55EB6E380D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54F-4D27-9520-55EB6E380D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Discover local culture and lifestyle</c:v>
                </c:pt>
                <c:pt idx="2">
                  <c:v>Taste local food and drink</c:v>
                </c:pt>
                <c:pt idx="3">
                  <c:v>Visit historical buildings/sites</c:v>
                </c:pt>
                <c:pt idx="4">
                  <c:v>Relaxation</c:v>
                </c:pt>
                <c:pt idx="5">
                  <c:v>Experience mountains,  the wilderness or the wildlife</c:v>
                </c:pt>
                <c:pt idx="6">
                  <c:v>Visit the countryside</c:v>
                </c:pt>
                <c:pt idx="7">
                  <c:v>Observe natural phenomenon (i.e. volcanoes, northern lights, midnight sun, breaking waves, sand dune)</c:v>
                </c:pt>
                <c:pt idx="8">
                  <c:v>Hiking (less than two hours)</c:v>
                </c:pt>
                <c:pt idx="9">
                  <c:v>Visit cities</c:v>
                </c:pt>
                <c:pt idx="10">
                  <c:v>Visit restaurants</c:v>
                </c:pt>
                <c:pt idx="11">
                  <c:v>Discover local history and legends</c:v>
                </c:pt>
                <c:pt idx="12">
                  <c:v>Attend sightseeing tours</c:v>
                </c:pt>
                <c:pt idx="13">
                  <c:v>Sunbathing and swimming</c:v>
                </c:pt>
                <c:pt idx="14">
                  <c:v>Visit parks and gardens</c:v>
                </c:pt>
                <c:pt idx="15">
                  <c:v>Experience local architecture</c:v>
                </c:pt>
                <c:pt idx="16">
                  <c:v>Shopping</c:v>
                </c:pt>
                <c:pt idx="17">
                  <c:v>Visit museums</c:v>
                </c:pt>
                <c:pt idx="18">
                  <c:v>Experience national festivals and traditional celebrations</c:v>
                </c:pt>
                <c:pt idx="19">
                  <c:v>Hiking (more than two hours)</c:v>
                </c:pt>
                <c:pt idx="20">
                  <c:v>Experience city nightlife</c:v>
                </c:pt>
                <c:pt idx="21">
                  <c:v>Visit art exhibitions</c:v>
                </c:pt>
                <c:pt idx="22">
                  <c:v>Visit spa resorts</c:v>
                </c:pt>
                <c:pt idx="23">
                  <c:v>Attend concerts/festivals</c:v>
                </c:pt>
                <c:pt idx="24">
                  <c:v>Get pampered</c:v>
                </c:pt>
                <c:pt idx="25">
                  <c:v>Fresh or salt water fishing</c:v>
                </c:pt>
                <c:pt idx="26">
                  <c:v>Visit amusement parks</c:v>
                </c:pt>
                <c:pt idx="27">
                  <c:v>Do winter activities (Alpine skiing/snowboarding, cross country skiing, dog-sleigh, snowmobile etc)</c:v>
                </c:pt>
              </c:strCache>
            </c:strRef>
          </c:cat>
          <c:val>
            <c:numRef>
              <c:f>Sheet1!$B$2:$B$29</c:f>
              <c:numCache>
                <c:formatCode>0%</c:formatCode>
                <c:ptCount val="28"/>
                <c:pt idx="0">
                  <c:v>0.759493670886076</c:v>
                </c:pt>
                <c:pt idx="1">
                  <c:v>0.588607594936709</c:v>
                </c:pt>
                <c:pt idx="2">
                  <c:v>0.556962025316456</c:v>
                </c:pt>
                <c:pt idx="3">
                  <c:v>0.544303797468354</c:v>
                </c:pt>
                <c:pt idx="4">
                  <c:v>0.506329113924051</c:v>
                </c:pt>
                <c:pt idx="5">
                  <c:v>0.5</c:v>
                </c:pt>
                <c:pt idx="6">
                  <c:v>0.44303797468354394</c:v>
                </c:pt>
                <c:pt idx="7">
                  <c:v>0.424050632911392</c:v>
                </c:pt>
                <c:pt idx="8">
                  <c:v>0.401898734177215</c:v>
                </c:pt>
                <c:pt idx="9">
                  <c:v>0.379746835443038</c:v>
                </c:pt>
                <c:pt idx="10">
                  <c:v>0.35126582278481</c:v>
                </c:pt>
                <c:pt idx="11">
                  <c:v>0.338607594936709</c:v>
                </c:pt>
                <c:pt idx="12">
                  <c:v>0.30379746835443</c:v>
                </c:pt>
                <c:pt idx="13">
                  <c:v>0.30379746835443</c:v>
                </c:pt>
                <c:pt idx="14">
                  <c:v>0.284810126582278</c:v>
                </c:pt>
                <c:pt idx="15">
                  <c:v>0.281645569620253</c:v>
                </c:pt>
                <c:pt idx="16">
                  <c:v>0.253164556962025</c:v>
                </c:pt>
                <c:pt idx="17">
                  <c:v>0.25</c:v>
                </c:pt>
                <c:pt idx="18">
                  <c:v>0.224683544303797</c:v>
                </c:pt>
                <c:pt idx="19">
                  <c:v>0.20253164556961997</c:v>
                </c:pt>
                <c:pt idx="20">
                  <c:v>0.126582278481013</c:v>
                </c:pt>
                <c:pt idx="21">
                  <c:v>9.1772151898734208E-2</c:v>
                </c:pt>
                <c:pt idx="22">
                  <c:v>8.8607594936708903E-2</c:v>
                </c:pt>
                <c:pt idx="23">
                  <c:v>7.5949367088607597E-2</c:v>
                </c:pt>
                <c:pt idx="24">
                  <c:v>6.9620253164557E-2</c:v>
                </c:pt>
                <c:pt idx="25">
                  <c:v>6.3291139240506306E-2</c:v>
                </c:pt>
                <c:pt idx="26">
                  <c:v>5.3797468354430403E-2</c:v>
                </c:pt>
                <c:pt idx="27">
                  <c:v>4.4303797468354403E-2</c:v>
                </c:pt>
              </c:numCache>
            </c:numRef>
          </c:val>
          <c:extLst>
            <c:ext xmlns:c16="http://schemas.microsoft.com/office/drawing/2014/chart" uri="{C3380CC4-5D6E-409C-BE32-E72D297353CC}">
              <c16:uniqueId val="{0000001A-D54F-4D27-9520-55EB6E380D0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ED86-496C-934A-B00C2187059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3.1645569620253201E-2</c:v>
                </c:pt>
                <c:pt idx="1">
                  <c:v>6.3291139240506306E-2</c:v>
                </c:pt>
                <c:pt idx="2">
                  <c:v>6.3291139240506306E-2</c:v>
                </c:pt>
                <c:pt idx="3">
                  <c:v>0.177215189873418</c:v>
                </c:pt>
                <c:pt idx="4">
                  <c:v>0.20253164556961997</c:v>
                </c:pt>
                <c:pt idx="5">
                  <c:v>0.24050632911392397</c:v>
                </c:pt>
                <c:pt idx="6">
                  <c:v>0.170886075949367</c:v>
                </c:pt>
                <c:pt idx="7">
                  <c:v>5.0632911392405104E-2</c:v>
                </c:pt>
              </c:numCache>
            </c:numRef>
          </c:val>
          <c:extLst>
            <c:ext xmlns:c16="http://schemas.microsoft.com/office/drawing/2014/chart" uri="{C3380CC4-5D6E-409C-BE32-E72D297353CC}">
              <c16:uniqueId val="{00000000-8DA4-41AA-9CCC-34ACB89D83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B344-4FE5-94C2-4C1CE8E7DC7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B344-4FE5-94C2-4C1CE8E7DC7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B344-4FE5-94C2-4C1CE8E7DC7E}"/>
              </c:ext>
            </c:extLst>
          </c:dPt>
          <c:dPt>
            <c:idx val="6"/>
            <c:invertIfNegative val="0"/>
            <c:bubble3D val="0"/>
            <c:spPr>
              <a:solidFill>
                <a:srgbClr val="92D050"/>
              </a:solidFill>
              <a:ln>
                <a:noFill/>
              </a:ln>
              <a:effectLst/>
            </c:spPr>
            <c:extLst>
              <c:ext xmlns:c16="http://schemas.microsoft.com/office/drawing/2014/chart" uri="{C3380CC4-5D6E-409C-BE32-E72D297353CC}">
                <c16:uniqueId val="{00000007-95A0-41F8-94C8-6C14BF84BC38}"/>
              </c:ext>
            </c:extLst>
          </c:dPt>
          <c:dPt>
            <c:idx val="7"/>
            <c:invertIfNegative val="0"/>
            <c:bubble3D val="0"/>
            <c:spPr>
              <a:solidFill>
                <a:srgbClr val="92D050"/>
              </a:solidFill>
              <a:ln>
                <a:noFill/>
              </a:ln>
              <a:effectLst/>
            </c:spPr>
            <c:extLst>
              <c:ext xmlns:c16="http://schemas.microsoft.com/office/drawing/2014/chart" uri="{C3380CC4-5D6E-409C-BE32-E72D297353CC}">
                <c16:uniqueId val="{00000006-95A0-41F8-94C8-6C14BF84BC3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0.427215189873418</c:v>
                </c:pt>
                <c:pt idx="1">
                  <c:v>3.1645569620253199E-3</c:v>
                </c:pt>
                <c:pt idx="2">
                  <c:v>1.8987341772151899E-2</c:v>
                </c:pt>
                <c:pt idx="3">
                  <c:v>7.2784810126582306E-2</c:v>
                </c:pt>
                <c:pt idx="4">
                  <c:v>0.123417721518987</c:v>
                </c:pt>
                <c:pt idx="5">
                  <c:v>0.253164556962025</c:v>
                </c:pt>
                <c:pt idx="6">
                  <c:v>5.3797468354430403E-2</c:v>
                </c:pt>
                <c:pt idx="7">
                  <c:v>0.243670886075949</c:v>
                </c:pt>
              </c:numCache>
            </c:numRef>
          </c:val>
          <c:extLst>
            <c:ext xmlns:c16="http://schemas.microsoft.com/office/drawing/2014/chart" uri="{C3380CC4-5D6E-409C-BE32-E72D297353CC}">
              <c16:uniqueId val="{00000006-B344-4FE5-94C2-4C1CE8E7DC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Makes me feel completely liberated</c:v>
                </c:pt>
                <c:pt idx="1">
                  <c:v>Makes me feel full of energy</c:v>
                </c:pt>
              </c:strCache>
            </c:strRef>
          </c:cat>
          <c:val>
            <c:numRef>
              <c:f>Sheet1!$B$2:$B$3</c:f>
              <c:numCache>
                <c:formatCode>0</c:formatCode>
                <c:ptCount val="2"/>
                <c:pt idx="0">
                  <c:v>173</c:v>
                </c:pt>
                <c:pt idx="1">
                  <c:v>161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6-B935-4789-A886-4AC1F661D8DD}"/>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B116-4DA6-B6FB-84A32CBE655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B116-4DA6-B6FB-84A32CBE655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B116-4DA6-B6FB-84A32CBE65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0.123417721518987</c:v>
                </c:pt>
                <c:pt idx="1">
                  <c:v>3.1645569620253201E-2</c:v>
                </c:pt>
                <c:pt idx="2">
                  <c:v>4.7468354430379694E-2</c:v>
                </c:pt>
                <c:pt idx="3">
                  <c:v>0.10126582278480999</c:v>
                </c:pt>
                <c:pt idx="4">
                  <c:v>0.54746835443038</c:v>
                </c:pt>
                <c:pt idx="5">
                  <c:v>0.16455696202531597</c:v>
                </c:pt>
                <c:pt idx="6">
                  <c:v>0.256329113924051</c:v>
                </c:pt>
                <c:pt idx="7">
                  <c:v>5.6962025316455694E-2</c:v>
                </c:pt>
              </c:numCache>
            </c:numRef>
          </c:val>
          <c:extLst>
            <c:ext xmlns:c16="http://schemas.microsoft.com/office/drawing/2014/chart" uri="{C3380CC4-5D6E-409C-BE32-E72D297353CC}">
              <c16:uniqueId val="{00000006-B116-4DA6-B6FB-84A32CBE655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860-4359-85FE-B2C453EE79E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860-4359-85FE-B2C453EE79E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4.7468354430379694E-2</c:v>
                </c:pt>
                <c:pt idx="1">
                  <c:v>0.215189873417722</c:v>
                </c:pt>
                <c:pt idx="2">
                  <c:v>0.287974683544304</c:v>
                </c:pt>
                <c:pt idx="3">
                  <c:v>8.2278481012658208E-2</c:v>
                </c:pt>
                <c:pt idx="4">
                  <c:v>0.123417721518987</c:v>
                </c:pt>
                <c:pt idx="5">
                  <c:v>0.243670886075949</c:v>
                </c:pt>
              </c:numCache>
            </c:numRef>
          </c:val>
          <c:extLst>
            <c:ext xmlns:c16="http://schemas.microsoft.com/office/drawing/2014/chart" uri="{C3380CC4-5D6E-409C-BE32-E72D297353CC}">
              <c16:uniqueId val="{00000004-A860-4359-85FE-B2C453EE79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0.30379746835443</c:v>
                </c:pt>
                <c:pt idx="1">
                  <c:v>6.3291139240506306E-2</c:v>
                </c:pt>
                <c:pt idx="2">
                  <c:v>0.632911392405063</c:v>
                </c:pt>
                <c:pt idx="3">
                  <c:v>0</c:v>
                </c:pt>
              </c:numCache>
            </c:numRef>
          </c:val>
          <c:extLst>
            <c:ext xmlns:c16="http://schemas.microsoft.com/office/drawing/2014/chart" uri="{C3380CC4-5D6E-409C-BE32-E72D297353CC}">
              <c16:uniqueId val="{00000000-649F-4B9B-AACD-7DF5CF2607C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8-7E7F-4CF2-8F45-02C8F2EB5C05}"/>
              </c:ext>
            </c:extLst>
          </c:dPt>
          <c:dPt>
            <c:idx val="3"/>
            <c:invertIfNegative val="0"/>
            <c:bubble3D val="0"/>
            <c:spPr>
              <a:solidFill>
                <a:srgbClr val="92D050"/>
              </a:solidFill>
              <a:ln>
                <a:noFill/>
              </a:ln>
              <a:effectLst/>
            </c:spPr>
            <c:extLst>
              <c:ext xmlns:c16="http://schemas.microsoft.com/office/drawing/2014/chart" uri="{C3380CC4-5D6E-409C-BE32-E72D297353CC}">
                <c16:uniqueId val="{00000009-7E7F-4CF2-8F45-02C8F2EB5C0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9C7B-4068-9BCE-6E8EBD0EC2CF}"/>
              </c:ext>
            </c:extLst>
          </c:dPt>
          <c:dPt>
            <c:idx val="6"/>
            <c:invertIfNegative val="0"/>
            <c:bubble3D val="0"/>
            <c:spPr>
              <a:solidFill>
                <a:srgbClr val="92D050"/>
              </a:solidFill>
              <a:ln>
                <a:noFill/>
              </a:ln>
              <a:effectLst/>
            </c:spPr>
            <c:extLst>
              <c:ext xmlns:c16="http://schemas.microsoft.com/office/drawing/2014/chart" uri="{C3380CC4-5D6E-409C-BE32-E72D297353CC}">
                <c16:uniqueId val="{0000000A-7E7F-4CF2-8F45-02C8F2EB5C05}"/>
              </c:ext>
            </c:extLst>
          </c:dPt>
          <c:dPt>
            <c:idx val="7"/>
            <c:invertIfNegative val="0"/>
            <c:bubble3D val="0"/>
            <c:spPr>
              <a:solidFill>
                <a:srgbClr val="92D050"/>
              </a:solidFill>
              <a:ln>
                <a:noFill/>
              </a:ln>
              <a:effectLst/>
            </c:spPr>
            <c:extLst>
              <c:ext xmlns:c16="http://schemas.microsoft.com/office/drawing/2014/chart" uri="{C3380CC4-5D6E-409C-BE32-E72D297353CC}">
                <c16:uniqueId val="{0000000B-7E7F-4CF2-8F45-02C8F2EB5C0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C7B-4068-9BCE-6E8EBD0EC2C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9C7B-4068-9BCE-6E8EBD0EC2C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9C7B-4068-9BCE-6E8EBD0EC2C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Advice from friends / family</c:v>
                </c:pt>
                <c:pt idx="5">
                  <c:v>Homepages of carriers, including airlines etc.</c:v>
                </c:pt>
                <c:pt idx="6">
                  <c:v>Guidebooks</c:v>
                </c:pt>
                <c:pt idx="7">
                  <c:v>Catalogs or brochures</c:v>
                </c:pt>
                <c:pt idx="8">
                  <c:v>Reviews from other travelers online</c:v>
                </c:pt>
                <c:pt idx="9">
                  <c:v>Booking sites such as Expedia and Lastminute</c:v>
                </c:pt>
                <c:pt idx="10">
                  <c:v>Travel apps/portals like Tripadvisor etc</c:v>
                </c:pt>
                <c:pt idx="11">
                  <c:v>Travel agent in homeland</c:v>
                </c:pt>
                <c:pt idx="12">
                  <c:v>Newspapers or magazines</c:v>
                </c:pt>
                <c:pt idx="13">
                  <c:v>Social media such as Facebook or blogs</c:v>
                </c:pt>
                <c:pt idx="14">
                  <c:v>TV or radio</c:v>
                </c:pt>
                <c:pt idx="15">
                  <c:v>Travel fairs</c:v>
                </c:pt>
                <c:pt idx="16">
                  <c:v>Other</c:v>
                </c:pt>
              </c:strCache>
            </c:strRef>
          </c:cat>
          <c:val>
            <c:numRef>
              <c:f>Sheet1!$B$2:$B$18</c:f>
              <c:numCache>
                <c:formatCode>0%</c:formatCode>
                <c:ptCount val="17"/>
                <c:pt idx="0">
                  <c:v>0.60126582278481</c:v>
                </c:pt>
                <c:pt idx="1">
                  <c:v>0.42088607594936694</c:v>
                </c:pt>
                <c:pt idx="2">
                  <c:v>0.319620253164557</c:v>
                </c:pt>
                <c:pt idx="3">
                  <c:v>0.262658227848101</c:v>
                </c:pt>
                <c:pt idx="4">
                  <c:v>0.243670886075949</c:v>
                </c:pt>
                <c:pt idx="5">
                  <c:v>0.24050632911392397</c:v>
                </c:pt>
                <c:pt idx="6">
                  <c:v>0.155063291139241</c:v>
                </c:pt>
                <c:pt idx="7">
                  <c:v>0.139240506329114</c:v>
                </c:pt>
                <c:pt idx="8">
                  <c:v>0.129746835443038</c:v>
                </c:pt>
                <c:pt idx="9">
                  <c:v>0.117088607594937</c:v>
                </c:pt>
                <c:pt idx="10">
                  <c:v>0.117088607594937</c:v>
                </c:pt>
                <c:pt idx="11">
                  <c:v>0.11075949367088599</c:v>
                </c:pt>
                <c:pt idx="12">
                  <c:v>4.4303797468354403E-2</c:v>
                </c:pt>
                <c:pt idx="13">
                  <c:v>3.48101265822785E-2</c:v>
                </c:pt>
                <c:pt idx="14">
                  <c:v>1.26582278481013E-2</c:v>
                </c:pt>
                <c:pt idx="15">
                  <c:v>3.1645569620253199E-3</c:v>
                </c:pt>
                <c:pt idx="16">
                  <c:v>0.104430379746835</c:v>
                </c:pt>
              </c:numCache>
            </c:numRef>
          </c:val>
          <c:extLst>
            <c:ext xmlns:c16="http://schemas.microsoft.com/office/drawing/2014/chart" uri="{C3380CC4-5D6E-409C-BE32-E72D297353CC}">
              <c16:uniqueId val="{00000008-9C7B-4068-9BCE-6E8EBD0EC2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040A-44FD-9340-15AABC00FC7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7.2784810126582306E-2</c:v>
                </c:pt>
                <c:pt idx="1">
                  <c:v>0.259493670886076</c:v>
                </c:pt>
                <c:pt idx="2">
                  <c:v>0.246835443037975</c:v>
                </c:pt>
                <c:pt idx="3">
                  <c:v>0.42088607594936694</c:v>
                </c:pt>
              </c:numCache>
            </c:numRef>
          </c:val>
          <c:extLst>
            <c:ext xmlns:c16="http://schemas.microsoft.com/office/drawing/2014/chart" uri="{C3380CC4-5D6E-409C-BE32-E72D297353CC}">
              <c16:uniqueId val="{00000000-AC04-4126-850C-03EA95E7C82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rgbClr val="92D050"/>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9.8039215686274495E-2</c:v>
                </c:pt>
                <c:pt idx="1">
                  <c:v>0.21568627450980402</c:v>
                </c:pt>
                <c:pt idx="2">
                  <c:v>0.10457516339869301</c:v>
                </c:pt>
                <c:pt idx="3">
                  <c:v>8.4967320261437912E-2</c:v>
                </c:pt>
                <c:pt idx="4">
                  <c:v>0.14379084967320299</c:v>
                </c:pt>
                <c:pt idx="5">
                  <c:v>6.5359477124182996E-2</c:v>
                </c:pt>
                <c:pt idx="6">
                  <c:v>0.28758169934640498</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want the best and are willing to pay for it</c:v>
                </c:pt>
                <c:pt idx="1">
                  <c:v>People who is sophisticated and classy</c:v>
                </c:pt>
                <c:pt idx="2">
                  <c:v>People who like to have the best things, value high quality</c:v>
                </c:pt>
              </c:strCache>
            </c:strRef>
          </c:cat>
          <c:val>
            <c:numRef>
              <c:f>Sheet1!$B$2:$B$4</c:f>
              <c:numCache>
                <c:formatCode>0</c:formatCode>
                <c:ptCount val="3"/>
                <c:pt idx="0">
                  <c:v>567</c:v>
                </c:pt>
                <c:pt idx="1">
                  <c:v>537</c:v>
                </c:pt>
                <c:pt idx="2">
                  <c:v>398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6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Allows me to pamper myself</c:v>
                </c:pt>
              </c:strCache>
            </c:strRef>
          </c:cat>
          <c:val>
            <c:numRef>
              <c:f>Sheet1!$B$2:$B$3</c:f>
              <c:numCache>
                <c:formatCode>0</c:formatCode>
                <c:ptCount val="2"/>
                <c:pt idx="0">
                  <c:v>228</c:v>
                </c:pt>
                <c:pt idx="1">
                  <c:v>146</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Extravagant</c:v>
                </c:pt>
                <c:pt idx="1">
                  <c:v>Superior</c:v>
                </c:pt>
                <c:pt idx="2">
                  <c:v>Classy</c:v>
                </c:pt>
                <c:pt idx="3">
                  <c:v>Unique</c:v>
                </c:pt>
              </c:strCache>
            </c:strRef>
          </c:cat>
          <c:val>
            <c:numRef>
              <c:f>Sheet1!$B$2:$B$5</c:f>
              <c:numCache>
                <c:formatCode>0</c:formatCode>
                <c:ptCount val="4"/>
                <c:pt idx="0">
                  <c:v>847</c:v>
                </c:pt>
                <c:pt idx="1">
                  <c:v>580</c:v>
                </c:pt>
                <c:pt idx="2" formatCode="General">
                  <c:v>568</c:v>
                </c:pt>
                <c:pt idx="3">
                  <c:v>157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92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good shopping</c:v>
                </c:pt>
                <c:pt idx="1">
                  <c:v>Has guaranteed sunshine</c:v>
                </c:pt>
                <c:pt idx="2">
                  <c:v>Has good service</c:v>
                </c:pt>
                <c:pt idx="3">
                  <c:v>Has a variety of different restaurant offers</c:v>
                </c:pt>
                <c:pt idx="4">
                  <c:v>Has good beaches</c:v>
                </c:pt>
                <c:pt idx="5">
                  <c:v>Offers a wide range of possible activities</c:v>
                </c:pt>
              </c:strCache>
            </c:strRef>
          </c:cat>
          <c:val>
            <c:numRef>
              <c:f>Sheet1!$B$2:$B$7</c:f>
              <c:numCache>
                <c:formatCode>0</c:formatCode>
                <c:ptCount val="6"/>
                <c:pt idx="0">
                  <c:v>174</c:v>
                </c:pt>
                <c:pt idx="1">
                  <c:v>148</c:v>
                </c:pt>
                <c:pt idx="2">
                  <c:v>141</c:v>
                </c:pt>
                <c:pt idx="3">
                  <c:v>138</c:v>
                </c:pt>
                <c:pt idx="4">
                  <c:v>137</c:v>
                </c:pt>
                <c:pt idx="5" formatCode="General">
                  <c:v>124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Playful</c:v>
                </c:pt>
                <c:pt idx="1">
                  <c:v>Fresh</c:v>
                </c:pt>
              </c:strCache>
            </c:strRef>
          </c:cat>
          <c:val>
            <c:numRef>
              <c:f>Sheet1!$B$2:$B$3</c:f>
              <c:numCache>
                <c:formatCode>0</c:formatCode>
                <c:ptCount val="2"/>
                <c:pt idx="0">
                  <c:v>446</c:v>
                </c:pt>
                <c:pt idx="1">
                  <c:v>433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6.5359477124182996E-2</c:v>
                </c:pt>
                <c:pt idx="1">
                  <c:v>7.8431372549019593E-2</c:v>
                </c:pt>
                <c:pt idx="2">
                  <c:v>7.8431372549019593E-2</c:v>
                </c:pt>
                <c:pt idx="3">
                  <c:v>0.12418300653594799</c:v>
                </c:pt>
                <c:pt idx="4">
                  <c:v>7.8431372549019593E-2</c:v>
                </c:pt>
                <c:pt idx="5">
                  <c:v>0.10457516339869301</c:v>
                </c:pt>
                <c:pt idx="6">
                  <c:v>8.4967320261437912E-2</c:v>
                </c:pt>
                <c:pt idx="7">
                  <c:v>9.8039215686274495E-2</c:v>
                </c:pt>
                <c:pt idx="8">
                  <c:v>9.8039215686274495E-2</c:v>
                </c:pt>
                <c:pt idx="9">
                  <c:v>3.9215686274509796E-2</c:v>
                </c:pt>
                <c:pt idx="10">
                  <c:v>7.1895424836601302E-2</c:v>
                </c:pt>
                <c:pt idx="11">
                  <c:v>7.8431372549019593E-2</c:v>
                </c:pt>
              </c:numCache>
            </c:numRef>
          </c:val>
          <c:smooth val="1"/>
          <c:extLst>
            <c:ext xmlns:c16="http://schemas.microsoft.com/office/drawing/2014/chart" uri="{C3380CC4-5D6E-409C-BE32-E72D297353CC}">
              <c16:uniqueId val="{00000000-145E-4A92-8375-C6B4B016BDCF}"/>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8FA0-42CF-80E8-A7EDA8C58C5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5FAD-4E1D-B760-775E3B37A84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5FAD-4E1D-B760-775E3B37A84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5FAD-4E1D-B760-775E3B37A84B}"/>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FAD-4E1D-B760-775E3B37A84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Visits to historic sites</c:v>
                </c:pt>
                <c:pt idx="4">
                  <c:v>Visiting friends and relatives</c:v>
                </c:pt>
                <c:pt idx="5">
                  <c:v>Cultural experience (focus on art, theatre etc)</c:v>
                </c:pt>
                <c:pt idx="6">
                  <c:v>Holiday to experience nature, scenery and wildlife</c:v>
                </c:pt>
                <c:pt idx="7">
                  <c:v>Party&amp; fun</c:v>
                </c:pt>
                <c:pt idx="8">
                  <c:v>Culinary trip</c:v>
                </c:pt>
                <c:pt idx="9">
                  <c:v>Sports/active holiday</c:v>
                </c:pt>
                <c:pt idx="10">
                  <c:v>Event holiday (festivals, sports etc)</c:v>
                </c:pt>
                <c:pt idx="11">
                  <c:v>Cruise</c:v>
                </c:pt>
                <c:pt idx="12">
                  <c:v>Ski holiday</c:v>
                </c:pt>
                <c:pt idx="13">
                  <c:v>Health travel</c:v>
                </c:pt>
                <c:pt idx="14">
                  <c:v>Travel to cottage/holiday home (hired/own/borrowed cottage/holiday home)</c:v>
                </c:pt>
                <c:pt idx="15">
                  <c:v>Countryside holiday</c:v>
                </c:pt>
                <c:pt idx="16">
                  <c:v>Other type of winterholiday with snow</c:v>
                </c:pt>
              </c:strCache>
            </c:strRef>
          </c:cat>
          <c:val>
            <c:numRef>
              <c:f>Sheet1!$B$2:$B$18</c:f>
              <c:numCache>
                <c:formatCode>0%</c:formatCode>
                <c:ptCount val="17"/>
                <c:pt idx="0">
                  <c:v>0.71895424836601296</c:v>
                </c:pt>
                <c:pt idx="1">
                  <c:v>0.56862745098039202</c:v>
                </c:pt>
                <c:pt idx="2">
                  <c:v>0.51633986928104603</c:v>
                </c:pt>
                <c:pt idx="3">
                  <c:v>0.43137254901960803</c:v>
                </c:pt>
                <c:pt idx="4">
                  <c:v>0.37254901960784303</c:v>
                </c:pt>
                <c:pt idx="5">
                  <c:v>0.35947712418300704</c:v>
                </c:pt>
                <c:pt idx="6">
                  <c:v>0.35294117647058798</c:v>
                </c:pt>
                <c:pt idx="7">
                  <c:v>0.23529411764705899</c:v>
                </c:pt>
                <c:pt idx="8">
                  <c:v>0.20261437908496699</c:v>
                </c:pt>
                <c:pt idx="9">
                  <c:v>0.15032679738562099</c:v>
                </c:pt>
                <c:pt idx="10">
                  <c:v>0.11764705882352899</c:v>
                </c:pt>
                <c:pt idx="11">
                  <c:v>8.4967320261437912E-2</c:v>
                </c:pt>
                <c:pt idx="12">
                  <c:v>7.8431372549019593E-2</c:v>
                </c:pt>
                <c:pt idx="13">
                  <c:v>5.8823529411764698E-2</c:v>
                </c:pt>
                <c:pt idx="14">
                  <c:v>5.8823529411764698E-2</c:v>
                </c:pt>
                <c:pt idx="15">
                  <c:v>2.61437908496732E-2</c:v>
                </c:pt>
                <c:pt idx="16">
                  <c:v>1.9607843137254898E-2</c:v>
                </c:pt>
              </c:numCache>
            </c:numRef>
          </c:val>
          <c:extLst>
            <c:ext xmlns:c16="http://schemas.microsoft.com/office/drawing/2014/chart" uri="{C3380CC4-5D6E-409C-BE32-E72D297353CC}">
              <c16:uniqueId val="{00000008-5FAD-4E1D-B760-775E3B37A84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0.24836601307189501</c:v>
                </c:pt>
                <c:pt idx="1">
                  <c:v>0.12418300653594799</c:v>
                </c:pt>
                <c:pt idx="2">
                  <c:v>0.20915032679738602</c:v>
                </c:pt>
                <c:pt idx="3">
                  <c:v>0.22875816993464099</c:v>
                </c:pt>
                <c:pt idx="4">
                  <c:v>0.18954248366013102</c:v>
                </c:pt>
              </c:numCache>
            </c:numRef>
          </c:val>
          <c:extLst>
            <c:ext xmlns:c16="http://schemas.microsoft.com/office/drawing/2014/chart" uri="{C3380CC4-5D6E-409C-BE32-E72D297353CC}">
              <c16:uniqueId val="{00000000-4EAE-497C-963F-2E8F8E1C89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Scheduled plane</c:v>
                </c:pt>
                <c:pt idx="6">
                  <c:v>Charter plane</c:v>
                </c:pt>
                <c:pt idx="7">
                  <c:v>Motorbike</c:v>
                </c:pt>
                <c:pt idx="8">
                  <c:v>Camper van</c:v>
                </c:pt>
                <c:pt idx="9">
                  <c:v>Car w/ caravan</c:v>
                </c:pt>
              </c:strCache>
            </c:strRef>
          </c:cat>
          <c:val>
            <c:numRef>
              <c:f>Sheet1!$B$2:$B$11</c:f>
              <c:numCache>
                <c:formatCode>0%</c:formatCode>
                <c:ptCount val="10"/>
                <c:pt idx="0">
                  <c:v>0.64705882352941202</c:v>
                </c:pt>
                <c:pt idx="1">
                  <c:v>0.20915032679738602</c:v>
                </c:pt>
                <c:pt idx="2">
                  <c:v>0.10457516339869301</c:v>
                </c:pt>
                <c:pt idx="3">
                  <c:v>8.4967320261437912E-2</c:v>
                </c:pt>
                <c:pt idx="4">
                  <c:v>7.1895424836601302E-2</c:v>
                </c:pt>
                <c:pt idx="5">
                  <c:v>7.1895424836601302E-2</c:v>
                </c:pt>
                <c:pt idx="6">
                  <c:v>3.9215686274509796E-2</c:v>
                </c:pt>
                <c:pt idx="7">
                  <c:v>1.9607843137254898E-2</c:v>
                </c:pt>
                <c:pt idx="8">
                  <c:v>6.5359477124183E-3</c:v>
                </c:pt>
                <c:pt idx="9">
                  <c:v>6.5359477124183E-3</c:v>
                </c:pt>
              </c:numCache>
            </c:numRef>
          </c:val>
          <c:extLst>
            <c:ext xmlns:c16="http://schemas.microsoft.com/office/drawing/2014/chart" uri="{C3380CC4-5D6E-409C-BE32-E72D297353CC}">
              <c16:uniqueId val="{00000000-4614-4914-A332-074A1C35C8B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5B29-44E3-9225-644AE74B8064}"/>
              </c:ext>
            </c:extLst>
          </c:dPt>
          <c:dPt>
            <c:idx val="1"/>
            <c:invertIfNegative val="0"/>
            <c:bubble3D val="0"/>
            <c:spPr>
              <a:solidFill>
                <a:srgbClr val="FF0000"/>
              </a:solidFill>
              <a:ln>
                <a:noFill/>
              </a:ln>
              <a:effectLst/>
            </c:spPr>
            <c:extLst>
              <c:ext xmlns:c16="http://schemas.microsoft.com/office/drawing/2014/chart" uri="{C3380CC4-5D6E-409C-BE32-E72D297353CC}">
                <c16:uniqueId val="{00000001-5B29-44E3-9225-644AE74B806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(high standard)</c:v>
                </c:pt>
                <c:pt idx="1">
                  <c:v>Hotel (medium standard)</c:v>
                </c:pt>
                <c:pt idx="2">
                  <c:v>Stayed with friends / acquaintances</c:v>
                </c:pt>
                <c:pt idx="3">
                  <c:v>Hotel (budget)</c:v>
                </c:pt>
                <c:pt idx="4">
                  <c:v>Rented cabin / holiday home / flat</c:v>
                </c:pt>
                <c:pt idx="5">
                  <c:v>Stayed with family</c:v>
                </c:pt>
                <c:pt idx="6">
                  <c:v>Guest house / Bed &amp; Breakfast</c:v>
                </c:pt>
                <c:pt idx="7">
                  <c:v>Borrowed cabin / holiday home / flat</c:v>
                </c:pt>
                <c:pt idx="8">
                  <c:v>Owned cabin / holiday home / flat</c:v>
                </c:pt>
                <c:pt idx="9">
                  <c:v>Camping cabin</c:v>
                </c:pt>
                <c:pt idx="10">
                  <c:v>In a private person's home through AirBnb or other types of sharing services</c:v>
                </c:pt>
                <c:pt idx="11">
                  <c:v>Caravan / camper van</c:v>
                </c:pt>
                <c:pt idx="12">
                  <c:v>Tent</c:v>
                </c:pt>
              </c:strCache>
            </c:strRef>
          </c:cat>
          <c:val>
            <c:numRef>
              <c:f>Sheet1!$B$2:$B$14</c:f>
              <c:numCache>
                <c:formatCode>0%</c:formatCode>
                <c:ptCount val="13"/>
                <c:pt idx="0">
                  <c:v>0.38562091503267998</c:v>
                </c:pt>
                <c:pt idx="1">
                  <c:v>0.32026143790849704</c:v>
                </c:pt>
                <c:pt idx="2">
                  <c:v>7.1895424836601302E-2</c:v>
                </c:pt>
                <c:pt idx="3">
                  <c:v>6.5359477124182996E-2</c:v>
                </c:pt>
                <c:pt idx="4">
                  <c:v>5.8823529411764698E-2</c:v>
                </c:pt>
                <c:pt idx="5">
                  <c:v>4.5751633986928102E-2</c:v>
                </c:pt>
                <c:pt idx="6">
                  <c:v>3.9215686274509796E-2</c:v>
                </c:pt>
                <c:pt idx="7">
                  <c:v>3.9215686274509796E-2</c:v>
                </c:pt>
                <c:pt idx="8">
                  <c:v>2.61437908496732E-2</c:v>
                </c:pt>
                <c:pt idx="9">
                  <c:v>2.61437908496732E-2</c:v>
                </c:pt>
                <c:pt idx="10">
                  <c:v>1.30718954248366E-2</c:v>
                </c:pt>
                <c:pt idx="11">
                  <c:v>1.30718954248366E-2</c:v>
                </c:pt>
                <c:pt idx="12">
                  <c:v>6.5359477124183E-3</c:v>
                </c:pt>
              </c:numCache>
            </c:numRef>
          </c:val>
          <c:extLst>
            <c:ext xmlns:c16="http://schemas.microsoft.com/office/drawing/2014/chart" uri="{C3380CC4-5D6E-409C-BE32-E72D297353CC}">
              <c16:uniqueId val="{00000000-F2CD-45AE-97AF-5601F99878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D6E0-4CB5-BA32-69B1DE06BB0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Plane</c:v>
                </c:pt>
                <c:pt idx="3">
                  <c:v>Own car</c:v>
                </c:pt>
                <c:pt idx="4">
                  <c:v>Ferry / boat / cruise</c:v>
                </c:pt>
                <c:pt idx="5">
                  <c:v>No transportation</c:v>
                </c:pt>
                <c:pt idx="6">
                  <c:v>Train</c:v>
                </c:pt>
                <c:pt idx="7">
                  <c:v>Motorbike</c:v>
                </c:pt>
                <c:pt idx="8">
                  <c:v>Camper van</c:v>
                </c:pt>
                <c:pt idx="9">
                  <c:v>Car w/ caravan</c:v>
                </c:pt>
                <c:pt idx="10">
                  <c:v>Bicycle</c:v>
                </c:pt>
              </c:strCache>
            </c:strRef>
          </c:cat>
          <c:val>
            <c:numRef>
              <c:f>Sheet1!$B$2:$B$12</c:f>
              <c:numCache>
                <c:formatCode>0%</c:formatCode>
                <c:ptCount val="11"/>
                <c:pt idx="0">
                  <c:v>0.28758169934640498</c:v>
                </c:pt>
                <c:pt idx="1">
                  <c:v>0.16993464052287599</c:v>
                </c:pt>
                <c:pt idx="2">
                  <c:v>0.11111111111111099</c:v>
                </c:pt>
                <c:pt idx="3">
                  <c:v>0.11111111111111099</c:v>
                </c:pt>
                <c:pt idx="4">
                  <c:v>0.10457516339869301</c:v>
                </c:pt>
                <c:pt idx="5">
                  <c:v>0.10457516339869301</c:v>
                </c:pt>
                <c:pt idx="6">
                  <c:v>9.1503267973856203E-2</c:v>
                </c:pt>
                <c:pt idx="7">
                  <c:v>4.5751633986928102E-2</c:v>
                </c:pt>
                <c:pt idx="8">
                  <c:v>1.9607843137254898E-2</c:v>
                </c:pt>
                <c:pt idx="9">
                  <c:v>1.9607843137254898E-2</c:v>
                </c:pt>
                <c:pt idx="10">
                  <c:v>1.9607843137254898E-2</c:v>
                </c:pt>
              </c:numCache>
            </c:numRef>
          </c:val>
          <c:extLst>
            <c:ext xmlns:c16="http://schemas.microsoft.com/office/drawing/2014/chart" uri="{C3380CC4-5D6E-409C-BE32-E72D297353CC}">
              <c16:uniqueId val="{00000000-6C65-4248-80E4-B00195DCD9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1A-6BAA-4864-B374-A6F2CF2249E4}"/>
              </c:ext>
            </c:extLst>
          </c:dPt>
          <c:dPt>
            <c:idx val="5"/>
            <c:invertIfNegative val="0"/>
            <c:bubble3D val="0"/>
            <c:spPr>
              <a:solidFill>
                <a:srgbClr val="FF0000"/>
              </a:solidFill>
              <a:ln>
                <a:noFill/>
              </a:ln>
              <a:effectLst/>
            </c:spPr>
            <c:extLst>
              <c:ext xmlns:c16="http://schemas.microsoft.com/office/drawing/2014/chart" uri="{C3380CC4-5D6E-409C-BE32-E72D297353CC}">
                <c16:uniqueId val="{0000001B-6BAA-4864-B374-A6F2CF2249E4}"/>
              </c:ext>
            </c:extLst>
          </c:dPt>
          <c:dPt>
            <c:idx val="7"/>
            <c:invertIfNegative val="0"/>
            <c:bubble3D val="0"/>
            <c:spPr>
              <a:solidFill>
                <a:srgbClr val="FF0000"/>
              </a:solidFill>
              <a:ln>
                <a:noFill/>
              </a:ln>
              <a:effectLst/>
            </c:spPr>
            <c:extLst>
              <c:ext xmlns:c16="http://schemas.microsoft.com/office/drawing/2014/chart" uri="{C3380CC4-5D6E-409C-BE32-E72D297353CC}">
                <c16:uniqueId val="{0000001C-6BAA-4864-B374-A6F2CF2249E4}"/>
              </c:ext>
            </c:extLst>
          </c:dPt>
          <c:dPt>
            <c:idx val="8"/>
            <c:invertIfNegative val="0"/>
            <c:bubble3D val="0"/>
            <c:spPr>
              <a:solidFill>
                <a:srgbClr val="FF0000"/>
              </a:solidFill>
              <a:ln>
                <a:noFill/>
              </a:ln>
              <a:effectLst/>
            </c:spPr>
            <c:extLst>
              <c:ext xmlns:c16="http://schemas.microsoft.com/office/drawing/2014/chart" uri="{C3380CC4-5D6E-409C-BE32-E72D297353CC}">
                <c16:uniqueId val="{00000001-6483-4F66-BCA0-12D583E3C7D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6483-4F66-BCA0-12D583E3C7DF}"/>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6483-4F66-BCA0-12D583E3C7DF}"/>
              </c:ext>
            </c:extLst>
          </c:dPt>
          <c:dPt>
            <c:idx val="12"/>
            <c:invertIfNegative val="0"/>
            <c:bubble3D val="0"/>
            <c:spPr>
              <a:solidFill>
                <a:srgbClr val="FF0000"/>
              </a:solidFill>
              <a:ln>
                <a:noFill/>
              </a:ln>
              <a:effectLst/>
            </c:spPr>
            <c:extLst>
              <c:ext xmlns:c16="http://schemas.microsoft.com/office/drawing/2014/chart" uri="{C3380CC4-5D6E-409C-BE32-E72D297353CC}">
                <c16:uniqueId val="{00000007-6483-4F66-BCA0-12D583E3C7DF}"/>
              </c:ext>
            </c:extLst>
          </c:dPt>
          <c:dPt>
            <c:idx val="14"/>
            <c:invertIfNegative val="0"/>
            <c:bubble3D val="0"/>
            <c:spPr>
              <a:solidFill>
                <a:srgbClr val="FF0000"/>
              </a:solidFill>
              <a:ln>
                <a:noFill/>
              </a:ln>
              <a:effectLst/>
            </c:spPr>
            <c:extLst>
              <c:ext xmlns:c16="http://schemas.microsoft.com/office/drawing/2014/chart" uri="{C3380CC4-5D6E-409C-BE32-E72D297353CC}">
                <c16:uniqueId val="{0000001D-6BAA-4864-B374-A6F2CF2249E4}"/>
              </c:ext>
            </c:extLst>
          </c:dPt>
          <c:dPt>
            <c:idx val="15"/>
            <c:invertIfNegative val="0"/>
            <c:bubble3D val="0"/>
            <c:spPr>
              <a:solidFill>
                <a:srgbClr val="FF0000"/>
              </a:solidFill>
              <a:ln>
                <a:noFill/>
              </a:ln>
              <a:effectLst/>
            </c:spPr>
            <c:extLst>
              <c:ext xmlns:c16="http://schemas.microsoft.com/office/drawing/2014/chart" uri="{C3380CC4-5D6E-409C-BE32-E72D297353CC}">
                <c16:uniqueId val="{00000009-6483-4F66-BCA0-12D583E3C7DF}"/>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6483-4F66-BCA0-12D583E3C7DF}"/>
              </c:ext>
            </c:extLst>
          </c:dPt>
          <c:dPt>
            <c:idx val="17"/>
            <c:invertIfNegative val="0"/>
            <c:bubble3D val="0"/>
            <c:spPr>
              <a:solidFill>
                <a:srgbClr val="FF0000"/>
              </a:solidFill>
              <a:ln>
                <a:noFill/>
              </a:ln>
              <a:effectLst/>
            </c:spPr>
            <c:extLst>
              <c:ext xmlns:c16="http://schemas.microsoft.com/office/drawing/2014/chart" uri="{C3380CC4-5D6E-409C-BE32-E72D297353CC}">
                <c16:uniqueId val="{0000000D-6483-4F66-BCA0-12D583E3C7DF}"/>
              </c:ext>
            </c:extLst>
          </c:dPt>
          <c:dPt>
            <c:idx val="18"/>
            <c:invertIfNegative val="0"/>
            <c:bubble3D val="0"/>
            <c:spPr>
              <a:solidFill>
                <a:srgbClr val="FF0000"/>
              </a:solidFill>
              <a:ln>
                <a:noFill/>
              </a:ln>
              <a:effectLst/>
            </c:spPr>
            <c:extLst>
              <c:ext xmlns:c16="http://schemas.microsoft.com/office/drawing/2014/chart" uri="{C3380CC4-5D6E-409C-BE32-E72D297353CC}">
                <c16:uniqueId val="{0000001E-6BAA-4864-B374-A6F2CF2249E4}"/>
              </c:ext>
            </c:extLst>
          </c:dPt>
          <c:dPt>
            <c:idx val="19"/>
            <c:invertIfNegative val="0"/>
            <c:bubble3D val="0"/>
            <c:spPr>
              <a:solidFill>
                <a:srgbClr val="FF0000"/>
              </a:solidFill>
              <a:ln>
                <a:noFill/>
              </a:ln>
              <a:effectLst/>
            </c:spPr>
            <c:extLst>
              <c:ext xmlns:c16="http://schemas.microsoft.com/office/drawing/2014/chart" uri="{C3380CC4-5D6E-409C-BE32-E72D297353CC}">
                <c16:uniqueId val="{0000000F-6483-4F66-BCA0-12D583E3C7DF}"/>
              </c:ext>
            </c:extLst>
          </c:dPt>
          <c:dPt>
            <c:idx val="20"/>
            <c:invertIfNegative val="0"/>
            <c:bubble3D val="0"/>
            <c:spPr>
              <a:solidFill>
                <a:srgbClr val="FF0000"/>
              </a:solidFill>
              <a:ln>
                <a:noFill/>
              </a:ln>
              <a:effectLst/>
            </c:spPr>
            <c:extLst>
              <c:ext xmlns:c16="http://schemas.microsoft.com/office/drawing/2014/chart" uri="{C3380CC4-5D6E-409C-BE32-E72D297353CC}">
                <c16:uniqueId val="{00000011-6483-4F66-BCA0-12D583E3C7DF}"/>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6483-4F66-BCA0-12D583E3C7DF}"/>
              </c:ext>
            </c:extLst>
          </c:dPt>
          <c:dPt>
            <c:idx val="22"/>
            <c:invertIfNegative val="0"/>
            <c:bubble3D val="0"/>
            <c:spPr>
              <a:solidFill>
                <a:srgbClr val="FF0000"/>
              </a:solidFill>
              <a:ln>
                <a:noFill/>
              </a:ln>
              <a:effectLst/>
            </c:spPr>
            <c:extLst>
              <c:ext xmlns:c16="http://schemas.microsoft.com/office/drawing/2014/chart" uri="{C3380CC4-5D6E-409C-BE32-E72D297353CC}">
                <c16:uniqueId val="{00000015-6483-4F66-BCA0-12D583E3C7DF}"/>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6483-4F66-BCA0-12D583E3C7DF}"/>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6483-4F66-BCA0-12D583E3C7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Shopping</c:v>
                </c:pt>
                <c:pt idx="4">
                  <c:v>Visit cities</c:v>
                </c:pt>
                <c:pt idx="5">
                  <c:v>Visit historical buildings/sites</c:v>
                </c:pt>
                <c:pt idx="6">
                  <c:v>Sunbathing and swimming</c:v>
                </c:pt>
                <c:pt idx="7">
                  <c:v>Observe beauty of nature</c:v>
                </c:pt>
                <c:pt idx="8">
                  <c:v>Discover local culture and lifestyle</c:v>
                </c:pt>
                <c:pt idx="9">
                  <c:v>Attend sightseeing tours</c:v>
                </c:pt>
                <c:pt idx="10">
                  <c:v>Hiking (less than two hours)</c:v>
                </c:pt>
                <c:pt idx="11">
                  <c:v>Experience city nightlife</c:v>
                </c:pt>
                <c:pt idx="12">
                  <c:v>Discover local history and legends</c:v>
                </c:pt>
                <c:pt idx="13">
                  <c:v>Get pampered</c:v>
                </c:pt>
                <c:pt idx="14">
                  <c:v>Visit the countryside</c:v>
                </c:pt>
                <c:pt idx="15">
                  <c:v>Experience local architecture</c:v>
                </c:pt>
                <c:pt idx="16">
                  <c:v>Visit spa resorts</c:v>
                </c:pt>
                <c:pt idx="17">
                  <c:v>Visit parks and gardens</c:v>
                </c:pt>
                <c:pt idx="18">
                  <c:v>Visit museums</c:v>
                </c:pt>
                <c:pt idx="19">
                  <c:v>Experience mountains,  the wilderness or the wildlife</c:v>
                </c:pt>
                <c:pt idx="20">
                  <c:v>Observe natural phenomenon (i.e. volcanoes, northern lights, midnight sun, breaking waves, sand dune)</c:v>
                </c:pt>
                <c:pt idx="21">
                  <c:v>Hiking (more than two hours)</c:v>
                </c:pt>
                <c:pt idx="22">
                  <c:v>Experience national festivals and traditional celebrations</c:v>
                </c:pt>
                <c:pt idx="23">
                  <c:v>Visit amusement parks</c:v>
                </c:pt>
                <c:pt idx="24">
                  <c:v>Attend concerts/festivals</c:v>
                </c:pt>
                <c:pt idx="25">
                  <c:v>Do winter activities (Alpine skiing/snowboarding, cross country skiing, dog-sleigh, snowmobile etc)</c:v>
                </c:pt>
                <c:pt idx="26">
                  <c:v>Visit art exhibitions</c:v>
                </c:pt>
                <c:pt idx="27">
                  <c:v>Fresh or salt water fishing</c:v>
                </c:pt>
              </c:strCache>
            </c:strRef>
          </c:cat>
          <c:val>
            <c:numRef>
              <c:f>Sheet1!$B$2:$B$29</c:f>
              <c:numCache>
                <c:formatCode>0%</c:formatCode>
                <c:ptCount val="28"/>
                <c:pt idx="0">
                  <c:v>0.57516339869280997</c:v>
                </c:pt>
                <c:pt idx="1">
                  <c:v>0.48366013071895403</c:v>
                </c:pt>
                <c:pt idx="2">
                  <c:v>0.48366013071895403</c:v>
                </c:pt>
                <c:pt idx="3">
                  <c:v>0.41176470588235298</c:v>
                </c:pt>
                <c:pt idx="4">
                  <c:v>0.34640522875816998</c:v>
                </c:pt>
                <c:pt idx="5">
                  <c:v>0.32026143790849704</c:v>
                </c:pt>
                <c:pt idx="6">
                  <c:v>0.31372549019607798</c:v>
                </c:pt>
                <c:pt idx="7">
                  <c:v>0.28758169934640498</c:v>
                </c:pt>
                <c:pt idx="8">
                  <c:v>0.28758169934640498</c:v>
                </c:pt>
                <c:pt idx="9">
                  <c:v>0.22222222222222199</c:v>
                </c:pt>
                <c:pt idx="10">
                  <c:v>0.20915032679738602</c:v>
                </c:pt>
                <c:pt idx="11">
                  <c:v>0.14379084967320299</c:v>
                </c:pt>
                <c:pt idx="12">
                  <c:v>0.13725490196078399</c:v>
                </c:pt>
                <c:pt idx="13">
                  <c:v>0.13725490196078399</c:v>
                </c:pt>
                <c:pt idx="14">
                  <c:v>0.13071895424836599</c:v>
                </c:pt>
                <c:pt idx="15">
                  <c:v>0.13071895424836599</c:v>
                </c:pt>
                <c:pt idx="16">
                  <c:v>0.13071895424836599</c:v>
                </c:pt>
                <c:pt idx="17">
                  <c:v>0.11764705882352899</c:v>
                </c:pt>
                <c:pt idx="18">
                  <c:v>0.11764705882352899</c:v>
                </c:pt>
                <c:pt idx="19">
                  <c:v>0.11764705882352899</c:v>
                </c:pt>
                <c:pt idx="20">
                  <c:v>0.10457516339869301</c:v>
                </c:pt>
                <c:pt idx="21">
                  <c:v>7.1895424836601302E-2</c:v>
                </c:pt>
                <c:pt idx="22">
                  <c:v>7.1895424836601302E-2</c:v>
                </c:pt>
                <c:pt idx="23">
                  <c:v>6.5359477124182996E-2</c:v>
                </c:pt>
                <c:pt idx="24">
                  <c:v>6.5359477124182996E-2</c:v>
                </c:pt>
                <c:pt idx="25">
                  <c:v>4.5751633986928102E-2</c:v>
                </c:pt>
                <c:pt idx="26">
                  <c:v>3.9215686274509796E-2</c:v>
                </c:pt>
                <c:pt idx="27">
                  <c:v>6.5359477124183E-3</c:v>
                </c:pt>
              </c:numCache>
            </c:numRef>
          </c:val>
          <c:extLst>
            <c:ext xmlns:c16="http://schemas.microsoft.com/office/drawing/2014/chart" uri="{C3380CC4-5D6E-409C-BE32-E72D297353CC}">
              <c16:uniqueId val="{0000001A-6483-4F66-BCA0-12D583E3C7D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5.22875816993464E-2</c:v>
                </c:pt>
                <c:pt idx="1">
                  <c:v>7.8431372549019593E-2</c:v>
                </c:pt>
                <c:pt idx="2">
                  <c:v>0.14379084967320299</c:v>
                </c:pt>
                <c:pt idx="3">
                  <c:v>0.18300653594771202</c:v>
                </c:pt>
                <c:pt idx="4">
                  <c:v>0.14379084967320299</c:v>
                </c:pt>
                <c:pt idx="5">
                  <c:v>0.23529411764705899</c:v>
                </c:pt>
                <c:pt idx="6">
                  <c:v>9.8039215686274495E-2</c:v>
                </c:pt>
                <c:pt idx="7">
                  <c:v>3.2679738562091498E-2</c:v>
                </c:pt>
              </c:numCache>
            </c:numRef>
          </c:val>
          <c:extLst>
            <c:ext xmlns:c16="http://schemas.microsoft.com/office/drawing/2014/chart" uri="{C3380CC4-5D6E-409C-BE32-E72D297353CC}">
              <c16:uniqueId val="{00000000-AAE0-4645-927D-2603F8742DE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0C-455A-9965-345D88883B4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320C-455A-9965-345D88883B4E}"/>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320C-455A-9965-345D88883B4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0.46405228758169897</c:v>
                </c:pt>
                <c:pt idx="1">
                  <c:v>1.30718954248366E-2</c:v>
                </c:pt>
                <c:pt idx="2">
                  <c:v>1.30718954248366E-2</c:v>
                </c:pt>
                <c:pt idx="3">
                  <c:v>9.1503267973856203E-2</c:v>
                </c:pt>
                <c:pt idx="4">
                  <c:v>0.14379084967320299</c:v>
                </c:pt>
                <c:pt idx="5">
                  <c:v>0.20261437908496699</c:v>
                </c:pt>
                <c:pt idx="6">
                  <c:v>6.5359477124183E-3</c:v>
                </c:pt>
                <c:pt idx="7">
                  <c:v>0.21568627450980402</c:v>
                </c:pt>
              </c:numCache>
            </c:numRef>
          </c:val>
          <c:extLst>
            <c:ext xmlns:c16="http://schemas.microsoft.com/office/drawing/2014/chart" uri="{C3380CC4-5D6E-409C-BE32-E72D297353CC}">
              <c16:uniqueId val="{00000006-320C-455A-9965-345D88883B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12F-443E-9F33-013A9DC052A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312F-443E-9F33-013A9DC052A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312F-443E-9F33-013A9DC052A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9.1503267973856203E-2</c:v>
                </c:pt>
                <c:pt idx="1">
                  <c:v>5.22875816993464E-2</c:v>
                </c:pt>
                <c:pt idx="2">
                  <c:v>1.9607843137254898E-2</c:v>
                </c:pt>
                <c:pt idx="3">
                  <c:v>8.4967320261437912E-2</c:v>
                </c:pt>
                <c:pt idx="4">
                  <c:v>0.52287581699346397</c:v>
                </c:pt>
                <c:pt idx="5">
                  <c:v>0.19607843137254899</c:v>
                </c:pt>
                <c:pt idx="6">
                  <c:v>0.20261437908496699</c:v>
                </c:pt>
                <c:pt idx="7">
                  <c:v>3.9215686274509796E-2</c:v>
                </c:pt>
              </c:numCache>
            </c:numRef>
          </c:val>
          <c:extLst>
            <c:ext xmlns:c16="http://schemas.microsoft.com/office/drawing/2014/chart" uri="{C3380CC4-5D6E-409C-BE32-E72D297353CC}">
              <c16:uniqueId val="{00000006-312F-443E-9F33-013A9DC052A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good service</c:v>
                </c:pt>
                <c:pt idx="1">
                  <c:v>Has a variety of different restaurant offers</c:v>
                </c:pt>
                <c:pt idx="2">
                  <c:v>Has good beaches</c:v>
                </c:pt>
                <c:pt idx="3">
                  <c:v>Good value for money</c:v>
                </c:pt>
                <c:pt idx="4">
                  <c:v>Has guaranteed sunshine</c:v>
                </c:pt>
              </c:strCache>
            </c:strRef>
          </c:cat>
          <c:val>
            <c:numRef>
              <c:f>Sheet1!$B$2:$B$6</c:f>
              <c:numCache>
                <c:formatCode>General</c:formatCode>
                <c:ptCount val="5"/>
                <c:pt idx="0">
                  <c:v>169</c:v>
                </c:pt>
                <c:pt idx="1">
                  <c:v>132</c:v>
                </c:pt>
                <c:pt idx="2" formatCode="0">
                  <c:v>130</c:v>
                </c:pt>
                <c:pt idx="3">
                  <c:v>126</c:v>
                </c:pt>
                <c:pt idx="4" formatCode="0">
                  <c:v>120</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DB8-468A-B612-C94EED99977E}"/>
              </c:ext>
            </c:extLst>
          </c:dPt>
          <c:dPt>
            <c:idx val="2"/>
            <c:invertIfNegative val="0"/>
            <c:bubble3D val="0"/>
            <c:spPr>
              <a:solidFill>
                <a:srgbClr val="92D050"/>
              </a:solidFill>
              <a:ln>
                <a:noFill/>
              </a:ln>
              <a:effectLst/>
            </c:spPr>
            <c:extLst>
              <c:ext xmlns:c16="http://schemas.microsoft.com/office/drawing/2014/chart" uri="{C3380CC4-5D6E-409C-BE32-E72D297353CC}">
                <c16:uniqueId val="{00000005-06D4-4C8C-AC86-D3EF9851C6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9DB8-468A-B612-C94EED99977E}"/>
              </c:ext>
            </c:extLst>
          </c:dPt>
          <c:dPt>
            <c:idx val="4"/>
            <c:invertIfNegative val="0"/>
            <c:bubble3D val="0"/>
            <c:spPr>
              <a:solidFill>
                <a:srgbClr val="FF0000"/>
              </a:solidFill>
              <a:ln>
                <a:noFill/>
              </a:ln>
              <a:effectLst/>
            </c:spPr>
            <c:extLst>
              <c:ext xmlns:c16="http://schemas.microsoft.com/office/drawing/2014/chart" uri="{C3380CC4-5D6E-409C-BE32-E72D297353CC}">
                <c16:uniqueId val="{00000004-06D4-4C8C-AC86-D3EF9851C6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4.5751633986928102E-2</c:v>
                </c:pt>
                <c:pt idx="1">
                  <c:v>0.19607843137254899</c:v>
                </c:pt>
                <c:pt idx="2">
                  <c:v>0.45751633986928097</c:v>
                </c:pt>
                <c:pt idx="3">
                  <c:v>9.1503267973856203E-2</c:v>
                </c:pt>
                <c:pt idx="4">
                  <c:v>4.5751633986928102E-2</c:v>
                </c:pt>
                <c:pt idx="5">
                  <c:v>0.16339869281045799</c:v>
                </c:pt>
              </c:numCache>
            </c:numRef>
          </c:val>
          <c:extLst>
            <c:ext xmlns:c16="http://schemas.microsoft.com/office/drawing/2014/chart" uri="{C3380CC4-5D6E-409C-BE32-E72D297353CC}">
              <c16:uniqueId val="{00000004-9DB8-468A-B612-C94EED99977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1AEA-4328-AA2C-B7902146A62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0.19607843137254899</c:v>
                </c:pt>
                <c:pt idx="1">
                  <c:v>0.14379084967320299</c:v>
                </c:pt>
                <c:pt idx="2">
                  <c:v>0.64052287581699308</c:v>
                </c:pt>
                <c:pt idx="3">
                  <c:v>1.9607843137254898E-2</c:v>
                </c:pt>
              </c:numCache>
            </c:numRef>
          </c:val>
          <c:extLst>
            <c:ext xmlns:c16="http://schemas.microsoft.com/office/drawing/2014/chart" uri="{C3380CC4-5D6E-409C-BE32-E72D297353CC}">
              <c16:uniqueId val="{00000000-9731-414A-8646-51C0E41FA9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B057-4643-84D6-19378510359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B057-4643-84D6-193785103599}"/>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B057-4643-84D6-193785103599}"/>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B057-4643-84D6-19378510359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Reviews from other travelers online</c:v>
                </c:pt>
                <c:pt idx="7">
                  <c:v>Travel apps/portals like Tripadvisor etc</c:v>
                </c:pt>
                <c:pt idx="8">
                  <c:v>Travel agent in homeland</c:v>
                </c:pt>
                <c:pt idx="9">
                  <c:v>Booking sites such as Expedia and Lastminute</c:v>
                </c:pt>
                <c:pt idx="10">
                  <c:v>Social media such as Facebook or blogs</c:v>
                </c:pt>
                <c:pt idx="11">
                  <c:v>Catalogs or brochures</c:v>
                </c:pt>
                <c:pt idx="12">
                  <c:v>Guidebooks</c:v>
                </c:pt>
                <c:pt idx="13">
                  <c:v>Newspapers or magazines</c:v>
                </c:pt>
                <c:pt idx="14">
                  <c:v>TV or radio</c:v>
                </c:pt>
                <c:pt idx="15">
                  <c:v>Travel fairs</c:v>
                </c:pt>
                <c:pt idx="16">
                  <c:v>Other</c:v>
                </c:pt>
              </c:strCache>
            </c:strRef>
          </c:cat>
          <c:val>
            <c:numRef>
              <c:f>Sheet1!$B$2:$B$18</c:f>
              <c:numCache>
                <c:formatCode>0%</c:formatCode>
                <c:ptCount val="17"/>
                <c:pt idx="0">
                  <c:v>0.52287581699346397</c:v>
                </c:pt>
                <c:pt idx="1">
                  <c:v>0.25490196078431399</c:v>
                </c:pt>
                <c:pt idx="2">
                  <c:v>0.24183006535947701</c:v>
                </c:pt>
                <c:pt idx="3">
                  <c:v>0.19607843137254899</c:v>
                </c:pt>
                <c:pt idx="4">
                  <c:v>0.16993464052287599</c:v>
                </c:pt>
                <c:pt idx="5">
                  <c:v>0.15032679738562099</c:v>
                </c:pt>
                <c:pt idx="6">
                  <c:v>0.11764705882352899</c:v>
                </c:pt>
                <c:pt idx="7">
                  <c:v>0.10457516339869301</c:v>
                </c:pt>
                <c:pt idx="8">
                  <c:v>7.8431372549019593E-2</c:v>
                </c:pt>
                <c:pt idx="9">
                  <c:v>7.1895424836601302E-2</c:v>
                </c:pt>
                <c:pt idx="10">
                  <c:v>4.5751633986928102E-2</c:v>
                </c:pt>
                <c:pt idx="11">
                  <c:v>3.2679738562091498E-2</c:v>
                </c:pt>
                <c:pt idx="12">
                  <c:v>3.2679738562091498E-2</c:v>
                </c:pt>
                <c:pt idx="13">
                  <c:v>1.30718954248366E-2</c:v>
                </c:pt>
                <c:pt idx="14">
                  <c:v>1.30718954248366E-2</c:v>
                </c:pt>
                <c:pt idx="15">
                  <c:v>1.30718954248366E-2</c:v>
                </c:pt>
                <c:pt idx="16">
                  <c:v>8.4967320261437912E-2</c:v>
                </c:pt>
              </c:numCache>
            </c:numRef>
          </c:val>
          <c:extLst>
            <c:ext xmlns:c16="http://schemas.microsoft.com/office/drawing/2014/chart" uri="{C3380CC4-5D6E-409C-BE32-E72D297353CC}">
              <c16:uniqueId val="{00000008-B057-4643-84D6-19378510359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5.22875816993464E-2</c:v>
                </c:pt>
                <c:pt idx="1">
                  <c:v>0.35294117647058798</c:v>
                </c:pt>
                <c:pt idx="2">
                  <c:v>0.20261437908496699</c:v>
                </c:pt>
                <c:pt idx="3">
                  <c:v>0.39215686274509798</c:v>
                </c:pt>
              </c:numCache>
            </c:numRef>
          </c:val>
          <c:extLst>
            <c:ext xmlns:c16="http://schemas.microsoft.com/office/drawing/2014/chart" uri="{C3380CC4-5D6E-409C-BE32-E72D297353CC}">
              <c16:uniqueId val="{00000000-670E-4874-8988-92029B57A5D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rgbClr val="92D050"/>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rgbClr val="C00000"/>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0.114173228346457</c:v>
                </c:pt>
                <c:pt idx="1">
                  <c:v>0.118110236220472</c:v>
                </c:pt>
                <c:pt idx="2">
                  <c:v>9.8425196850393706E-2</c:v>
                </c:pt>
                <c:pt idx="3">
                  <c:v>0.114173228346457</c:v>
                </c:pt>
                <c:pt idx="4">
                  <c:v>0.21653543307086601</c:v>
                </c:pt>
                <c:pt idx="5">
                  <c:v>0.102362204724409</c:v>
                </c:pt>
                <c:pt idx="6">
                  <c:v>0.23622047244094499</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want to have as much fun as possible in life</c:v>
                </c:pt>
                <c:pt idx="1">
                  <c:v>People who like adventure</c:v>
                </c:pt>
                <c:pt idx="2">
                  <c:v>People who have an active and busy social life</c:v>
                </c:pt>
                <c:pt idx="3">
                  <c:v>People who enjoy spending time with friends</c:v>
                </c:pt>
                <c:pt idx="4">
                  <c:v>People that like to do things spontaneously, impulsively</c:v>
                </c:pt>
              </c:strCache>
            </c:strRef>
          </c:cat>
          <c:val>
            <c:numRef>
              <c:f>Sheet1!$B$2:$B$6</c:f>
              <c:numCache>
                <c:formatCode>0</c:formatCode>
                <c:ptCount val="5"/>
                <c:pt idx="0">
                  <c:v>205</c:v>
                </c:pt>
                <c:pt idx="1">
                  <c:v>181</c:v>
                </c:pt>
                <c:pt idx="2">
                  <c:v>179</c:v>
                </c:pt>
                <c:pt idx="3">
                  <c:v>125</c:v>
                </c:pt>
                <c:pt idx="4" formatCode="General">
                  <c:v>123</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3491577535156019"/>
          <c:y val="2.3740225849928132E-2"/>
          <c:w val="0.2878958314396044"/>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Makes me feel full of energy</c:v>
                </c:pt>
                <c:pt idx="1">
                  <c:v>Allows me to intensify the relationship with my loved one(s)</c:v>
                </c:pt>
                <c:pt idx="2">
                  <c:v>Creates precious moments of togetherness</c:v>
                </c:pt>
                <c:pt idx="3">
                  <c:v>Allows me to share good times with others</c:v>
                </c:pt>
                <c:pt idx="4">
                  <c:v>Helps me to enjoy life to the fullest</c:v>
                </c:pt>
                <c:pt idx="5">
                  <c:v>Gives me new inspiration</c:v>
                </c:pt>
              </c:strCache>
            </c:strRef>
          </c:cat>
          <c:val>
            <c:numRef>
              <c:f>Sheet1!$B$2:$B$7</c:f>
              <c:numCache>
                <c:formatCode>0</c:formatCode>
                <c:ptCount val="6"/>
                <c:pt idx="0">
                  <c:v>185</c:v>
                </c:pt>
                <c:pt idx="1">
                  <c:v>141</c:v>
                </c:pt>
                <c:pt idx="2" formatCode="General">
                  <c:v>136</c:v>
                </c:pt>
                <c:pt idx="3">
                  <c:v>130</c:v>
                </c:pt>
                <c:pt idx="4">
                  <c:v>127</c:v>
                </c:pt>
                <c:pt idx="5">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Active</c:v>
                </c:pt>
                <c:pt idx="1">
                  <c:v>Adventurous</c:v>
                </c:pt>
                <c:pt idx="2">
                  <c:v>Sociable</c:v>
                </c:pt>
              </c:strCache>
            </c:strRef>
          </c:cat>
          <c:val>
            <c:numRef>
              <c:f>Sheet1!$B$2:$B$4</c:f>
              <c:numCache>
                <c:formatCode>0</c:formatCode>
                <c:ptCount val="3"/>
                <c:pt idx="0">
                  <c:v>216</c:v>
                </c:pt>
                <c:pt idx="1">
                  <c:v>185</c:v>
                </c:pt>
                <c:pt idx="2">
                  <c:v>123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Has activities for kids</c:v>
                </c:pt>
                <c:pt idx="1">
                  <c:v>Offers a wide range of possible activities</c:v>
                </c:pt>
                <c:pt idx="2">
                  <c:v>Allows me to be physical active</c:v>
                </c:pt>
              </c:strCache>
            </c:strRef>
          </c:cat>
          <c:val>
            <c:numRef>
              <c:f>Sheet1!$B$2:$B$4</c:f>
              <c:numCache>
                <c:formatCode>0</c:formatCode>
                <c:ptCount val="3"/>
                <c:pt idx="0">
                  <c:v>387</c:v>
                </c:pt>
                <c:pt idx="1">
                  <c:v>329</c:v>
                </c:pt>
                <c:pt idx="2">
                  <c:v>328</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45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8.6614173228346497E-2</c:v>
                </c:pt>
                <c:pt idx="1">
                  <c:v>0.114173228346457</c:v>
                </c:pt>
                <c:pt idx="2">
                  <c:v>0.114173228346457</c:v>
                </c:pt>
                <c:pt idx="3">
                  <c:v>9.8425196850393706E-2</c:v>
                </c:pt>
                <c:pt idx="4">
                  <c:v>6.6929133858267709E-2</c:v>
                </c:pt>
                <c:pt idx="5">
                  <c:v>8.2677165354330701E-2</c:v>
                </c:pt>
                <c:pt idx="6">
                  <c:v>0.10629921259842501</c:v>
                </c:pt>
                <c:pt idx="7">
                  <c:v>7.8740157480315001E-2</c:v>
                </c:pt>
                <c:pt idx="8">
                  <c:v>6.2992125984251995E-2</c:v>
                </c:pt>
                <c:pt idx="9">
                  <c:v>9.4488188976377896E-2</c:v>
                </c:pt>
                <c:pt idx="10">
                  <c:v>5.5118110236220499E-2</c:v>
                </c:pt>
                <c:pt idx="11">
                  <c:v>3.9370078740157501E-2</c:v>
                </c:pt>
              </c:numCache>
            </c:numRef>
          </c:val>
          <c:smooth val="1"/>
          <c:extLst>
            <c:ext xmlns:c16="http://schemas.microsoft.com/office/drawing/2014/chart" uri="{C3380CC4-5D6E-409C-BE32-E72D297353CC}">
              <c16:uniqueId val="{00000000-A99A-4FF5-9476-E71F0B7E12E2}"/>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4.7619047619047603E-2</c:v>
                </c:pt>
                <c:pt idx="1">
                  <c:v>9.5238095238095205E-2</c:v>
                </c:pt>
                <c:pt idx="2">
                  <c:v>5.95238095238095E-2</c:v>
                </c:pt>
                <c:pt idx="3">
                  <c:v>8.3333333333333301E-2</c:v>
                </c:pt>
                <c:pt idx="4">
                  <c:v>0.107142857142857</c:v>
                </c:pt>
                <c:pt idx="5">
                  <c:v>0.125</c:v>
                </c:pt>
                <c:pt idx="6">
                  <c:v>0.13095238095238101</c:v>
                </c:pt>
                <c:pt idx="7">
                  <c:v>0.107142857142857</c:v>
                </c:pt>
                <c:pt idx="8">
                  <c:v>6.5476190476190507E-2</c:v>
                </c:pt>
                <c:pt idx="9">
                  <c:v>7.7380952380952397E-2</c:v>
                </c:pt>
                <c:pt idx="10">
                  <c:v>4.7619047619047603E-2</c:v>
                </c:pt>
                <c:pt idx="11">
                  <c:v>5.3571428571428603E-2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8-D683-4053-81EC-D7EE0A2EF675}"/>
              </c:ext>
            </c:extLst>
          </c:dPt>
          <c:dPt>
            <c:idx val="6"/>
            <c:invertIfNegative val="0"/>
            <c:bubble3D val="0"/>
            <c:spPr>
              <a:solidFill>
                <a:srgbClr val="92D050"/>
              </a:solidFill>
              <a:ln>
                <a:noFill/>
              </a:ln>
              <a:effectLst/>
            </c:spPr>
            <c:extLst>
              <c:ext xmlns:c16="http://schemas.microsoft.com/office/drawing/2014/chart" uri="{C3380CC4-5D6E-409C-BE32-E72D297353CC}">
                <c16:uniqueId val="{00000001-2465-40B6-9388-B07EAC9887E7}"/>
              </c:ext>
            </c:extLst>
          </c:dPt>
          <c:dPt>
            <c:idx val="7"/>
            <c:invertIfNegative val="0"/>
            <c:bubble3D val="0"/>
            <c:spPr>
              <a:solidFill>
                <a:srgbClr val="FF0000"/>
              </a:solidFill>
              <a:ln>
                <a:noFill/>
              </a:ln>
              <a:effectLst/>
            </c:spPr>
            <c:extLst>
              <c:ext xmlns:c16="http://schemas.microsoft.com/office/drawing/2014/chart" uri="{C3380CC4-5D6E-409C-BE32-E72D297353CC}">
                <c16:uniqueId val="{00000009-D683-4053-81EC-D7EE0A2EF675}"/>
              </c:ext>
            </c:extLst>
          </c:dPt>
          <c:dPt>
            <c:idx val="8"/>
            <c:invertIfNegative val="0"/>
            <c:bubble3D val="0"/>
            <c:spPr>
              <a:solidFill>
                <a:srgbClr val="92D050"/>
              </a:solidFill>
              <a:ln>
                <a:noFill/>
              </a:ln>
              <a:effectLst/>
            </c:spPr>
            <c:extLst>
              <c:ext xmlns:c16="http://schemas.microsoft.com/office/drawing/2014/chart" uri="{C3380CC4-5D6E-409C-BE32-E72D297353CC}">
                <c16:uniqueId val="{00000003-2465-40B6-9388-B07EAC9887E7}"/>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2465-40B6-9388-B07EAC9887E7}"/>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2465-40B6-9388-B07EAC9887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City break (focusing on cultural, shopping, Club, restaurant visits etc.)</c:v>
                </c:pt>
                <c:pt idx="2">
                  <c:v>Sightseeing/round trip</c:v>
                </c:pt>
                <c:pt idx="3">
                  <c:v>Visits to historic sites</c:v>
                </c:pt>
                <c:pt idx="4">
                  <c:v>Visiting friends and relatives</c:v>
                </c:pt>
                <c:pt idx="5">
                  <c:v>Holiday to experience nature, scenery and wildlife</c:v>
                </c:pt>
                <c:pt idx="6">
                  <c:v>Sports/active holiday</c:v>
                </c:pt>
                <c:pt idx="7">
                  <c:v>Cultural experience (focus on art, theatre etc)</c:v>
                </c:pt>
                <c:pt idx="8">
                  <c:v>Ski holiday</c:v>
                </c:pt>
                <c:pt idx="9">
                  <c:v>Party&amp; fun</c:v>
                </c:pt>
                <c:pt idx="10">
                  <c:v>Culinary trip</c:v>
                </c:pt>
                <c:pt idx="11">
                  <c:v>Event holiday (festivals, sports etc)</c:v>
                </c:pt>
                <c:pt idx="12">
                  <c:v>Travel to cottage/holiday home (hired/own/borrowed cottage/holiday home)</c:v>
                </c:pt>
                <c:pt idx="13">
                  <c:v>Countryside holiday</c:v>
                </c:pt>
                <c:pt idx="14">
                  <c:v>Cruise</c:v>
                </c:pt>
                <c:pt idx="15">
                  <c:v>Health travel</c:v>
                </c:pt>
                <c:pt idx="16">
                  <c:v>Other type of winterholiday with snow</c:v>
                </c:pt>
              </c:strCache>
            </c:strRef>
          </c:cat>
          <c:val>
            <c:numRef>
              <c:f>Sheet1!$B$2:$B$18</c:f>
              <c:numCache>
                <c:formatCode>0%</c:formatCode>
                <c:ptCount val="17"/>
                <c:pt idx="0">
                  <c:v>0.67322834645669305</c:v>
                </c:pt>
                <c:pt idx="1">
                  <c:v>0.55511811023622104</c:v>
                </c:pt>
                <c:pt idx="2">
                  <c:v>0.44488188976377996</c:v>
                </c:pt>
                <c:pt idx="3">
                  <c:v>0.40944881889763801</c:v>
                </c:pt>
                <c:pt idx="4">
                  <c:v>0.37007874015747999</c:v>
                </c:pt>
                <c:pt idx="5">
                  <c:v>0.35826771653543299</c:v>
                </c:pt>
                <c:pt idx="6">
                  <c:v>0.34251968503937003</c:v>
                </c:pt>
                <c:pt idx="7">
                  <c:v>0.28346456692913402</c:v>
                </c:pt>
                <c:pt idx="8">
                  <c:v>0.24803149606299202</c:v>
                </c:pt>
                <c:pt idx="9">
                  <c:v>0.208661417322835</c:v>
                </c:pt>
                <c:pt idx="10">
                  <c:v>0.15354330708661401</c:v>
                </c:pt>
                <c:pt idx="11">
                  <c:v>0.12992125984252001</c:v>
                </c:pt>
                <c:pt idx="12">
                  <c:v>0.114173228346457</c:v>
                </c:pt>
                <c:pt idx="13">
                  <c:v>6.2992125984251995E-2</c:v>
                </c:pt>
                <c:pt idx="14">
                  <c:v>6.2992125984251995E-2</c:v>
                </c:pt>
                <c:pt idx="15">
                  <c:v>5.1181102362204696E-2</c:v>
                </c:pt>
                <c:pt idx="16">
                  <c:v>3.1496062992125998E-2</c:v>
                </c:pt>
              </c:numCache>
            </c:numRef>
          </c:val>
          <c:extLst>
            <c:ext xmlns:c16="http://schemas.microsoft.com/office/drawing/2014/chart" uri="{C3380CC4-5D6E-409C-BE32-E72D297353CC}">
              <c16:uniqueId val="{00000008-2465-40B6-9388-B07EAC9887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C040-492D-AEC5-DC8EA8213997}"/>
              </c:ext>
            </c:extLst>
          </c:dPt>
          <c:dPt>
            <c:idx val="4"/>
            <c:invertIfNegative val="0"/>
            <c:bubble3D val="0"/>
            <c:spPr>
              <a:solidFill>
                <a:srgbClr val="FF0000"/>
              </a:solidFill>
              <a:ln>
                <a:noFill/>
              </a:ln>
              <a:effectLst/>
            </c:spPr>
            <c:extLst>
              <c:ext xmlns:c16="http://schemas.microsoft.com/office/drawing/2014/chart" uri="{C3380CC4-5D6E-409C-BE32-E72D297353CC}">
                <c16:uniqueId val="{00000001-C040-492D-AEC5-DC8EA821399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0.23622047244094499</c:v>
                </c:pt>
                <c:pt idx="1">
                  <c:v>0.14960629921259799</c:v>
                </c:pt>
                <c:pt idx="2">
                  <c:v>0.33464566929133904</c:v>
                </c:pt>
                <c:pt idx="3">
                  <c:v>0.18503937007874</c:v>
                </c:pt>
                <c:pt idx="4">
                  <c:v>9.4488188976377896E-2</c:v>
                </c:pt>
              </c:numCache>
            </c:numRef>
          </c:val>
          <c:extLst>
            <c:ext xmlns:c16="http://schemas.microsoft.com/office/drawing/2014/chart" uri="{C3380CC4-5D6E-409C-BE32-E72D297353CC}">
              <c16:uniqueId val="{00000000-BE62-4456-9ABD-E9CCAD16EB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B58C-499A-AF0F-22215AB2D40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Charter plane</c:v>
                </c:pt>
                <c:pt idx="7">
                  <c:v>Camper van</c:v>
                </c:pt>
                <c:pt idx="8">
                  <c:v>Motorbike</c:v>
                </c:pt>
                <c:pt idx="9">
                  <c:v>Car w/ caravan</c:v>
                </c:pt>
              </c:strCache>
            </c:strRef>
          </c:cat>
          <c:val>
            <c:numRef>
              <c:f>Sheet1!$B$2:$B$11</c:f>
              <c:numCache>
                <c:formatCode>0%</c:formatCode>
                <c:ptCount val="10"/>
                <c:pt idx="0">
                  <c:v>0.65748031496063009</c:v>
                </c:pt>
                <c:pt idx="1">
                  <c:v>0.37007874015747999</c:v>
                </c:pt>
                <c:pt idx="2">
                  <c:v>0.133858267716535</c:v>
                </c:pt>
                <c:pt idx="3">
                  <c:v>7.4803149606299205E-2</c:v>
                </c:pt>
                <c:pt idx="4">
                  <c:v>6.2992125984251995E-2</c:v>
                </c:pt>
                <c:pt idx="5">
                  <c:v>5.1181102362204696E-2</c:v>
                </c:pt>
                <c:pt idx="6">
                  <c:v>2.7559055118110201E-2</c:v>
                </c:pt>
                <c:pt idx="7">
                  <c:v>3.9370078740157497E-3</c:v>
                </c:pt>
                <c:pt idx="8">
                  <c:v>3.9370078740157497E-3</c:v>
                </c:pt>
                <c:pt idx="9">
                  <c:v>0</c:v>
                </c:pt>
              </c:numCache>
            </c:numRef>
          </c:val>
          <c:extLst>
            <c:ext xmlns:c16="http://schemas.microsoft.com/office/drawing/2014/chart" uri="{C3380CC4-5D6E-409C-BE32-E72D297353CC}">
              <c16:uniqueId val="{00000000-21CB-41A1-84D3-239CF877C3E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0443-481E-9577-63668B11E69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Stayed with family</c:v>
                </c:pt>
                <c:pt idx="5">
                  <c:v>Stayed with friends / acquaintances</c:v>
                </c:pt>
                <c:pt idx="6">
                  <c:v>Guest house / Bed &amp; Breakfast</c:v>
                </c:pt>
                <c:pt idx="7">
                  <c:v>Borrowed cabin / holiday home / flat</c:v>
                </c:pt>
                <c:pt idx="8">
                  <c:v>Owned cabin / holiday home / flat</c:v>
                </c:pt>
                <c:pt idx="9">
                  <c:v>Tent</c:v>
                </c:pt>
                <c:pt idx="10">
                  <c:v>Camping cabin</c:v>
                </c:pt>
                <c:pt idx="11">
                  <c:v>Caravan / camper van</c:v>
                </c:pt>
                <c:pt idx="12">
                  <c:v>In a private person's home through AirBnb or other types of sharing services</c:v>
                </c:pt>
              </c:strCache>
            </c:strRef>
          </c:cat>
          <c:val>
            <c:numRef>
              <c:f>Sheet1!$B$2:$B$14</c:f>
              <c:numCache>
                <c:formatCode>0%</c:formatCode>
                <c:ptCount val="13"/>
                <c:pt idx="0">
                  <c:v>0.38188976377952799</c:v>
                </c:pt>
                <c:pt idx="1">
                  <c:v>0.19291338582677198</c:v>
                </c:pt>
                <c:pt idx="2">
                  <c:v>0.18503937007874</c:v>
                </c:pt>
                <c:pt idx="3">
                  <c:v>8.2677165354330701E-2</c:v>
                </c:pt>
                <c:pt idx="4">
                  <c:v>7.0866141732283505E-2</c:v>
                </c:pt>
                <c:pt idx="5">
                  <c:v>6.6929133858267709E-2</c:v>
                </c:pt>
                <c:pt idx="6">
                  <c:v>4.3307086614173193E-2</c:v>
                </c:pt>
                <c:pt idx="7">
                  <c:v>3.5433070866141697E-2</c:v>
                </c:pt>
                <c:pt idx="8">
                  <c:v>1.5748031496062999E-2</c:v>
                </c:pt>
                <c:pt idx="9">
                  <c:v>1.1811023622047201E-2</c:v>
                </c:pt>
                <c:pt idx="10">
                  <c:v>1.1811023622047201E-2</c:v>
                </c:pt>
                <c:pt idx="11">
                  <c:v>1.1811023622047201E-2</c:v>
                </c:pt>
                <c:pt idx="12">
                  <c:v>3.9370078740157497E-3</c:v>
                </c:pt>
              </c:numCache>
            </c:numRef>
          </c:val>
          <c:extLst>
            <c:ext xmlns:c16="http://schemas.microsoft.com/office/drawing/2014/chart" uri="{C3380CC4-5D6E-409C-BE32-E72D297353CC}">
              <c16:uniqueId val="{00000000-D95D-48F6-81F3-763544B5F90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3444-4F8F-ADE5-E492329B7FDE}"/>
              </c:ext>
            </c:extLst>
          </c:dPt>
          <c:dPt>
            <c:idx val="1"/>
            <c:invertIfNegative val="0"/>
            <c:bubble3D val="0"/>
            <c:spPr>
              <a:solidFill>
                <a:srgbClr val="92D050"/>
              </a:solidFill>
              <a:ln>
                <a:noFill/>
              </a:ln>
              <a:effectLst/>
            </c:spPr>
            <c:extLst>
              <c:ext xmlns:c16="http://schemas.microsoft.com/office/drawing/2014/chart" uri="{C3380CC4-5D6E-409C-BE32-E72D297353CC}">
                <c16:uniqueId val="{00000000-3444-4F8F-ADE5-E492329B7FDE}"/>
              </c:ext>
            </c:extLst>
          </c:dPt>
          <c:dPt>
            <c:idx val="3"/>
            <c:invertIfNegative val="0"/>
            <c:bubble3D val="0"/>
            <c:spPr>
              <a:solidFill>
                <a:srgbClr val="92D050"/>
              </a:solidFill>
              <a:ln>
                <a:noFill/>
              </a:ln>
              <a:effectLst/>
            </c:spPr>
            <c:extLst>
              <c:ext xmlns:c16="http://schemas.microsoft.com/office/drawing/2014/chart" uri="{C3380CC4-5D6E-409C-BE32-E72D297353CC}">
                <c16:uniqueId val="{00000001-3444-4F8F-ADE5-E492329B7FD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No transportation</c:v>
                </c:pt>
                <c:pt idx="4">
                  <c:v>Train</c:v>
                </c:pt>
                <c:pt idx="5">
                  <c:v>Plane</c:v>
                </c:pt>
                <c:pt idx="6">
                  <c:v>Ferry / boat / cruise</c:v>
                </c:pt>
                <c:pt idx="7">
                  <c:v>Bicycle</c:v>
                </c:pt>
                <c:pt idx="8">
                  <c:v>Camper van</c:v>
                </c:pt>
                <c:pt idx="9">
                  <c:v>Motorbike</c:v>
                </c:pt>
                <c:pt idx="10">
                  <c:v>Car w/ caravan</c:v>
                </c:pt>
              </c:strCache>
            </c:strRef>
          </c:cat>
          <c:val>
            <c:numRef>
              <c:f>Sheet1!$B$2:$B$12</c:f>
              <c:numCache>
                <c:formatCode>0%</c:formatCode>
                <c:ptCount val="11"/>
                <c:pt idx="0">
                  <c:v>0.24015748031496098</c:v>
                </c:pt>
                <c:pt idx="1">
                  <c:v>0.232283464566929</c:v>
                </c:pt>
                <c:pt idx="2">
                  <c:v>0.20472440944881901</c:v>
                </c:pt>
                <c:pt idx="3">
                  <c:v>0.16141732283464599</c:v>
                </c:pt>
                <c:pt idx="4">
                  <c:v>8.6614173228346497E-2</c:v>
                </c:pt>
                <c:pt idx="5">
                  <c:v>8.2677165354330701E-2</c:v>
                </c:pt>
                <c:pt idx="6">
                  <c:v>3.1496062992125998E-2</c:v>
                </c:pt>
                <c:pt idx="7">
                  <c:v>3.1496062992125998E-2</c:v>
                </c:pt>
                <c:pt idx="8">
                  <c:v>1.1811023622047201E-2</c:v>
                </c:pt>
                <c:pt idx="9">
                  <c:v>3.9370078740157497E-3</c:v>
                </c:pt>
                <c:pt idx="10">
                  <c:v>0</c:v>
                </c:pt>
              </c:numCache>
            </c:numRef>
          </c:val>
          <c:extLst>
            <c:ext xmlns:c16="http://schemas.microsoft.com/office/drawing/2014/chart" uri="{C3380CC4-5D6E-409C-BE32-E72D297353CC}">
              <c16:uniqueId val="{00000000-176A-45CC-A844-F528B237394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FF7E-4CB3-BD38-2D369DB14E96}"/>
              </c:ext>
            </c:extLst>
          </c:dPt>
          <c:dPt>
            <c:idx val="6"/>
            <c:invertIfNegative val="0"/>
            <c:bubble3D val="0"/>
            <c:spPr>
              <a:solidFill>
                <a:srgbClr val="FF0000"/>
              </a:solidFill>
              <a:ln>
                <a:noFill/>
              </a:ln>
              <a:effectLst/>
            </c:spPr>
            <c:extLst>
              <c:ext xmlns:c16="http://schemas.microsoft.com/office/drawing/2014/chart" uri="{C3380CC4-5D6E-409C-BE32-E72D297353CC}">
                <c16:uniqueId val="{0000001B-FF7E-4CB3-BD38-2D369DB14E96}"/>
              </c:ext>
            </c:extLst>
          </c:dPt>
          <c:dPt>
            <c:idx val="7"/>
            <c:invertIfNegative val="0"/>
            <c:bubble3D val="0"/>
            <c:spPr>
              <a:solidFill>
                <a:srgbClr val="FF0000"/>
              </a:solidFill>
              <a:ln>
                <a:noFill/>
              </a:ln>
              <a:effectLst/>
            </c:spPr>
            <c:extLst>
              <c:ext xmlns:c16="http://schemas.microsoft.com/office/drawing/2014/chart" uri="{C3380CC4-5D6E-409C-BE32-E72D297353CC}">
                <c16:uniqueId val="{0000001C-FF7E-4CB3-BD38-2D369DB14E96}"/>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56A1-4D49-9DF1-3705AF75F9B8}"/>
              </c:ext>
            </c:extLst>
          </c:dPt>
          <c:dPt>
            <c:idx val="9"/>
            <c:invertIfNegative val="0"/>
            <c:bubble3D val="0"/>
            <c:spPr>
              <a:solidFill>
                <a:srgbClr val="FF0000"/>
              </a:solidFill>
              <a:ln>
                <a:noFill/>
              </a:ln>
              <a:effectLst/>
            </c:spPr>
            <c:extLst>
              <c:ext xmlns:c16="http://schemas.microsoft.com/office/drawing/2014/chart" uri="{C3380CC4-5D6E-409C-BE32-E72D297353CC}">
                <c16:uniqueId val="{00000003-56A1-4D49-9DF1-3705AF75F9B8}"/>
              </c:ext>
            </c:extLst>
          </c:dPt>
          <c:dPt>
            <c:idx val="11"/>
            <c:invertIfNegative val="0"/>
            <c:bubble3D val="0"/>
            <c:spPr>
              <a:solidFill>
                <a:srgbClr val="92D050"/>
              </a:solidFill>
              <a:ln>
                <a:noFill/>
              </a:ln>
              <a:effectLst/>
            </c:spPr>
            <c:extLst>
              <c:ext xmlns:c16="http://schemas.microsoft.com/office/drawing/2014/chart" uri="{C3380CC4-5D6E-409C-BE32-E72D297353CC}">
                <c16:uniqueId val="{00000005-56A1-4D49-9DF1-3705AF75F9B8}"/>
              </c:ext>
            </c:extLst>
          </c:dPt>
          <c:dPt>
            <c:idx val="12"/>
            <c:invertIfNegative val="0"/>
            <c:bubble3D val="0"/>
            <c:spPr>
              <a:solidFill>
                <a:srgbClr val="FF0000"/>
              </a:solidFill>
              <a:ln>
                <a:noFill/>
              </a:ln>
              <a:effectLst/>
            </c:spPr>
            <c:extLst>
              <c:ext xmlns:c16="http://schemas.microsoft.com/office/drawing/2014/chart" uri="{C3380CC4-5D6E-409C-BE32-E72D297353CC}">
                <c16:uniqueId val="{00000007-56A1-4D49-9DF1-3705AF75F9B8}"/>
              </c:ext>
            </c:extLst>
          </c:dPt>
          <c:dPt>
            <c:idx val="14"/>
            <c:invertIfNegative val="0"/>
            <c:bubble3D val="0"/>
            <c:spPr>
              <a:solidFill>
                <a:srgbClr val="92D050"/>
              </a:solidFill>
              <a:ln>
                <a:noFill/>
              </a:ln>
              <a:effectLst/>
            </c:spPr>
            <c:extLst>
              <c:ext xmlns:c16="http://schemas.microsoft.com/office/drawing/2014/chart" uri="{C3380CC4-5D6E-409C-BE32-E72D297353CC}">
                <c16:uniqueId val="{00000020-FF7E-4CB3-BD38-2D369DB14E96}"/>
              </c:ext>
            </c:extLst>
          </c:dPt>
          <c:dPt>
            <c:idx val="15"/>
            <c:invertIfNegative val="0"/>
            <c:bubble3D val="0"/>
            <c:spPr>
              <a:solidFill>
                <a:srgbClr val="FF0000"/>
              </a:solidFill>
              <a:ln>
                <a:noFill/>
              </a:ln>
              <a:effectLst/>
            </c:spPr>
            <c:extLst>
              <c:ext xmlns:c16="http://schemas.microsoft.com/office/drawing/2014/chart" uri="{C3380CC4-5D6E-409C-BE32-E72D297353CC}">
                <c16:uniqueId val="{00000009-56A1-4D49-9DF1-3705AF75F9B8}"/>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6A1-4D49-9DF1-3705AF75F9B8}"/>
              </c:ext>
            </c:extLst>
          </c:dPt>
          <c:dPt>
            <c:idx val="17"/>
            <c:invertIfNegative val="0"/>
            <c:bubble3D val="0"/>
            <c:spPr>
              <a:solidFill>
                <a:srgbClr val="92D050"/>
              </a:solidFill>
              <a:ln>
                <a:noFill/>
              </a:ln>
              <a:effectLst/>
            </c:spPr>
            <c:extLst>
              <c:ext xmlns:c16="http://schemas.microsoft.com/office/drawing/2014/chart" uri="{C3380CC4-5D6E-409C-BE32-E72D297353CC}">
                <c16:uniqueId val="{0000000D-56A1-4D49-9DF1-3705AF75F9B8}"/>
              </c:ext>
            </c:extLst>
          </c:dPt>
          <c:dPt>
            <c:idx val="18"/>
            <c:invertIfNegative val="0"/>
            <c:bubble3D val="0"/>
            <c:spPr>
              <a:solidFill>
                <a:srgbClr val="FF0000"/>
              </a:solidFill>
              <a:ln>
                <a:noFill/>
              </a:ln>
              <a:effectLst/>
            </c:spPr>
            <c:extLst>
              <c:ext xmlns:c16="http://schemas.microsoft.com/office/drawing/2014/chart" uri="{C3380CC4-5D6E-409C-BE32-E72D297353CC}">
                <c16:uniqueId val="{0000001D-FF7E-4CB3-BD38-2D369DB14E96}"/>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56A1-4D49-9DF1-3705AF75F9B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6A1-4D49-9DF1-3705AF75F9B8}"/>
              </c:ext>
            </c:extLst>
          </c:dPt>
          <c:dPt>
            <c:idx val="21"/>
            <c:invertIfNegative val="0"/>
            <c:bubble3D val="0"/>
            <c:spPr>
              <a:solidFill>
                <a:srgbClr val="FF0000"/>
              </a:solidFill>
              <a:ln>
                <a:noFill/>
              </a:ln>
              <a:effectLst/>
            </c:spPr>
            <c:extLst>
              <c:ext xmlns:c16="http://schemas.microsoft.com/office/drawing/2014/chart" uri="{C3380CC4-5D6E-409C-BE32-E72D297353CC}">
                <c16:uniqueId val="{00000013-56A1-4D49-9DF1-3705AF75F9B8}"/>
              </c:ext>
            </c:extLst>
          </c:dPt>
          <c:dPt>
            <c:idx val="22"/>
            <c:invertIfNegative val="0"/>
            <c:bubble3D val="0"/>
            <c:spPr>
              <a:solidFill>
                <a:srgbClr val="FF0000"/>
              </a:solidFill>
              <a:ln>
                <a:noFill/>
              </a:ln>
              <a:effectLst/>
            </c:spPr>
            <c:extLst>
              <c:ext xmlns:c16="http://schemas.microsoft.com/office/drawing/2014/chart" uri="{C3380CC4-5D6E-409C-BE32-E72D297353CC}">
                <c16:uniqueId val="{00000015-56A1-4D49-9DF1-3705AF75F9B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6A1-4D49-9DF1-3705AF75F9B8}"/>
              </c:ext>
            </c:extLst>
          </c:dPt>
          <c:dPt>
            <c:idx val="25"/>
            <c:invertIfNegative val="0"/>
            <c:bubble3D val="0"/>
            <c:spPr>
              <a:solidFill>
                <a:srgbClr val="FF0000"/>
              </a:solidFill>
              <a:ln>
                <a:noFill/>
              </a:ln>
              <a:effectLst/>
            </c:spPr>
            <c:extLst>
              <c:ext xmlns:c16="http://schemas.microsoft.com/office/drawing/2014/chart" uri="{C3380CC4-5D6E-409C-BE32-E72D297353CC}">
                <c16:uniqueId val="{0000001E-FF7E-4CB3-BD38-2D369DB14E96}"/>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6A1-4D49-9DF1-3705AF75F9B8}"/>
              </c:ext>
            </c:extLst>
          </c:dPt>
          <c:dPt>
            <c:idx val="27"/>
            <c:invertIfNegative val="0"/>
            <c:bubble3D val="0"/>
            <c:spPr>
              <a:solidFill>
                <a:srgbClr val="FF0000"/>
              </a:solidFill>
              <a:ln>
                <a:noFill/>
              </a:ln>
              <a:effectLst/>
            </c:spPr>
            <c:extLst>
              <c:ext xmlns:c16="http://schemas.microsoft.com/office/drawing/2014/chart" uri="{C3380CC4-5D6E-409C-BE32-E72D297353CC}">
                <c16:uniqueId val="{0000001F-FF7E-4CB3-BD38-2D369DB14E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Visit restaurants</c:v>
                </c:pt>
                <c:pt idx="4">
                  <c:v>Sunbathing and swimming</c:v>
                </c:pt>
                <c:pt idx="5">
                  <c:v>Shopping</c:v>
                </c:pt>
                <c:pt idx="6">
                  <c:v>Visit cities</c:v>
                </c:pt>
                <c:pt idx="7">
                  <c:v>Discover local culture and lifestyle</c:v>
                </c:pt>
                <c:pt idx="8">
                  <c:v>Hiking (less than two hours)</c:v>
                </c:pt>
                <c:pt idx="9">
                  <c:v>Visit historical buildings/sites</c:v>
                </c:pt>
                <c:pt idx="10">
                  <c:v>Experience mountains,  the wilderness or the wildlife</c:v>
                </c:pt>
                <c:pt idx="11">
                  <c:v>Do winter activities (Alpine skiing/snowboarding, cross country skiing, dog-sleigh, snowmobile etc)</c:v>
                </c:pt>
                <c:pt idx="12">
                  <c:v>Visit the countryside</c:v>
                </c:pt>
                <c:pt idx="13">
                  <c:v>Visit parks and gardens</c:v>
                </c:pt>
                <c:pt idx="14">
                  <c:v>Hiking (more than two hours)</c:v>
                </c:pt>
                <c:pt idx="15">
                  <c:v>Attend sightseeing tours</c:v>
                </c:pt>
                <c:pt idx="16">
                  <c:v>Observe natural phenomenon (i.e. volcanoes, northern lights, midnight sun, breaking waves, sand dune)</c:v>
                </c:pt>
                <c:pt idx="17">
                  <c:v>Visit amusement parks</c:v>
                </c:pt>
                <c:pt idx="18">
                  <c:v>Experience local architecture</c:v>
                </c:pt>
                <c:pt idx="19">
                  <c:v>Visit spa resorts</c:v>
                </c:pt>
                <c:pt idx="20">
                  <c:v>Get pampered</c:v>
                </c:pt>
                <c:pt idx="21">
                  <c:v>Discover local history and legends</c:v>
                </c:pt>
                <c:pt idx="22">
                  <c:v>Visit museums</c:v>
                </c:pt>
                <c:pt idx="23">
                  <c:v>Experience city nightlife</c:v>
                </c:pt>
                <c:pt idx="24">
                  <c:v>Attend concerts/festivals</c:v>
                </c:pt>
                <c:pt idx="25">
                  <c:v>Experience national festivals and traditional celebrations</c:v>
                </c:pt>
                <c:pt idx="26">
                  <c:v>Fresh or salt water fishing</c:v>
                </c:pt>
                <c:pt idx="27">
                  <c:v>Visit art exhibitions</c:v>
                </c:pt>
              </c:strCache>
            </c:strRef>
          </c:cat>
          <c:val>
            <c:numRef>
              <c:f>Sheet1!$B$2:$B$29</c:f>
              <c:numCache>
                <c:formatCode>0%</c:formatCode>
                <c:ptCount val="28"/>
                <c:pt idx="0">
                  <c:v>0.58267716535433101</c:v>
                </c:pt>
                <c:pt idx="1">
                  <c:v>0.49212598425196902</c:v>
                </c:pt>
                <c:pt idx="2">
                  <c:v>0.45275590551181094</c:v>
                </c:pt>
                <c:pt idx="3">
                  <c:v>0.440944881889764</c:v>
                </c:pt>
                <c:pt idx="4">
                  <c:v>0.32677165354330695</c:v>
                </c:pt>
                <c:pt idx="5">
                  <c:v>0.29921259842519699</c:v>
                </c:pt>
                <c:pt idx="6">
                  <c:v>0.27559055118110204</c:v>
                </c:pt>
                <c:pt idx="7">
                  <c:v>0.27165354330708696</c:v>
                </c:pt>
                <c:pt idx="8">
                  <c:v>0.25196850393700798</c:v>
                </c:pt>
                <c:pt idx="9">
                  <c:v>0.24803149606299202</c:v>
                </c:pt>
                <c:pt idx="10">
                  <c:v>0.24803149606299202</c:v>
                </c:pt>
                <c:pt idx="11">
                  <c:v>0.22440944881889799</c:v>
                </c:pt>
                <c:pt idx="12">
                  <c:v>0.19291338582677198</c:v>
                </c:pt>
                <c:pt idx="13">
                  <c:v>0.19291338582677198</c:v>
                </c:pt>
                <c:pt idx="14">
                  <c:v>0.16535433070866101</c:v>
                </c:pt>
                <c:pt idx="15">
                  <c:v>0.16141732283464599</c:v>
                </c:pt>
                <c:pt idx="16">
                  <c:v>0.15748031496063</c:v>
                </c:pt>
                <c:pt idx="17">
                  <c:v>0.14173228346456701</c:v>
                </c:pt>
                <c:pt idx="18">
                  <c:v>0.12204724409448801</c:v>
                </c:pt>
                <c:pt idx="19">
                  <c:v>0.12204724409448801</c:v>
                </c:pt>
                <c:pt idx="20">
                  <c:v>0.102362204724409</c:v>
                </c:pt>
                <c:pt idx="21">
                  <c:v>9.8425196850393706E-2</c:v>
                </c:pt>
                <c:pt idx="22">
                  <c:v>9.4488188976377896E-2</c:v>
                </c:pt>
                <c:pt idx="23">
                  <c:v>9.4488188976377896E-2</c:v>
                </c:pt>
                <c:pt idx="24">
                  <c:v>8.6614173228346497E-2</c:v>
                </c:pt>
                <c:pt idx="25">
                  <c:v>7.8740157480315001E-2</c:v>
                </c:pt>
                <c:pt idx="26">
                  <c:v>5.1181102362204696E-2</c:v>
                </c:pt>
                <c:pt idx="27">
                  <c:v>4.7244094488188997E-2</c:v>
                </c:pt>
              </c:numCache>
            </c:numRef>
          </c:val>
          <c:extLst>
            <c:ext xmlns:c16="http://schemas.microsoft.com/office/drawing/2014/chart" uri="{C3380CC4-5D6E-409C-BE32-E72D297353CC}">
              <c16:uniqueId val="{0000001A-56A1-4D49-9DF1-3705AF75F9B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2524-49FD-A300-BE29E74D243E}"/>
              </c:ext>
            </c:extLst>
          </c:dPt>
          <c:dPt>
            <c:idx val="4"/>
            <c:invertIfNegative val="0"/>
            <c:bubble3D val="0"/>
            <c:spPr>
              <a:solidFill>
                <a:srgbClr val="FF0000"/>
              </a:solidFill>
              <a:ln>
                <a:noFill/>
              </a:ln>
              <a:effectLst/>
            </c:spPr>
            <c:extLst>
              <c:ext xmlns:c16="http://schemas.microsoft.com/office/drawing/2014/chart" uri="{C3380CC4-5D6E-409C-BE32-E72D297353CC}">
                <c16:uniqueId val="{00000001-2524-49FD-A300-BE29E74D243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3.1496062992125998E-2</c:v>
                </c:pt>
                <c:pt idx="1">
                  <c:v>0.12204724409448801</c:v>
                </c:pt>
                <c:pt idx="2">
                  <c:v>9.8425196850393706E-2</c:v>
                </c:pt>
                <c:pt idx="3">
                  <c:v>0.20078740157480301</c:v>
                </c:pt>
                <c:pt idx="4">
                  <c:v>0.12992125984252001</c:v>
                </c:pt>
                <c:pt idx="5">
                  <c:v>0.220472440944882</c:v>
                </c:pt>
                <c:pt idx="6">
                  <c:v>0.15748031496063</c:v>
                </c:pt>
                <c:pt idx="7">
                  <c:v>1.9685039370078702E-2</c:v>
                </c:pt>
              </c:numCache>
            </c:numRef>
          </c:val>
          <c:extLst>
            <c:ext xmlns:c16="http://schemas.microsoft.com/office/drawing/2014/chart" uri="{C3380CC4-5D6E-409C-BE32-E72D297353CC}">
              <c16:uniqueId val="{00000000-D03A-4403-BEF9-7AFF511D00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EB3-4C26-905A-30C2A0A24F06}"/>
              </c:ext>
            </c:extLst>
          </c:dPt>
          <c:dPt>
            <c:idx val="2"/>
            <c:invertIfNegative val="0"/>
            <c:bubble3D val="0"/>
            <c:spPr>
              <a:solidFill>
                <a:srgbClr val="92D050"/>
              </a:solidFill>
              <a:ln>
                <a:noFill/>
              </a:ln>
              <a:effectLst/>
            </c:spPr>
            <c:extLst>
              <c:ext xmlns:c16="http://schemas.microsoft.com/office/drawing/2014/chart" uri="{C3380CC4-5D6E-409C-BE32-E72D297353CC}">
                <c16:uniqueId val="{00000006-7216-4104-AA71-EBF9E6F74E76}"/>
              </c:ext>
            </c:extLst>
          </c:dPt>
          <c:dPt>
            <c:idx val="3"/>
            <c:invertIfNegative val="0"/>
            <c:bubble3D val="0"/>
            <c:spPr>
              <a:solidFill>
                <a:srgbClr val="92D050"/>
              </a:solidFill>
              <a:ln>
                <a:noFill/>
              </a:ln>
              <a:effectLst/>
            </c:spPr>
            <c:extLst>
              <c:ext xmlns:c16="http://schemas.microsoft.com/office/drawing/2014/chart" uri="{C3380CC4-5D6E-409C-BE32-E72D297353CC}">
                <c16:uniqueId val="{00000007-7216-4104-AA71-EBF9E6F74E7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3-CEB3-4C26-905A-30C2A0A24F06}"/>
              </c:ext>
            </c:extLst>
          </c:dPt>
          <c:dPt>
            <c:idx val="5"/>
            <c:invertIfNegative val="0"/>
            <c:bubble3D val="0"/>
            <c:spPr>
              <a:solidFill>
                <a:srgbClr val="92D050"/>
              </a:solidFill>
              <a:ln>
                <a:noFill/>
              </a:ln>
              <a:effectLst/>
            </c:spPr>
            <c:extLst>
              <c:ext xmlns:c16="http://schemas.microsoft.com/office/drawing/2014/chart" uri="{C3380CC4-5D6E-409C-BE32-E72D297353CC}">
                <c16:uniqueId val="{00000005-CEB3-4C26-905A-30C2A0A24F0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0.45275590551181094</c:v>
                </c:pt>
                <c:pt idx="1">
                  <c:v>4.3307086614173193E-2</c:v>
                </c:pt>
                <c:pt idx="2">
                  <c:v>7.4803149606299205E-2</c:v>
                </c:pt>
                <c:pt idx="3">
                  <c:v>0.118110236220472</c:v>
                </c:pt>
                <c:pt idx="4">
                  <c:v>0.181102362204724</c:v>
                </c:pt>
                <c:pt idx="5">
                  <c:v>0.32283464566929099</c:v>
                </c:pt>
                <c:pt idx="6">
                  <c:v>3.9370078740157501E-2</c:v>
                </c:pt>
                <c:pt idx="7">
                  <c:v>0.145669291338583</c:v>
                </c:pt>
              </c:numCache>
            </c:numRef>
          </c:val>
          <c:extLst>
            <c:ext xmlns:c16="http://schemas.microsoft.com/office/drawing/2014/chart" uri="{C3380CC4-5D6E-409C-BE32-E72D297353CC}">
              <c16:uniqueId val="{00000006-CEB3-4C26-905A-30C2A0A24F0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2887-4384-9C10-883DF5F86DB1}"/>
              </c:ext>
            </c:extLst>
          </c:dPt>
          <c:dPt>
            <c:idx val="2"/>
            <c:invertIfNegative val="0"/>
            <c:bubble3D val="0"/>
            <c:spPr>
              <a:solidFill>
                <a:srgbClr val="92D050"/>
              </a:solidFill>
              <a:ln>
                <a:noFill/>
              </a:ln>
              <a:effectLst/>
            </c:spPr>
            <c:extLst>
              <c:ext xmlns:c16="http://schemas.microsoft.com/office/drawing/2014/chart" uri="{C3380CC4-5D6E-409C-BE32-E72D297353CC}">
                <c16:uniqueId val="{00000003-2887-4384-9C10-883DF5F86DB1}"/>
              </c:ext>
            </c:extLst>
          </c:dPt>
          <c:dPt>
            <c:idx val="3"/>
            <c:invertIfNegative val="0"/>
            <c:bubble3D val="0"/>
            <c:spPr>
              <a:solidFill>
                <a:srgbClr val="92D050"/>
              </a:solidFill>
              <a:ln>
                <a:noFill/>
              </a:ln>
              <a:effectLst/>
            </c:spPr>
            <c:extLst>
              <c:ext xmlns:c16="http://schemas.microsoft.com/office/drawing/2014/chart" uri="{C3380CC4-5D6E-409C-BE32-E72D297353CC}">
                <c16:uniqueId val="{00000006-5779-42F8-BF94-FCF8FFA0E1D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887-4384-9C10-883DF5F86DB1}"/>
              </c:ext>
            </c:extLst>
          </c:dPt>
          <c:dPt>
            <c:idx val="6"/>
            <c:invertIfNegative val="0"/>
            <c:bubble3D val="0"/>
            <c:spPr>
              <a:solidFill>
                <a:srgbClr val="92D050"/>
              </a:solidFill>
              <a:ln>
                <a:noFill/>
              </a:ln>
              <a:effectLst/>
            </c:spPr>
            <c:extLst>
              <c:ext xmlns:c16="http://schemas.microsoft.com/office/drawing/2014/chart" uri="{C3380CC4-5D6E-409C-BE32-E72D297353CC}">
                <c16:uniqueId val="{00000007-5779-42F8-BF94-FCF8FFA0E1D7}"/>
              </c:ext>
            </c:extLst>
          </c:dPt>
          <c:dPt>
            <c:idx val="7"/>
            <c:invertIfNegative val="0"/>
            <c:bubble3D val="0"/>
            <c:spPr>
              <a:solidFill>
                <a:srgbClr val="92D050"/>
              </a:solidFill>
              <a:ln>
                <a:noFill/>
              </a:ln>
              <a:effectLst/>
            </c:spPr>
            <c:extLst>
              <c:ext xmlns:c16="http://schemas.microsoft.com/office/drawing/2014/chart" uri="{C3380CC4-5D6E-409C-BE32-E72D297353CC}">
                <c16:uniqueId val="{00000008-5779-42F8-BF94-FCF8FFA0E1D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7.8740157480315001E-2</c:v>
                </c:pt>
                <c:pt idx="1">
                  <c:v>9.4488188976377896E-2</c:v>
                </c:pt>
                <c:pt idx="2">
                  <c:v>0.15748031496063</c:v>
                </c:pt>
                <c:pt idx="3">
                  <c:v>0.15354330708661401</c:v>
                </c:pt>
                <c:pt idx="4">
                  <c:v>0.559055118110236</c:v>
                </c:pt>
                <c:pt idx="5">
                  <c:v>0.21653543307086601</c:v>
                </c:pt>
                <c:pt idx="6">
                  <c:v>0.29527559055118102</c:v>
                </c:pt>
                <c:pt idx="7">
                  <c:v>7.8740157480315001E-2</c:v>
                </c:pt>
              </c:numCache>
            </c:numRef>
          </c:val>
          <c:extLst>
            <c:ext xmlns:c16="http://schemas.microsoft.com/office/drawing/2014/chart" uri="{C3380CC4-5D6E-409C-BE32-E72D297353CC}">
              <c16:uniqueId val="{00000006-2887-4384-9C10-883DF5F86D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24F-4E7D-82F3-515D76C01FF8}"/>
              </c:ext>
            </c:extLst>
          </c:dPt>
          <c:dPt>
            <c:idx val="2"/>
            <c:invertIfNegative val="0"/>
            <c:bubble3D val="0"/>
            <c:spPr>
              <a:solidFill>
                <a:srgbClr val="FF0000"/>
              </a:solidFill>
              <a:ln>
                <a:noFill/>
              </a:ln>
              <a:effectLst/>
            </c:spPr>
            <c:extLst>
              <c:ext xmlns:c16="http://schemas.microsoft.com/office/drawing/2014/chart" uri="{C3380CC4-5D6E-409C-BE32-E72D297353CC}">
                <c16:uniqueId val="{00000006-3110-44A1-9CFE-677A4AD2C31B}"/>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24F-4E7D-82F3-515D76C01FF8}"/>
              </c:ext>
            </c:extLst>
          </c:dPt>
          <c:dPt>
            <c:idx val="4"/>
            <c:invertIfNegative val="0"/>
            <c:bubble3D val="0"/>
            <c:spPr>
              <a:solidFill>
                <a:srgbClr val="92D050"/>
              </a:solidFill>
              <a:ln>
                <a:noFill/>
              </a:ln>
              <a:effectLst/>
            </c:spPr>
            <c:extLst>
              <c:ext xmlns:c16="http://schemas.microsoft.com/office/drawing/2014/chart" uri="{C3380CC4-5D6E-409C-BE32-E72D297353CC}">
                <c16:uniqueId val="{00000004-3110-44A1-9CFE-677A4AD2C31B}"/>
              </c:ext>
            </c:extLst>
          </c:dPt>
          <c:dPt>
            <c:idx val="5"/>
            <c:invertIfNegative val="0"/>
            <c:bubble3D val="0"/>
            <c:spPr>
              <a:solidFill>
                <a:srgbClr val="92D050"/>
              </a:solidFill>
              <a:ln>
                <a:noFill/>
              </a:ln>
              <a:effectLst/>
            </c:spPr>
            <c:extLst>
              <c:ext xmlns:c16="http://schemas.microsoft.com/office/drawing/2014/chart" uri="{C3380CC4-5D6E-409C-BE32-E72D297353CC}">
                <c16:uniqueId val="{00000005-3110-44A1-9CFE-677A4AD2C3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1.9685039370078702E-2</c:v>
                </c:pt>
                <c:pt idx="1">
                  <c:v>0.18897637795275599</c:v>
                </c:pt>
                <c:pt idx="2">
                  <c:v>0.19291338582677198</c:v>
                </c:pt>
                <c:pt idx="3">
                  <c:v>9.4488188976377896E-2</c:v>
                </c:pt>
                <c:pt idx="4">
                  <c:v>0.20078740157480301</c:v>
                </c:pt>
                <c:pt idx="5">
                  <c:v>0.303149606299213</c:v>
                </c:pt>
              </c:numCache>
            </c:numRef>
          </c:val>
          <c:extLst>
            <c:ext xmlns:c16="http://schemas.microsoft.com/office/drawing/2014/chart" uri="{C3380CC4-5D6E-409C-BE32-E72D297353CC}">
              <c16:uniqueId val="{00000004-324F-4E7D-82F3-515D76C01F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8-A6AB-4D1D-8169-B1D732E8341E}"/>
              </c:ext>
            </c:extLst>
          </c:dPt>
          <c:dPt>
            <c:idx val="3"/>
            <c:invertIfNegative val="0"/>
            <c:bubble3D val="0"/>
            <c:spPr>
              <a:solidFill>
                <a:srgbClr val="FF0000"/>
              </a:solidFill>
              <a:ln>
                <a:noFill/>
              </a:ln>
              <a:effectLst/>
            </c:spPr>
            <c:extLst>
              <c:ext xmlns:c16="http://schemas.microsoft.com/office/drawing/2014/chart" uri="{C3380CC4-5D6E-409C-BE32-E72D297353CC}">
                <c16:uniqueId val="{00000009-A6AB-4D1D-8169-B1D732E8341E}"/>
              </c:ext>
            </c:extLst>
          </c:dPt>
          <c:dPt>
            <c:idx val="5"/>
            <c:invertIfNegative val="0"/>
            <c:bubble3D val="0"/>
            <c:spPr>
              <a:solidFill>
                <a:srgbClr val="FF0000"/>
              </a:solidFill>
              <a:ln>
                <a:noFill/>
              </a:ln>
              <a:effectLst/>
            </c:spPr>
            <c:extLst>
              <c:ext xmlns:c16="http://schemas.microsoft.com/office/drawing/2014/chart" uri="{C3380CC4-5D6E-409C-BE32-E72D297353CC}">
                <c16:uniqueId val="{0000000A-A6AB-4D1D-8169-B1D732E8341E}"/>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0-B773-411E-BB2D-BC7A6BE29186}"/>
              </c:ext>
            </c:extLst>
          </c:dPt>
          <c:dPt>
            <c:idx val="7"/>
            <c:invertIfNegative val="0"/>
            <c:bubble3D val="0"/>
            <c:spPr>
              <a:solidFill>
                <a:srgbClr val="92D050"/>
              </a:solidFill>
              <a:ln>
                <a:noFill/>
              </a:ln>
              <a:effectLst/>
            </c:spPr>
            <c:extLst>
              <c:ext xmlns:c16="http://schemas.microsoft.com/office/drawing/2014/chart" uri="{C3380CC4-5D6E-409C-BE32-E72D297353CC}">
                <c16:uniqueId val="{0000000B-A6AB-4D1D-8169-B1D732E8341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B773-411E-BB2D-BC7A6BE29186}"/>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City break (focusing on cultural, shopping, Club, restaurant visits etc.)</c:v>
                </c:pt>
                <c:pt idx="2">
                  <c:v>Sightseeing/round trip</c:v>
                </c:pt>
                <c:pt idx="3">
                  <c:v>Visits to historic sites</c:v>
                </c:pt>
                <c:pt idx="4">
                  <c:v>Visiting friends and relatives</c:v>
                </c:pt>
                <c:pt idx="5">
                  <c:v>Holiday to experience nature, scenery and wildlife</c:v>
                </c:pt>
                <c:pt idx="6">
                  <c:v>Cultural experience (focus on art, theatre etc)</c:v>
                </c:pt>
                <c:pt idx="7">
                  <c:v>Party&amp; fun</c:v>
                </c:pt>
                <c:pt idx="8">
                  <c:v>Culinary trip</c:v>
                </c:pt>
                <c:pt idx="9">
                  <c:v>Sports/active holiday</c:v>
                </c:pt>
                <c:pt idx="10">
                  <c:v>Event holiday (festivals, sports etc)</c:v>
                </c:pt>
                <c:pt idx="11">
                  <c:v>Ski holiday</c:v>
                </c:pt>
                <c:pt idx="12">
                  <c:v>Travel to cottage/holiday home (hired/own/borrowed cottage/holiday home)</c:v>
                </c:pt>
                <c:pt idx="13">
                  <c:v>Cruise</c:v>
                </c:pt>
                <c:pt idx="14">
                  <c:v>Countryside holiday</c:v>
                </c:pt>
                <c:pt idx="15">
                  <c:v>Health travel</c:v>
                </c:pt>
                <c:pt idx="16">
                  <c:v>Other type of winterholiday with snow</c:v>
                </c:pt>
              </c:strCache>
            </c:strRef>
          </c:cat>
          <c:val>
            <c:numRef>
              <c:f>Sheet1!$B$2:$B$18</c:f>
              <c:numCache>
                <c:formatCode>0%</c:formatCode>
                <c:ptCount val="17"/>
                <c:pt idx="0">
                  <c:v>0.702380952380952</c:v>
                </c:pt>
                <c:pt idx="1">
                  <c:v>0.476190476190476</c:v>
                </c:pt>
                <c:pt idx="2">
                  <c:v>0.42857142857142899</c:v>
                </c:pt>
                <c:pt idx="3">
                  <c:v>0.351190476190476</c:v>
                </c:pt>
                <c:pt idx="4">
                  <c:v>0.33333333333333298</c:v>
                </c:pt>
                <c:pt idx="5">
                  <c:v>0.297619047619048</c:v>
                </c:pt>
                <c:pt idx="6">
                  <c:v>0.29166666666666702</c:v>
                </c:pt>
                <c:pt idx="7">
                  <c:v>0.26190476190476203</c:v>
                </c:pt>
                <c:pt idx="8">
                  <c:v>0.17261904761904798</c:v>
                </c:pt>
                <c:pt idx="9">
                  <c:v>0.15476190476190499</c:v>
                </c:pt>
                <c:pt idx="10">
                  <c:v>0.13095238095238101</c:v>
                </c:pt>
                <c:pt idx="11">
                  <c:v>8.9285714285714302E-2</c:v>
                </c:pt>
                <c:pt idx="12">
                  <c:v>7.1428571428571397E-2</c:v>
                </c:pt>
                <c:pt idx="13">
                  <c:v>7.1428571428571397E-2</c:v>
                </c:pt>
                <c:pt idx="14">
                  <c:v>6.5476190476190507E-2</c:v>
                </c:pt>
                <c:pt idx="15">
                  <c:v>5.95238095238095E-2</c:v>
                </c:pt>
                <c:pt idx="16">
                  <c:v>2.3809523809523801E-2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0.208661417322835</c:v>
                </c:pt>
                <c:pt idx="1">
                  <c:v>5.9055118110236206E-2</c:v>
                </c:pt>
                <c:pt idx="2">
                  <c:v>0.72440944881889802</c:v>
                </c:pt>
                <c:pt idx="3">
                  <c:v>7.8740157480314994E-3</c:v>
                </c:pt>
              </c:numCache>
            </c:numRef>
          </c:val>
          <c:extLst>
            <c:ext xmlns:c16="http://schemas.microsoft.com/office/drawing/2014/chart" uri="{C3380CC4-5D6E-409C-BE32-E72D297353CC}">
              <c16:uniqueId val="{00000000-3E09-4656-B257-0D08817D6E6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A-258F-4C39-98E4-2E38DFE014A0}"/>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F889-4B80-A813-19930A65F13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F889-4B80-A813-19930A65F13E}"/>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F889-4B80-A813-19930A65F13E}"/>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F889-4B80-A813-19930A65F13E}"/>
              </c:ext>
            </c:extLst>
          </c:dPt>
          <c:dPt>
            <c:idx val="15"/>
            <c:invertIfNegative val="0"/>
            <c:bubble3D val="0"/>
            <c:spPr>
              <a:solidFill>
                <a:srgbClr val="92D050"/>
              </a:solidFill>
              <a:ln>
                <a:noFill/>
              </a:ln>
              <a:effectLst/>
            </c:spPr>
            <c:extLst>
              <c:ext xmlns:c16="http://schemas.microsoft.com/office/drawing/2014/chart" uri="{C3380CC4-5D6E-409C-BE32-E72D297353CC}">
                <c16:uniqueId val="{00000008-E1BF-4E57-A8DD-45BF15C3C7C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Advice from friends / family</c:v>
                </c:pt>
                <c:pt idx="3">
                  <c:v>Homepages for hotels/ other accommodations</c:v>
                </c:pt>
                <c:pt idx="4">
                  <c:v>Homepages of carriers, including airlines etc.</c:v>
                </c:pt>
                <c:pt idx="5">
                  <c:v>Homepages for attractions and sights</c:v>
                </c:pt>
                <c:pt idx="6">
                  <c:v>Booking sites such as Expedia and Lastminute</c:v>
                </c:pt>
                <c:pt idx="7">
                  <c:v>Reviews from other travelers online</c:v>
                </c:pt>
                <c:pt idx="8">
                  <c:v>Travel apps/portals like Tripadvisor etc</c:v>
                </c:pt>
                <c:pt idx="9">
                  <c:v>Travel agent in homeland</c:v>
                </c:pt>
                <c:pt idx="10">
                  <c:v>Social media such as Facebook or blogs</c:v>
                </c:pt>
                <c:pt idx="11">
                  <c:v>Guidebooks</c:v>
                </c:pt>
                <c:pt idx="12">
                  <c:v>Catalogs or brochures</c:v>
                </c:pt>
                <c:pt idx="13">
                  <c:v>Newspapers or magazines</c:v>
                </c:pt>
                <c:pt idx="14">
                  <c:v>Travel fairs</c:v>
                </c:pt>
                <c:pt idx="15">
                  <c:v>TV or radio</c:v>
                </c:pt>
                <c:pt idx="16">
                  <c:v>Other</c:v>
                </c:pt>
              </c:strCache>
            </c:strRef>
          </c:cat>
          <c:val>
            <c:numRef>
              <c:f>Sheet1!$B$2:$B$18</c:f>
              <c:numCache>
                <c:formatCode>0%</c:formatCode>
                <c:ptCount val="17"/>
                <c:pt idx="0">
                  <c:v>0.55118110236220508</c:v>
                </c:pt>
                <c:pt idx="1">
                  <c:v>0.36614173228346503</c:v>
                </c:pt>
                <c:pt idx="2">
                  <c:v>0.27559055118110204</c:v>
                </c:pt>
                <c:pt idx="3">
                  <c:v>0.24803149606299202</c:v>
                </c:pt>
                <c:pt idx="4">
                  <c:v>0.19291338582677198</c:v>
                </c:pt>
                <c:pt idx="5">
                  <c:v>0.14960629921259799</c:v>
                </c:pt>
                <c:pt idx="6">
                  <c:v>8.6614173228346497E-2</c:v>
                </c:pt>
                <c:pt idx="7">
                  <c:v>8.6614173228346497E-2</c:v>
                </c:pt>
                <c:pt idx="8">
                  <c:v>7.0866141732283505E-2</c:v>
                </c:pt>
                <c:pt idx="9">
                  <c:v>6.6929133858267709E-2</c:v>
                </c:pt>
                <c:pt idx="10">
                  <c:v>4.3307086614173193E-2</c:v>
                </c:pt>
                <c:pt idx="11">
                  <c:v>4.3307086614173193E-2</c:v>
                </c:pt>
                <c:pt idx="12">
                  <c:v>3.5433070866141697E-2</c:v>
                </c:pt>
                <c:pt idx="13">
                  <c:v>3.5433070866141697E-2</c:v>
                </c:pt>
                <c:pt idx="14">
                  <c:v>7.8740157480314994E-3</c:v>
                </c:pt>
                <c:pt idx="15">
                  <c:v>3.9370078740157497E-3</c:v>
                </c:pt>
                <c:pt idx="16">
                  <c:v>8.6614173228346497E-2</c:v>
                </c:pt>
              </c:numCache>
            </c:numRef>
          </c:val>
          <c:extLst>
            <c:ext xmlns:c16="http://schemas.microsoft.com/office/drawing/2014/chart" uri="{C3380CC4-5D6E-409C-BE32-E72D297353CC}">
              <c16:uniqueId val="{00000008-F889-4B80-A813-19930A65F13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5.5118110236220499E-2</c:v>
                </c:pt>
                <c:pt idx="1">
                  <c:v>0.267716535433071</c:v>
                </c:pt>
                <c:pt idx="2">
                  <c:v>0.25196850393700798</c:v>
                </c:pt>
                <c:pt idx="3">
                  <c:v>0.42519685039370103</c:v>
                </c:pt>
              </c:numCache>
            </c:numRef>
          </c:val>
          <c:extLst>
            <c:ext xmlns:c16="http://schemas.microsoft.com/office/drawing/2014/chart" uri="{C3380CC4-5D6E-409C-BE32-E72D297353CC}">
              <c16:uniqueId val="{00000000-D058-41F3-98C1-FD5FA8EE4F1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1-35B5-4FEB-A812-36865EC5B9AC}"/>
              </c:ext>
            </c:extLst>
          </c:dPt>
          <c:dPt>
            <c:idx val="1"/>
            <c:invertIfNegative val="0"/>
            <c:bubble3D val="0"/>
            <c:extLst>
              <c:ext xmlns:c16="http://schemas.microsoft.com/office/drawing/2014/chart" uri="{C3380CC4-5D6E-409C-BE32-E72D297353CC}">
                <c16:uniqueId val="{00000003-35B5-4FEB-A812-36865EC5B9AC}"/>
              </c:ext>
            </c:extLst>
          </c:dPt>
          <c:dPt>
            <c:idx val="2"/>
            <c:invertIfNegative val="0"/>
            <c:bubble3D val="0"/>
            <c:extLst>
              <c:ext xmlns:c16="http://schemas.microsoft.com/office/drawing/2014/chart" uri="{C3380CC4-5D6E-409C-BE32-E72D297353CC}">
                <c16:uniqueId val="{00000005-35B5-4FEB-A812-36865EC5B9AC}"/>
              </c:ext>
            </c:extLst>
          </c:dPt>
          <c:dPt>
            <c:idx val="3"/>
            <c:invertIfNegative val="0"/>
            <c:bubble3D val="0"/>
            <c:extLst>
              <c:ext xmlns:c16="http://schemas.microsoft.com/office/drawing/2014/chart" uri="{C3380CC4-5D6E-409C-BE32-E72D297353CC}">
                <c16:uniqueId val="{00000007-35B5-4FEB-A812-36865EC5B9AC}"/>
              </c:ext>
            </c:extLst>
          </c:dPt>
          <c:dPt>
            <c:idx val="4"/>
            <c:invertIfNegative val="0"/>
            <c:bubble3D val="0"/>
            <c:extLst>
              <c:ext xmlns:c16="http://schemas.microsoft.com/office/drawing/2014/chart" uri="{C3380CC4-5D6E-409C-BE32-E72D297353CC}">
                <c16:uniqueId val="{00000009-35B5-4FEB-A812-36865EC5B9AC}"/>
              </c:ext>
            </c:extLst>
          </c:dPt>
          <c:dPt>
            <c:idx val="5"/>
            <c:invertIfNegative val="0"/>
            <c:bubble3D val="0"/>
            <c:extLst>
              <c:ext xmlns:c16="http://schemas.microsoft.com/office/drawing/2014/chart" uri="{C3380CC4-5D6E-409C-BE32-E72D297353CC}">
                <c16:uniqueId val="{0000000B-35B5-4FEB-A812-36865EC5B9AC}"/>
              </c:ext>
            </c:extLst>
          </c:dPt>
          <c:dPt>
            <c:idx val="6"/>
            <c:invertIfNegative val="0"/>
            <c:bubble3D val="0"/>
            <c:extLst>
              <c:ext xmlns:c16="http://schemas.microsoft.com/office/drawing/2014/chart" uri="{C3380CC4-5D6E-409C-BE32-E72D297353CC}">
                <c16:uniqueId val="{0000000D-35B5-4FEB-A812-36865EC5B9AC}"/>
              </c:ext>
            </c:extLst>
          </c:dPt>
          <c:dPt>
            <c:idx val="7"/>
            <c:invertIfNegative val="0"/>
            <c:bubble3D val="0"/>
            <c:extLst>
              <c:ext xmlns:c16="http://schemas.microsoft.com/office/drawing/2014/chart" uri="{C3380CC4-5D6E-409C-BE32-E72D297353CC}">
                <c16:uniqueId val="{0000000F-35B5-4FEB-A812-36865EC5B9AC}"/>
              </c:ext>
            </c:extLst>
          </c:dPt>
          <c:dPt>
            <c:idx val="8"/>
            <c:invertIfNegative val="0"/>
            <c:bubble3D val="0"/>
            <c:extLst>
              <c:ext xmlns:c16="http://schemas.microsoft.com/office/drawing/2014/chart" uri="{C3380CC4-5D6E-409C-BE32-E72D297353CC}">
                <c16:uniqueId val="{00000011-35B5-4FEB-A812-36865EC5B9AC}"/>
              </c:ext>
            </c:extLst>
          </c:dPt>
          <c:dPt>
            <c:idx val="9"/>
            <c:invertIfNegative val="0"/>
            <c:bubble3D val="0"/>
            <c:extLst>
              <c:ext xmlns:c16="http://schemas.microsoft.com/office/drawing/2014/chart" uri="{C3380CC4-5D6E-409C-BE32-E72D297353CC}">
                <c16:uniqueId val="{00000013-35B5-4FEB-A812-36865EC5B9AC}"/>
              </c:ext>
            </c:extLst>
          </c:dPt>
          <c:dPt>
            <c:idx val="10"/>
            <c:invertIfNegative val="0"/>
            <c:bubble3D val="0"/>
            <c:extLst>
              <c:ext xmlns:c16="http://schemas.microsoft.com/office/drawing/2014/chart" uri="{C3380CC4-5D6E-409C-BE32-E72D297353CC}">
                <c16:uniqueId val="{00000000-F407-45C1-B422-E88CD3941E66}"/>
              </c:ext>
            </c:extLst>
          </c:dPt>
          <c:dPt>
            <c:idx val="11"/>
            <c:invertIfNegative val="0"/>
            <c:bubble3D val="0"/>
            <c:extLst>
              <c:ext xmlns:c16="http://schemas.microsoft.com/office/drawing/2014/chart" uri="{C3380CC4-5D6E-409C-BE32-E72D297353CC}">
                <c16:uniqueId val="{00000001-F407-45C1-B422-E88CD3941E66}"/>
              </c:ext>
            </c:extLst>
          </c:dPt>
          <c:dPt>
            <c:idx val="12"/>
            <c:invertIfNegative val="0"/>
            <c:bubble3D val="0"/>
            <c:extLst>
              <c:ext xmlns:c16="http://schemas.microsoft.com/office/drawing/2014/chart" uri="{C3380CC4-5D6E-409C-BE32-E72D297353CC}">
                <c16:uniqueId val="{00000002-F407-45C1-B422-E88CD3941E66}"/>
              </c:ext>
            </c:extLst>
          </c:dPt>
          <c:dPt>
            <c:idx val="13"/>
            <c:invertIfNegative val="0"/>
            <c:bubble3D val="0"/>
            <c:extLst>
              <c:ext xmlns:c16="http://schemas.microsoft.com/office/drawing/2014/chart" uri="{C3380CC4-5D6E-409C-BE32-E72D297353CC}">
                <c16:uniqueId val="{00000003-F407-45C1-B422-E88CD3941E66}"/>
              </c:ext>
            </c:extLst>
          </c:dPt>
          <c:dPt>
            <c:idx val="14"/>
            <c:invertIfNegative val="0"/>
            <c:bubble3D val="0"/>
            <c:extLst>
              <c:ext xmlns:c16="http://schemas.microsoft.com/office/drawing/2014/chart" uri="{C3380CC4-5D6E-409C-BE32-E72D297353CC}">
                <c16:uniqueId val="{00000004-F407-45C1-B422-E88CD3941E66}"/>
              </c:ext>
            </c:extLst>
          </c:dPt>
          <c:dPt>
            <c:idx val="15"/>
            <c:invertIfNegative val="0"/>
            <c:bubble3D val="0"/>
            <c:extLst>
              <c:ext xmlns:c16="http://schemas.microsoft.com/office/drawing/2014/chart" uri="{C3380CC4-5D6E-409C-BE32-E72D297353CC}">
                <c16:uniqueId val="{00000005-F407-45C1-B422-E88CD3941E66}"/>
              </c:ext>
            </c:extLst>
          </c:dPt>
          <c:dPt>
            <c:idx val="16"/>
            <c:invertIfNegative val="0"/>
            <c:bubble3D val="0"/>
            <c:extLst>
              <c:ext xmlns:c16="http://schemas.microsoft.com/office/drawing/2014/chart" uri="{C3380CC4-5D6E-409C-BE32-E72D297353CC}">
                <c16:uniqueId val="{00000006-F407-45C1-B422-E88CD3941E66}"/>
              </c:ext>
            </c:extLst>
          </c:dPt>
          <c:dPt>
            <c:idx val="17"/>
            <c:invertIfNegative val="0"/>
            <c:bubble3D val="0"/>
            <c:extLst>
              <c:ext xmlns:c16="http://schemas.microsoft.com/office/drawing/2014/chart" uri="{C3380CC4-5D6E-409C-BE32-E72D297353CC}">
                <c16:uniqueId val="{00000007-F407-45C1-B422-E88CD3941E66}"/>
              </c:ext>
            </c:extLst>
          </c:dPt>
          <c:dPt>
            <c:idx val="18"/>
            <c:invertIfNegative val="0"/>
            <c:bubble3D val="0"/>
            <c:extLst>
              <c:ext xmlns:c16="http://schemas.microsoft.com/office/drawing/2014/chart" uri="{C3380CC4-5D6E-409C-BE32-E72D297353CC}">
                <c16:uniqueId val="{00000008-F407-45C1-B422-E88CD3941E66}"/>
              </c:ext>
            </c:extLst>
          </c:dPt>
          <c:dPt>
            <c:idx val="19"/>
            <c:invertIfNegative val="0"/>
            <c:bubble3D val="0"/>
            <c:extLst>
              <c:ext xmlns:c16="http://schemas.microsoft.com/office/drawing/2014/chart" uri="{C3380CC4-5D6E-409C-BE32-E72D297353CC}">
                <c16:uniqueId val="{00000009-F407-45C1-B422-E88CD3941E66}"/>
              </c:ext>
            </c:extLst>
          </c:dPt>
          <c:dPt>
            <c:idx val="20"/>
            <c:invertIfNegative val="0"/>
            <c:bubble3D val="0"/>
            <c:extLst>
              <c:ext xmlns:c16="http://schemas.microsoft.com/office/drawing/2014/chart" uri="{C3380CC4-5D6E-409C-BE32-E72D297353CC}">
                <c16:uniqueId val="{0000000A-F407-45C1-B422-E88CD3941E66}"/>
              </c:ext>
            </c:extLst>
          </c:dPt>
          <c:dPt>
            <c:idx val="21"/>
            <c:invertIfNegative val="0"/>
            <c:bubble3D val="0"/>
            <c:extLst>
              <c:ext xmlns:c16="http://schemas.microsoft.com/office/drawing/2014/chart" uri="{C3380CC4-5D6E-409C-BE32-E72D297353CC}">
                <c16:uniqueId val="{0000000B-F407-45C1-B422-E88CD3941E66}"/>
              </c:ext>
            </c:extLst>
          </c:dPt>
          <c:dPt>
            <c:idx val="22"/>
            <c:invertIfNegative val="0"/>
            <c:bubble3D val="0"/>
            <c:extLst>
              <c:ext xmlns:c16="http://schemas.microsoft.com/office/drawing/2014/chart" uri="{C3380CC4-5D6E-409C-BE32-E72D297353CC}">
                <c16:uniqueId val="{0000000C-F407-45C1-B422-E88CD3941E66}"/>
              </c:ext>
            </c:extLst>
          </c:dPt>
          <c:dPt>
            <c:idx val="23"/>
            <c:invertIfNegative val="0"/>
            <c:bubble3D val="0"/>
            <c:extLst>
              <c:ext xmlns:c16="http://schemas.microsoft.com/office/drawing/2014/chart" uri="{C3380CC4-5D6E-409C-BE32-E72D297353CC}">
                <c16:uniqueId val="{0000000D-F407-45C1-B422-E88CD3941E6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Gives me rich experiences</c:v>
                </c:pt>
                <c:pt idx="1">
                  <c:v>Allows me to share good times with others</c:v>
                </c:pt>
                <c:pt idx="2">
                  <c:v>Allows me to discover new and interesting places</c:v>
                </c:pt>
                <c:pt idx="3">
                  <c:v>Allows me to broaden my knowledge</c:v>
                </c:pt>
                <c:pt idx="4">
                  <c:v>Gives me a safe feeling</c:v>
                </c:pt>
                <c:pt idx="5">
                  <c:v>Creates precious moments of togetherness</c:v>
                </c:pt>
                <c:pt idx="6">
                  <c:v>Allows me to immerse myself in the local life</c:v>
                </c:pt>
              </c:strCache>
            </c:strRef>
          </c:cat>
          <c:val>
            <c:numRef>
              <c:f>Sheet1!$B$2:$B$8</c:f>
              <c:numCache>
                <c:formatCode>0%</c:formatCode>
                <c:ptCount val="7"/>
                <c:pt idx="0">
                  <c:v>0.46185852981969516</c:v>
                </c:pt>
                <c:pt idx="1">
                  <c:v>0.43273231622746189</c:v>
                </c:pt>
                <c:pt idx="2">
                  <c:v>0.42857142857142838</c:v>
                </c:pt>
                <c:pt idx="3">
                  <c:v>0.35922330097087352</c:v>
                </c:pt>
                <c:pt idx="4">
                  <c:v>0.34119278779472956</c:v>
                </c:pt>
                <c:pt idx="5">
                  <c:v>0.33841886269070726</c:v>
                </c:pt>
                <c:pt idx="6">
                  <c:v>0.33703190013869638</c:v>
                </c:pt>
              </c:numCache>
            </c:numRef>
          </c:val>
          <c:extLst>
            <c:ext xmlns:c16="http://schemas.microsoft.com/office/drawing/2014/chart" uri="{C3380CC4-5D6E-409C-BE32-E72D297353CC}">
              <c16:uniqueId val="{00000014-35B5-4FEB-A812-36865EC5B9AC}"/>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0"/>
            <c:invertIfNegative val="0"/>
            <c:bubble3D val="0"/>
            <c:extLst>
              <c:ext xmlns:c16="http://schemas.microsoft.com/office/drawing/2014/chart" uri="{C3380CC4-5D6E-409C-BE32-E72D297353CC}">
                <c16:uniqueId val="{00000000-9DBA-4196-ABA3-EFA07465E106}"/>
              </c:ext>
            </c:extLst>
          </c:dPt>
          <c:dPt>
            <c:idx val="1"/>
            <c:invertIfNegative val="0"/>
            <c:bubble3D val="0"/>
            <c:extLst>
              <c:ext xmlns:c16="http://schemas.microsoft.com/office/drawing/2014/chart" uri="{C3380CC4-5D6E-409C-BE32-E72D297353CC}">
                <c16:uniqueId val="{00000001-9DBA-4196-ABA3-EFA07465E106}"/>
              </c:ext>
            </c:extLst>
          </c:dPt>
          <c:dPt>
            <c:idx val="2"/>
            <c:invertIfNegative val="0"/>
            <c:bubble3D val="0"/>
            <c:extLst>
              <c:ext xmlns:c16="http://schemas.microsoft.com/office/drawing/2014/chart" uri="{C3380CC4-5D6E-409C-BE32-E72D297353CC}">
                <c16:uniqueId val="{00000002-9DBA-4196-ABA3-EFA07465E106}"/>
              </c:ext>
            </c:extLst>
          </c:dPt>
          <c:dPt>
            <c:idx val="3"/>
            <c:invertIfNegative val="0"/>
            <c:bubble3D val="0"/>
            <c:extLst>
              <c:ext xmlns:c16="http://schemas.microsoft.com/office/drawing/2014/chart" uri="{C3380CC4-5D6E-409C-BE32-E72D297353CC}">
                <c16:uniqueId val="{00000003-9DBA-4196-ABA3-EFA07465E106}"/>
              </c:ext>
            </c:extLst>
          </c:dPt>
          <c:dPt>
            <c:idx val="4"/>
            <c:invertIfNegative val="0"/>
            <c:bubble3D val="0"/>
            <c:extLst>
              <c:ext xmlns:c16="http://schemas.microsoft.com/office/drawing/2014/chart" uri="{C3380CC4-5D6E-409C-BE32-E72D297353CC}">
                <c16:uniqueId val="{00000004-9DBA-4196-ABA3-EFA07465E106}"/>
              </c:ext>
            </c:extLst>
          </c:dPt>
          <c:dPt>
            <c:idx val="5"/>
            <c:invertIfNegative val="0"/>
            <c:bubble3D val="0"/>
            <c:extLst>
              <c:ext xmlns:c16="http://schemas.microsoft.com/office/drawing/2014/chart" uri="{C3380CC4-5D6E-409C-BE32-E72D297353CC}">
                <c16:uniqueId val="{00000005-9DBA-4196-ABA3-EFA07465E106}"/>
              </c:ext>
            </c:extLst>
          </c:dPt>
          <c:dPt>
            <c:idx val="6"/>
            <c:invertIfNegative val="0"/>
            <c:bubble3D val="0"/>
            <c:extLst>
              <c:ext xmlns:c16="http://schemas.microsoft.com/office/drawing/2014/chart" uri="{C3380CC4-5D6E-409C-BE32-E72D297353CC}">
                <c16:uniqueId val="{00000006-9DBA-4196-ABA3-EFA07465E106}"/>
              </c:ext>
            </c:extLst>
          </c:dPt>
          <c:dPt>
            <c:idx val="7"/>
            <c:invertIfNegative val="0"/>
            <c:bubble3D val="0"/>
            <c:extLst>
              <c:ext xmlns:c16="http://schemas.microsoft.com/office/drawing/2014/chart" uri="{C3380CC4-5D6E-409C-BE32-E72D297353CC}">
                <c16:uniqueId val="{00000007-9DBA-4196-ABA3-EFA07465E106}"/>
              </c:ext>
            </c:extLst>
          </c:dPt>
          <c:dPt>
            <c:idx val="8"/>
            <c:invertIfNegative val="0"/>
            <c:bubble3D val="0"/>
            <c:extLst>
              <c:ext xmlns:c16="http://schemas.microsoft.com/office/drawing/2014/chart" uri="{C3380CC4-5D6E-409C-BE32-E72D297353CC}">
                <c16:uniqueId val="{00000008-9DBA-4196-ABA3-EFA07465E106}"/>
              </c:ext>
            </c:extLst>
          </c:dPt>
          <c:dPt>
            <c:idx val="9"/>
            <c:invertIfNegative val="0"/>
            <c:bubble3D val="0"/>
            <c:extLst>
              <c:ext xmlns:c16="http://schemas.microsoft.com/office/drawing/2014/chart" uri="{C3380CC4-5D6E-409C-BE32-E72D297353CC}">
                <c16:uniqueId val="{00000009-9DBA-4196-ABA3-EFA07465E106}"/>
              </c:ext>
            </c:extLst>
          </c:dPt>
          <c:dPt>
            <c:idx val="10"/>
            <c:invertIfNegative val="0"/>
            <c:bubble3D val="0"/>
            <c:extLst>
              <c:ext xmlns:c16="http://schemas.microsoft.com/office/drawing/2014/chart" uri="{C3380CC4-5D6E-409C-BE32-E72D297353CC}">
                <c16:uniqueId val="{0000000A-9DBA-4196-ABA3-EFA07465E106}"/>
              </c:ext>
            </c:extLst>
          </c:dPt>
          <c:dPt>
            <c:idx val="11"/>
            <c:invertIfNegative val="0"/>
            <c:bubble3D val="0"/>
            <c:extLst>
              <c:ext xmlns:c16="http://schemas.microsoft.com/office/drawing/2014/chart" uri="{C3380CC4-5D6E-409C-BE32-E72D297353CC}">
                <c16:uniqueId val="{0000000B-9DBA-4196-ABA3-EFA07465E106}"/>
              </c:ext>
            </c:extLst>
          </c:dPt>
          <c:dPt>
            <c:idx val="12"/>
            <c:invertIfNegative val="0"/>
            <c:bubble3D val="0"/>
            <c:extLst>
              <c:ext xmlns:c16="http://schemas.microsoft.com/office/drawing/2014/chart" uri="{C3380CC4-5D6E-409C-BE32-E72D297353CC}">
                <c16:uniqueId val="{0000000C-9DBA-4196-ABA3-EFA07465E106}"/>
              </c:ext>
            </c:extLst>
          </c:dPt>
          <c:dPt>
            <c:idx val="13"/>
            <c:invertIfNegative val="0"/>
            <c:bubble3D val="0"/>
            <c:extLst>
              <c:ext xmlns:c16="http://schemas.microsoft.com/office/drawing/2014/chart" uri="{C3380CC4-5D6E-409C-BE32-E72D297353CC}">
                <c16:uniqueId val="{0000000D-9DBA-4196-ABA3-EFA07465E106}"/>
              </c:ext>
            </c:extLst>
          </c:dPt>
          <c:dPt>
            <c:idx val="14"/>
            <c:invertIfNegative val="0"/>
            <c:bubble3D val="0"/>
            <c:extLst>
              <c:ext xmlns:c16="http://schemas.microsoft.com/office/drawing/2014/chart" uri="{C3380CC4-5D6E-409C-BE32-E72D297353CC}">
                <c16:uniqueId val="{0000000E-9DBA-4196-ABA3-EFA07465E106}"/>
              </c:ext>
            </c:extLst>
          </c:dPt>
          <c:dPt>
            <c:idx val="15"/>
            <c:invertIfNegative val="0"/>
            <c:bubble3D val="0"/>
            <c:extLst>
              <c:ext xmlns:c16="http://schemas.microsoft.com/office/drawing/2014/chart" uri="{C3380CC4-5D6E-409C-BE32-E72D297353CC}">
                <c16:uniqueId val="{0000000F-9DBA-4196-ABA3-EFA07465E106}"/>
              </c:ext>
            </c:extLst>
          </c:dPt>
          <c:dPt>
            <c:idx val="16"/>
            <c:invertIfNegative val="0"/>
            <c:bubble3D val="0"/>
            <c:extLst>
              <c:ext xmlns:c16="http://schemas.microsoft.com/office/drawing/2014/chart" uri="{C3380CC4-5D6E-409C-BE32-E72D297353CC}">
                <c16:uniqueId val="{00000010-9DBA-4196-ABA3-EFA07465E106}"/>
              </c:ext>
            </c:extLst>
          </c:dPt>
          <c:dPt>
            <c:idx val="17"/>
            <c:invertIfNegative val="0"/>
            <c:bubble3D val="0"/>
            <c:extLst>
              <c:ext xmlns:c16="http://schemas.microsoft.com/office/drawing/2014/chart" uri="{C3380CC4-5D6E-409C-BE32-E72D297353CC}">
                <c16:uniqueId val="{00000011-9DBA-4196-ABA3-EFA07465E106}"/>
              </c:ext>
            </c:extLst>
          </c:dPt>
          <c:dPt>
            <c:idx val="18"/>
            <c:invertIfNegative val="0"/>
            <c:bubble3D val="0"/>
            <c:extLst>
              <c:ext xmlns:c16="http://schemas.microsoft.com/office/drawing/2014/chart" uri="{C3380CC4-5D6E-409C-BE32-E72D297353CC}">
                <c16:uniqueId val="{00000012-9DBA-4196-ABA3-EFA07465E106}"/>
              </c:ext>
            </c:extLst>
          </c:dPt>
          <c:dPt>
            <c:idx val="19"/>
            <c:invertIfNegative val="0"/>
            <c:bubble3D val="0"/>
            <c:extLst>
              <c:ext xmlns:c16="http://schemas.microsoft.com/office/drawing/2014/chart" uri="{C3380CC4-5D6E-409C-BE32-E72D297353CC}">
                <c16:uniqueId val="{00000013-9DBA-4196-ABA3-EFA07465E106}"/>
              </c:ext>
            </c:extLst>
          </c:dPt>
          <c:dPt>
            <c:idx val="20"/>
            <c:invertIfNegative val="0"/>
            <c:bubble3D val="0"/>
            <c:extLst>
              <c:ext xmlns:c16="http://schemas.microsoft.com/office/drawing/2014/chart" uri="{C3380CC4-5D6E-409C-BE32-E72D297353CC}">
                <c16:uniqueId val="{00000014-9DBA-4196-ABA3-EFA07465E106}"/>
              </c:ext>
            </c:extLst>
          </c:dPt>
          <c:dPt>
            <c:idx val="21"/>
            <c:invertIfNegative val="0"/>
            <c:bubble3D val="0"/>
            <c:extLst>
              <c:ext xmlns:c16="http://schemas.microsoft.com/office/drawing/2014/chart" uri="{C3380CC4-5D6E-409C-BE32-E72D297353CC}">
                <c16:uniqueId val="{00000015-9DBA-4196-ABA3-EFA07465E106}"/>
              </c:ext>
            </c:extLst>
          </c:dPt>
          <c:dPt>
            <c:idx val="22"/>
            <c:invertIfNegative val="0"/>
            <c:bubble3D val="0"/>
            <c:extLst>
              <c:ext xmlns:c16="http://schemas.microsoft.com/office/drawing/2014/chart" uri="{C3380CC4-5D6E-409C-BE32-E72D297353CC}">
                <c16:uniqueId val="{00000016-9DBA-4196-ABA3-EFA07465E106}"/>
              </c:ext>
            </c:extLst>
          </c:dPt>
          <c:dPt>
            <c:idx val="23"/>
            <c:invertIfNegative val="0"/>
            <c:bubble3D val="0"/>
            <c:extLst>
              <c:ext xmlns:c16="http://schemas.microsoft.com/office/drawing/2014/chart" uri="{C3380CC4-5D6E-409C-BE32-E72D297353CC}">
                <c16:uniqueId val="{00000017-9DBA-4196-ABA3-EFA07465E106}"/>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Has beautiful nature</c:v>
                </c:pt>
                <c:pt idx="1">
                  <c:v>Is easy to travel to</c:v>
                </c:pt>
                <c:pt idx="2">
                  <c:v>Is not too warm </c:v>
                </c:pt>
                <c:pt idx="3">
                  <c:v>Has unspoiled nature</c:v>
                </c:pt>
                <c:pt idx="4">
                  <c:v>Has few language barriers </c:v>
                </c:pt>
                <c:pt idx="5">
                  <c:v>Allows me to live close to nature</c:v>
                </c:pt>
                <c:pt idx="6">
                  <c:v>Has quiet environments</c:v>
                </c:pt>
                <c:pt idx="7">
                  <c:v>Allows me to be physical active </c:v>
                </c:pt>
              </c:strCache>
            </c:strRef>
          </c:cat>
          <c:val>
            <c:numRef>
              <c:f>Sheet1!$B$2:$B$9</c:f>
              <c:numCache>
                <c:formatCode>0%</c:formatCode>
                <c:ptCount val="8"/>
                <c:pt idx="0">
                  <c:v>0.66851595006934916</c:v>
                </c:pt>
                <c:pt idx="1">
                  <c:v>0.65187239944521491</c:v>
                </c:pt>
                <c:pt idx="2">
                  <c:v>0.58529819694868213</c:v>
                </c:pt>
                <c:pt idx="3">
                  <c:v>0.54091539528432697</c:v>
                </c:pt>
                <c:pt idx="4">
                  <c:v>0.52704576976421713</c:v>
                </c:pt>
                <c:pt idx="5">
                  <c:v>0.52704576976421635</c:v>
                </c:pt>
                <c:pt idx="6">
                  <c:v>0.52704576976421602</c:v>
                </c:pt>
                <c:pt idx="7">
                  <c:v>0.52011095700416077</c:v>
                </c:pt>
              </c:numCache>
            </c:numRef>
          </c:val>
          <c:extLst>
            <c:ext xmlns:c16="http://schemas.microsoft.com/office/drawing/2014/chart" uri="{C3380CC4-5D6E-409C-BE32-E72D297353CC}">
              <c16:uniqueId val="{00000018-9DBA-4196-ABA3-EFA07465E106}"/>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0"/>
            <c:invertIfNegative val="0"/>
            <c:bubble3D val="0"/>
            <c:extLst>
              <c:ext xmlns:c16="http://schemas.microsoft.com/office/drawing/2014/chart" uri="{C3380CC4-5D6E-409C-BE32-E72D297353CC}">
                <c16:uniqueId val="{00000000-1E70-4E50-A100-6798C77510FB}"/>
              </c:ext>
            </c:extLst>
          </c:dPt>
          <c:dPt>
            <c:idx val="1"/>
            <c:invertIfNegative val="0"/>
            <c:bubble3D val="0"/>
            <c:extLst>
              <c:ext xmlns:c16="http://schemas.microsoft.com/office/drawing/2014/chart" uri="{C3380CC4-5D6E-409C-BE32-E72D297353CC}">
                <c16:uniqueId val="{00000001-1E70-4E50-A100-6798C77510FB}"/>
              </c:ext>
            </c:extLst>
          </c:dPt>
          <c:dPt>
            <c:idx val="2"/>
            <c:invertIfNegative val="0"/>
            <c:bubble3D val="0"/>
            <c:extLst>
              <c:ext xmlns:c16="http://schemas.microsoft.com/office/drawing/2014/chart" uri="{C3380CC4-5D6E-409C-BE32-E72D297353CC}">
                <c16:uniqueId val="{00000002-1E70-4E50-A100-6798C77510FB}"/>
              </c:ext>
            </c:extLst>
          </c:dPt>
          <c:dPt>
            <c:idx val="3"/>
            <c:invertIfNegative val="0"/>
            <c:bubble3D val="0"/>
            <c:extLst>
              <c:ext xmlns:c16="http://schemas.microsoft.com/office/drawing/2014/chart" uri="{C3380CC4-5D6E-409C-BE32-E72D297353CC}">
                <c16:uniqueId val="{00000003-1E70-4E50-A100-6798C77510FB}"/>
              </c:ext>
            </c:extLst>
          </c:dPt>
          <c:dPt>
            <c:idx val="4"/>
            <c:invertIfNegative val="0"/>
            <c:bubble3D val="0"/>
            <c:extLst>
              <c:ext xmlns:c16="http://schemas.microsoft.com/office/drawing/2014/chart" uri="{C3380CC4-5D6E-409C-BE32-E72D297353CC}">
                <c16:uniqueId val="{00000004-1E70-4E50-A100-6798C77510FB}"/>
              </c:ext>
            </c:extLst>
          </c:dPt>
          <c:dPt>
            <c:idx val="5"/>
            <c:invertIfNegative val="0"/>
            <c:bubble3D val="0"/>
            <c:extLst>
              <c:ext xmlns:c16="http://schemas.microsoft.com/office/drawing/2014/chart" uri="{C3380CC4-5D6E-409C-BE32-E72D297353CC}">
                <c16:uniqueId val="{00000005-1E70-4E50-A100-6798C77510FB}"/>
              </c:ext>
            </c:extLst>
          </c:dPt>
          <c:dPt>
            <c:idx val="6"/>
            <c:invertIfNegative val="0"/>
            <c:bubble3D val="0"/>
            <c:extLst>
              <c:ext xmlns:c16="http://schemas.microsoft.com/office/drawing/2014/chart" uri="{C3380CC4-5D6E-409C-BE32-E72D297353CC}">
                <c16:uniqueId val="{00000006-1E70-4E50-A100-6798C77510FB}"/>
              </c:ext>
            </c:extLst>
          </c:dPt>
          <c:dPt>
            <c:idx val="7"/>
            <c:invertIfNegative val="0"/>
            <c:bubble3D val="0"/>
            <c:extLst>
              <c:ext xmlns:c16="http://schemas.microsoft.com/office/drawing/2014/chart" uri="{C3380CC4-5D6E-409C-BE32-E72D297353CC}">
                <c16:uniqueId val="{00000007-1E70-4E50-A100-6798C77510FB}"/>
              </c:ext>
            </c:extLst>
          </c:dPt>
          <c:dPt>
            <c:idx val="8"/>
            <c:invertIfNegative val="0"/>
            <c:bubble3D val="0"/>
            <c:extLst>
              <c:ext xmlns:c16="http://schemas.microsoft.com/office/drawing/2014/chart" uri="{C3380CC4-5D6E-409C-BE32-E72D297353CC}">
                <c16:uniqueId val="{00000008-1E70-4E50-A100-6798C77510FB}"/>
              </c:ext>
            </c:extLst>
          </c:dPt>
          <c:dPt>
            <c:idx val="9"/>
            <c:invertIfNegative val="0"/>
            <c:bubble3D val="0"/>
            <c:extLst>
              <c:ext xmlns:c16="http://schemas.microsoft.com/office/drawing/2014/chart" uri="{C3380CC4-5D6E-409C-BE32-E72D297353CC}">
                <c16:uniqueId val="{00000009-1E70-4E50-A100-6798C77510FB}"/>
              </c:ext>
            </c:extLst>
          </c:dPt>
          <c:dPt>
            <c:idx val="10"/>
            <c:invertIfNegative val="0"/>
            <c:bubble3D val="0"/>
            <c:extLst>
              <c:ext xmlns:c16="http://schemas.microsoft.com/office/drawing/2014/chart" uri="{C3380CC4-5D6E-409C-BE32-E72D297353CC}">
                <c16:uniqueId val="{0000000A-1E70-4E50-A100-6798C77510FB}"/>
              </c:ext>
            </c:extLst>
          </c:dPt>
          <c:dPt>
            <c:idx val="11"/>
            <c:invertIfNegative val="0"/>
            <c:bubble3D val="0"/>
            <c:extLst>
              <c:ext xmlns:c16="http://schemas.microsoft.com/office/drawing/2014/chart" uri="{C3380CC4-5D6E-409C-BE32-E72D297353CC}">
                <c16:uniqueId val="{0000000B-1E70-4E50-A100-6798C77510FB}"/>
              </c:ext>
            </c:extLst>
          </c:dPt>
          <c:dPt>
            <c:idx val="12"/>
            <c:invertIfNegative val="0"/>
            <c:bubble3D val="0"/>
            <c:extLst>
              <c:ext xmlns:c16="http://schemas.microsoft.com/office/drawing/2014/chart" uri="{C3380CC4-5D6E-409C-BE32-E72D297353CC}">
                <c16:uniqueId val="{0000000C-1E70-4E50-A100-6798C77510FB}"/>
              </c:ext>
            </c:extLst>
          </c:dPt>
          <c:dPt>
            <c:idx val="13"/>
            <c:invertIfNegative val="0"/>
            <c:bubble3D val="0"/>
            <c:extLst>
              <c:ext xmlns:c16="http://schemas.microsoft.com/office/drawing/2014/chart" uri="{C3380CC4-5D6E-409C-BE32-E72D297353CC}">
                <c16:uniqueId val="{0000000D-1E70-4E50-A100-6798C77510FB}"/>
              </c:ext>
            </c:extLst>
          </c:dPt>
          <c:dPt>
            <c:idx val="14"/>
            <c:invertIfNegative val="0"/>
            <c:bubble3D val="0"/>
            <c:extLst>
              <c:ext xmlns:c16="http://schemas.microsoft.com/office/drawing/2014/chart" uri="{C3380CC4-5D6E-409C-BE32-E72D297353CC}">
                <c16:uniqueId val="{0000000E-1E70-4E50-A100-6798C77510FB}"/>
              </c:ext>
            </c:extLst>
          </c:dPt>
          <c:dPt>
            <c:idx val="15"/>
            <c:invertIfNegative val="0"/>
            <c:bubble3D val="0"/>
            <c:extLst>
              <c:ext xmlns:c16="http://schemas.microsoft.com/office/drawing/2014/chart" uri="{C3380CC4-5D6E-409C-BE32-E72D297353CC}">
                <c16:uniqueId val="{0000000F-1E70-4E50-A100-6798C77510FB}"/>
              </c:ext>
            </c:extLst>
          </c:dPt>
          <c:dPt>
            <c:idx val="16"/>
            <c:invertIfNegative val="0"/>
            <c:bubble3D val="0"/>
            <c:extLst>
              <c:ext xmlns:c16="http://schemas.microsoft.com/office/drawing/2014/chart" uri="{C3380CC4-5D6E-409C-BE32-E72D297353CC}">
                <c16:uniqueId val="{00000010-1E70-4E50-A100-6798C77510FB}"/>
              </c:ext>
            </c:extLst>
          </c:dPt>
          <c:dPt>
            <c:idx val="17"/>
            <c:invertIfNegative val="0"/>
            <c:bubble3D val="0"/>
            <c:extLst>
              <c:ext xmlns:c16="http://schemas.microsoft.com/office/drawing/2014/chart" uri="{C3380CC4-5D6E-409C-BE32-E72D297353CC}">
                <c16:uniqueId val="{00000011-1E70-4E50-A100-6798C77510FB}"/>
              </c:ext>
            </c:extLst>
          </c:dPt>
          <c:dPt>
            <c:idx val="18"/>
            <c:invertIfNegative val="0"/>
            <c:bubble3D val="0"/>
            <c:extLst>
              <c:ext xmlns:c16="http://schemas.microsoft.com/office/drawing/2014/chart" uri="{C3380CC4-5D6E-409C-BE32-E72D297353CC}">
                <c16:uniqueId val="{00000012-1E70-4E50-A100-6798C77510FB}"/>
              </c:ext>
            </c:extLst>
          </c:dPt>
          <c:dPt>
            <c:idx val="19"/>
            <c:invertIfNegative val="0"/>
            <c:bubble3D val="0"/>
            <c:extLst>
              <c:ext xmlns:c16="http://schemas.microsoft.com/office/drawing/2014/chart" uri="{C3380CC4-5D6E-409C-BE32-E72D297353CC}">
                <c16:uniqueId val="{00000013-1E70-4E50-A100-6798C77510FB}"/>
              </c:ext>
            </c:extLst>
          </c:dPt>
          <c:dPt>
            <c:idx val="20"/>
            <c:invertIfNegative val="0"/>
            <c:bubble3D val="0"/>
            <c:extLst>
              <c:ext xmlns:c16="http://schemas.microsoft.com/office/drawing/2014/chart" uri="{C3380CC4-5D6E-409C-BE32-E72D297353CC}">
                <c16:uniqueId val="{00000014-1E70-4E50-A100-6798C77510FB}"/>
              </c:ext>
            </c:extLst>
          </c:dPt>
          <c:dPt>
            <c:idx val="21"/>
            <c:invertIfNegative val="0"/>
            <c:bubble3D val="0"/>
            <c:extLst>
              <c:ext xmlns:c16="http://schemas.microsoft.com/office/drawing/2014/chart" uri="{C3380CC4-5D6E-409C-BE32-E72D297353CC}">
                <c16:uniqueId val="{00000015-1E70-4E50-A100-6798C77510FB}"/>
              </c:ext>
            </c:extLst>
          </c:dPt>
          <c:dPt>
            <c:idx val="22"/>
            <c:invertIfNegative val="0"/>
            <c:bubble3D val="0"/>
            <c:extLst>
              <c:ext xmlns:c16="http://schemas.microsoft.com/office/drawing/2014/chart" uri="{C3380CC4-5D6E-409C-BE32-E72D297353CC}">
                <c16:uniqueId val="{00000016-1E70-4E50-A100-6798C77510FB}"/>
              </c:ext>
            </c:extLst>
          </c:dPt>
          <c:dPt>
            <c:idx val="23"/>
            <c:invertIfNegative val="0"/>
            <c:bubble3D val="0"/>
            <c:extLst>
              <c:ext xmlns:c16="http://schemas.microsoft.com/office/drawing/2014/chart" uri="{C3380CC4-5D6E-409C-BE32-E72D297353CC}">
                <c16:uniqueId val="{00000017-1E70-4E50-A100-6798C77510FB}"/>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Active</c:v>
                </c:pt>
                <c:pt idx="1">
                  <c:v>Authentic</c:v>
                </c:pt>
                <c:pt idx="2">
                  <c:v>Friendly</c:v>
                </c:pt>
                <c:pt idx="3">
                  <c:v>Peaceful</c:v>
                </c:pt>
                <c:pt idx="4">
                  <c:v>Fresh</c:v>
                </c:pt>
                <c:pt idx="5">
                  <c:v>Adventurous</c:v>
                </c:pt>
              </c:strCache>
            </c:strRef>
          </c:cat>
          <c:val>
            <c:numRef>
              <c:f>Sheet1!$B$2:$B$7</c:f>
              <c:numCache>
                <c:formatCode>0%</c:formatCode>
                <c:ptCount val="6"/>
                <c:pt idx="0">
                  <c:v>0.42024965325936176</c:v>
                </c:pt>
                <c:pt idx="1">
                  <c:v>0.39112343966712876</c:v>
                </c:pt>
                <c:pt idx="2">
                  <c:v>0.36199722607489598</c:v>
                </c:pt>
                <c:pt idx="3">
                  <c:v>0.35644937586685171</c:v>
                </c:pt>
                <c:pt idx="4">
                  <c:v>0.35367545076282958</c:v>
                </c:pt>
                <c:pt idx="5">
                  <c:v>0.30235783633841923</c:v>
                </c:pt>
              </c:numCache>
            </c:numRef>
          </c:val>
          <c:extLst>
            <c:ext xmlns:c16="http://schemas.microsoft.com/office/drawing/2014/chart" uri="{C3380CC4-5D6E-409C-BE32-E72D297353CC}">
              <c16:uniqueId val="{00000018-1E70-4E50-A100-6798C77510FB}"/>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92D050"/>
            </a:solidFill>
          </c:spPr>
          <c:invertIfNegative val="0"/>
          <c:dPt>
            <c:idx val="0"/>
            <c:invertIfNegative val="0"/>
            <c:bubble3D val="0"/>
            <c:extLst>
              <c:ext xmlns:c16="http://schemas.microsoft.com/office/drawing/2014/chart" uri="{C3380CC4-5D6E-409C-BE32-E72D297353CC}">
                <c16:uniqueId val="{00000000-DC70-4A9A-B9CE-A09293B35EAF}"/>
              </c:ext>
            </c:extLst>
          </c:dPt>
          <c:dPt>
            <c:idx val="1"/>
            <c:invertIfNegative val="0"/>
            <c:bubble3D val="0"/>
            <c:extLst>
              <c:ext xmlns:c16="http://schemas.microsoft.com/office/drawing/2014/chart" uri="{C3380CC4-5D6E-409C-BE32-E72D297353CC}">
                <c16:uniqueId val="{00000001-DC70-4A9A-B9CE-A09293B35EAF}"/>
              </c:ext>
            </c:extLst>
          </c:dPt>
          <c:dPt>
            <c:idx val="2"/>
            <c:invertIfNegative val="0"/>
            <c:bubble3D val="0"/>
            <c:extLst>
              <c:ext xmlns:c16="http://schemas.microsoft.com/office/drawing/2014/chart" uri="{C3380CC4-5D6E-409C-BE32-E72D297353CC}">
                <c16:uniqueId val="{00000002-DC70-4A9A-B9CE-A09293B35EAF}"/>
              </c:ext>
            </c:extLst>
          </c:dPt>
          <c:dPt>
            <c:idx val="3"/>
            <c:invertIfNegative val="0"/>
            <c:bubble3D val="0"/>
            <c:extLst>
              <c:ext xmlns:c16="http://schemas.microsoft.com/office/drawing/2014/chart" uri="{C3380CC4-5D6E-409C-BE32-E72D297353CC}">
                <c16:uniqueId val="{00000003-DC70-4A9A-B9CE-A09293B35EAF}"/>
              </c:ext>
            </c:extLst>
          </c:dPt>
          <c:dPt>
            <c:idx val="4"/>
            <c:invertIfNegative val="0"/>
            <c:bubble3D val="0"/>
            <c:extLst>
              <c:ext xmlns:c16="http://schemas.microsoft.com/office/drawing/2014/chart" uri="{C3380CC4-5D6E-409C-BE32-E72D297353CC}">
                <c16:uniqueId val="{00000004-DC70-4A9A-B9CE-A09293B35EAF}"/>
              </c:ext>
            </c:extLst>
          </c:dPt>
          <c:dPt>
            <c:idx val="5"/>
            <c:invertIfNegative val="0"/>
            <c:bubble3D val="0"/>
            <c:extLst>
              <c:ext xmlns:c16="http://schemas.microsoft.com/office/drawing/2014/chart" uri="{C3380CC4-5D6E-409C-BE32-E72D297353CC}">
                <c16:uniqueId val="{00000005-DC70-4A9A-B9CE-A09293B35EAF}"/>
              </c:ext>
            </c:extLst>
          </c:dPt>
          <c:dPt>
            <c:idx val="6"/>
            <c:invertIfNegative val="0"/>
            <c:bubble3D val="0"/>
            <c:extLst>
              <c:ext xmlns:c16="http://schemas.microsoft.com/office/drawing/2014/chart" uri="{C3380CC4-5D6E-409C-BE32-E72D297353CC}">
                <c16:uniqueId val="{00000006-DC70-4A9A-B9CE-A09293B35EAF}"/>
              </c:ext>
            </c:extLst>
          </c:dPt>
          <c:dPt>
            <c:idx val="7"/>
            <c:invertIfNegative val="0"/>
            <c:bubble3D val="0"/>
            <c:extLst>
              <c:ext xmlns:c16="http://schemas.microsoft.com/office/drawing/2014/chart" uri="{C3380CC4-5D6E-409C-BE32-E72D297353CC}">
                <c16:uniqueId val="{00000007-DC70-4A9A-B9CE-A09293B35EAF}"/>
              </c:ext>
            </c:extLst>
          </c:dPt>
          <c:dPt>
            <c:idx val="8"/>
            <c:invertIfNegative val="0"/>
            <c:bubble3D val="0"/>
            <c:extLst>
              <c:ext xmlns:c16="http://schemas.microsoft.com/office/drawing/2014/chart" uri="{C3380CC4-5D6E-409C-BE32-E72D297353CC}">
                <c16:uniqueId val="{00000008-DC70-4A9A-B9CE-A09293B35EAF}"/>
              </c:ext>
            </c:extLst>
          </c:dPt>
          <c:dPt>
            <c:idx val="9"/>
            <c:invertIfNegative val="0"/>
            <c:bubble3D val="0"/>
            <c:extLst>
              <c:ext xmlns:c16="http://schemas.microsoft.com/office/drawing/2014/chart" uri="{C3380CC4-5D6E-409C-BE32-E72D297353CC}">
                <c16:uniqueId val="{00000009-DC70-4A9A-B9CE-A09293B35EAF}"/>
              </c:ext>
            </c:extLst>
          </c:dPt>
          <c:dPt>
            <c:idx val="10"/>
            <c:invertIfNegative val="0"/>
            <c:bubble3D val="0"/>
            <c:extLst>
              <c:ext xmlns:c16="http://schemas.microsoft.com/office/drawing/2014/chart" uri="{C3380CC4-5D6E-409C-BE32-E72D297353CC}">
                <c16:uniqueId val="{0000000A-DC70-4A9A-B9CE-A09293B35EAF}"/>
              </c:ext>
            </c:extLst>
          </c:dPt>
          <c:dPt>
            <c:idx val="11"/>
            <c:invertIfNegative val="0"/>
            <c:bubble3D val="0"/>
            <c:extLst>
              <c:ext xmlns:c16="http://schemas.microsoft.com/office/drawing/2014/chart" uri="{C3380CC4-5D6E-409C-BE32-E72D297353CC}">
                <c16:uniqueId val="{0000000B-DC70-4A9A-B9CE-A09293B35EAF}"/>
              </c:ext>
            </c:extLst>
          </c:dPt>
          <c:dPt>
            <c:idx val="12"/>
            <c:invertIfNegative val="0"/>
            <c:bubble3D val="0"/>
            <c:extLst>
              <c:ext xmlns:c16="http://schemas.microsoft.com/office/drawing/2014/chart" uri="{C3380CC4-5D6E-409C-BE32-E72D297353CC}">
                <c16:uniqueId val="{0000000C-DC70-4A9A-B9CE-A09293B35EAF}"/>
              </c:ext>
            </c:extLst>
          </c:dPt>
          <c:dPt>
            <c:idx val="13"/>
            <c:invertIfNegative val="0"/>
            <c:bubble3D val="0"/>
            <c:extLst>
              <c:ext xmlns:c16="http://schemas.microsoft.com/office/drawing/2014/chart" uri="{C3380CC4-5D6E-409C-BE32-E72D297353CC}">
                <c16:uniqueId val="{0000000D-DC70-4A9A-B9CE-A09293B35EAF}"/>
              </c:ext>
            </c:extLst>
          </c:dPt>
          <c:dPt>
            <c:idx val="14"/>
            <c:invertIfNegative val="0"/>
            <c:bubble3D val="0"/>
            <c:extLst>
              <c:ext xmlns:c16="http://schemas.microsoft.com/office/drawing/2014/chart" uri="{C3380CC4-5D6E-409C-BE32-E72D297353CC}">
                <c16:uniqueId val="{0000000E-DC70-4A9A-B9CE-A09293B35EAF}"/>
              </c:ext>
            </c:extLst>
          </c:dPt>
          <c:dPt>
            <c:idx val="15"/>
            <c:invertIfNegative val="0"/>
            <c:bubble3D val="0"/>
            <c:extLst>
              <c:ext xmlns:c16="http://schemas.microsoft.com/office/drawing/2014/chart" uri="{C3380CC4-5D6E-409C-BE32-E72D297353CC}">
                <c16:uniqueId val="{0000000F-DC70-4A9A-B9CE-A09293B35EAF}"/>
              </c:ext>
            </c:extLst>
          </c:dPt>
          <c:dPt>
            <c:idx val="16"/>
            <c:invertIfNegative val="0"/>
            <c:bubble3D val="0"/>
            <c:extLst>
              <c:ext xmlns:c16="http://schemas.microsoft.com/office/drawing/2014/chart" uri="{C3380CC4-5D6E-409C-BE32-E72D297353CC}">
                <c16:uniqueId val="{00000010-DC70-4A9A-B9CE-A09293B35EAF}"/>
              </c:ext>
            </c:extLst>
          </c:dPt>
          <c:dPt>
            <c:idx val="17"/>
            <c:invertIfNegative val="0"/>
            <c:bubble3D val="0"/>
            <c:extLst>
              <c:ext xmlns:c16="http://schemas.microsoft.com/office/drawing/2014/chart" uri="{C3380CC4-5D6E-409C-BE32-E72D297353CC}">
                <c16:uniqueId val="{00000011-DC70-4A9A-B9CE-A09293B35EAF}"/>
              </c:ext>
            </c:extLst>
          </c:dPt>
          <c:dPt>
            <c:idx val="18"/>
            <c:invertIfNegative val="0"/>
            <c:bubble3D val="0"/>
            <c:extLst>
              <c:ext xmlns:c16="http://schemas.microsoft.com/office/drawing/2014/chart" uri="{C3380CC4-5D6E-409C-BE32-E72D297353CC}">
                <c16:uniqueId val="{00000012-DC70-4A9A-B9CE-A09293B35EAF}"/>
              </c:ext>
            </c:extLst>
          </c:dPt>
          <c:dPt>
            <c:idx val="19"/>
            <c:invertIfNegative val="0"/>
            <c:bubble3D val="0"/>
            <c:extLst>
              <c:ext xmlns:c16="http://schemas.microsoft.com/office/drawing/2014/chart" uri="{C3380CC4-5D6E-409C-BE32-E72D297353CC}">
                <c16:uniqueId val="{00000013-DC70-4A9A-B9CE-A09293B35EAF}"/>
              </c:ext>
            </c:extLst>
          </c:dPt>
          <c:dPt>
            <c:idx val="20"/>
            <c:invertIfNegative val="0"/>
            <c:bubble3D val="0"/>
            <c:extLst>
              <c:ext xmlns:c16="http://schemas.microsoft.com/office/drawing/2014/chart" uri="{C3380CC4-5D6E-409C-BE32-E72D297353CC}">
                <c16:uniqueId val="{00000014-DC70-4A9A-B9CE-A09293B35EAF}"/>
              </c:ext>
            </c:extLst>
          </c:dPt>
          <c:dPt>
            <c:idx val="21"/>
            <c:invertIfNegative val="0"/>
            <c:bubble3D val="0"/>
            <c:extLst>
              <c:ext xmlns:c16="http://schemas.microsoft.com/office/drawing/2014/chart" uri="{C3380CC4-5D6E-409C-BE32-E72D297353CC}">
                <c16:uniqueId val="{00000015-DC70-4A9A-B9CE-A09293B35EAF}"/>
              </c:ext>
            </c:extLst>
          </c:dPt>
          <c:dPt>
            <c:idx val="22"/>
            <c:invertIfNegative val="0"/>
            <c:bubble3D val="0"/>
            <c:extLst>
              <c:ext xmlns:c16="http://schemas.microsoft.com/office/drawing/2014/chart" uri="{C3380CC4-5D6E-409C-BE32-E72D297353CC}">
                <c16:uniqueId val="{00000016-DC70-4A9A-B9CE-A09293B35EAF}"/>
              </c:ext>
            </c:extLst>
          </c:dPt>
          <c:dPt>
            <c:idx val="23"/>
            <c:invertIfNegative val="0"/>
            <c:bubble3D val="0"/>
            <c:extLst>
              <c:ext xmlns:c16="http://schemas.microsoft.com/office/drawing/2014/chart" uri="{C3380CC4-5D6E-409C-BE32-E72D297353CC}">
                <c16:uniqueId val="{00000017-DC70-4A9A-B9CE-A09293B35EAF}"/>
              </c:ext>
            </c:extLst>
          </c:dPt>
          <c:dLbls>
            <c:spPr>
              <a:noFill/>
              <a:ln>
                <a:noFill/>
              </a:ln>
              <a:effectLst/>
            </c:spPr>
            <c:txPr>
              <a:bodyPr wrap="square" lIns="38100" tIns="19050" rIns="38100" bIns="19050" anchor="ctr">
                <a:spAutoFit/>
              </a:bodyPr>
              <a:lstStyle/>
              <a:p>
                <a:pPr>
                  <a:defRPr sz="800"/>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People who like to explore and have new experiences</c:v>
                </c:pt>
                <c:pt idx="1">
                  <c:v>People who like adventure</c:v>
                </c:pt>
                <c:pt idx="2">
                  <c:v>People who prefer the familiar over the unknown</c:v>
                </c:pt>
                <c:pt idx="3">
                  <c:v>People who enjoy spending time with friends</c:v>
                </c:pt>
                <c:pt idx="4">
                  <c:v>People who are interested to learn more</c:v>
                </c:pt>
                <c:pt idx="5">
                  <c:v>People who needs time for themselves</c:v>
                </c:pt>
                <c:pt idx="6">
                  <c:v>People who have strong family values</c:v>
                </c:pt>
              </c:strCache>
            </c:strRef>
          </c:cat>
          <c:val>
            <c:numRef>
              <c:f>Sheet1!$B$2:$B$8</c:f>
              <c:numCache>
                <c:formatCode>0%</c:formatCode>
                <c:ptCount val="7"/>
                <c:pt idx="0">
                  <c:v>0.31622746185852973</c:v>
                </c:pt>
                <c:pt idx="1">
                  <c:v>0.3009708737864078</c:v>
                </c:pt>
                <c:pt idx="2">
                  <c:v>0.29680998613037429</c:v>
                </c:pt>
                <c:pt idx="3">
                  <c:v>0.26490984743411983</c:v>
                </c:pt>
                <c:pt idx="4">
                  <c:v>0.2607489597780861</c:v>
                </c:pt>
                <c:pt idx="5">
                  <c:v>0.24687933425797476</c:v>
                </c:pt>
                <c:pt idx="6">
                  <c:v>0.23717059639389723</c:v>
                </c:pt>
              </c:numCache>
            </c:numRef>
          </c:val>
          <c:extLst>
            <c:ext xmlns:c16="http://schemas.microsoft.com/office/drawing/2014/chart" uri="{C3380CC4-5D6E-409C-BE32-E72D297353CC}">
              <c16:uniqueId val="{00000018-DC70-4A9A-B9CE-A09293B35EA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chemeClr val="tx1">
                    <a:lumMod val="75000"/>
                    <a:lumOff val="25000"/>
                  </a:schemeClr>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0.24404761904761901</c:v>
                </c:pt>
                <c:pt idx="1">
                  <c:v>0.17261904761904798</c:v>
                </c:pt>
                <c:pt idx="2">
                  <c:v>0.24404761904761901</c:v>
                </c:pt>
                <c:pt idx="3">
                  <c:v>0.148809523809524</c:v>
                </c:pt>
                <c:pt idx="4">
                  <c:v>0.19047619047619002</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col"/>
        <c:grouping val="clustered"/>
        <c:varyColors val="0"/>
        <c:ser>
          <c:idx val="0"/>
          <c:order val="0"/>
          <c:tx>
            <c:strRef>
              <c:f>Sheet1!$B$1</c:f>
              <c:strCache>
                <c:ptCount val="1"/>
                <c:pt idx="0">
                  <c:v>Playful Liberation</c:v>
                </c:pt>
              </c:strCache>
            </c:strRef>
          </c:tx>
          <c:spPr>
            <a:solidFill>
              <a:srgbClr val="B4DE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0.04</c:v>
                </c:pt>
              </c:numCache>
            </c:numRef>
          </c:val>
          <c:extLst>
            <c:ext xmlns:c16="http://schemas.microsoft.com/office/drawing/2014/chart" uri="{C3380CC4-5D6E-409C-BE32-E72D297353CC}">
              <c16:uniqueId val="{00000000-F461-4223-8D7D-51096E8A22AC}"/>
            </c:ext>
          </c:extLst>
        </c:ser>
        <c:ser>
          <c:idx val="1"/>
          <c:order val="1"/>
          <c:tx>
            <c:strRef>
              <c:f>Sheet1!$C$1</c:f>
              <c:strCache>
                <c:ptCount val="1"/>
                <c:pt idx="0">
                  <c:v>Social Immersion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-0.28000000000000003</c:v>
                </c:pt>
              </c:numCache>
            </c:numRef>
          </c:val>
          <c:extLst>
            <c:ext xmlns:c16="http://schemas.microsoft.com/office/drawing/2014/chart" uri="{C3380CC4-5D6E-409C-BE32-E72D297353CC}">
              <c16:uniqueId val="{00000001-F461-4223-8D7D-51096E8A22AC}"/>
            </c:ext>
          </c:extLst>
        </c:ser>
        <c:ser>
          <c:idx val="2"/>
          <c:order val="2"/>
          <c:tx>
            <c:strRef>
              <c:f>Sheet1!$D$1</c:f>
              <c:strCache>
                <c:ptCount val="1"/>
                <c:pt idx="0">
                  <c:v>Sharing &amp; Caring</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0.01</c:v>
                </c:pt>
              </c:numCache>
            </c:numRef>
          </c:val>
          <c:extLst>
            <c:ext xmlns:c16="http://schemas.microsoft.com/office/drawing/2014/chart" uri="{C3380CC4-5D6E-409C-BE32-E72D297353CC}">
              <c16:uniqueId val="{00000002-F461-4223-8D7D-51096E8A22AC}"/>
            </c:ext>
          </c:extLst>
        </c:ser>
        <c:ser>
          <c:idx val="3"/>
          <c:order val="3"/>
          <c:tx>
            <c:strRef>
              <c:f>Sheet1!$E$1</c:f>
              <c:strCache>
                <c:ptCount val="1"/>
                <c:pt idx="0">
                  <c:v>Escape</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0.14000000000000001</c:v>
                </c:pt>
              </c:numCache>
            </c:numRef>
          </c:val>
          <c:extLst>
            <c:ext xmlns:c16="http://schemas.microsoft.com/office/drawing/2014/chart" uri="{C3380CC4-5D6E-409C-BE32-E72D297353CC}">
              <c16:uniqueId val="{00000003-F461-4223-8D7D-51096E8A22AC}"/>
            </c:ext>
          </c:extLst>
        </c:ser>
        <c:ser>
          <c:idx val="4"/>
          <c:order val="4"/>
          <c:tx>
            <c:strRef>
              <c:f>Sheet1!$F$1</c:f>
              <c:strCache>
                <c:ptCount val="1"/>
                <c:pt idx="0">
                  <c:v>Control</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0.54</c:v>
                </c:pt>
              </c:numCache>
            </c:numRef>
          </c:val>
          <c:extLst>
            <c:ext xmlns:c16="http://schemas.microsoft.com/office/drawing/2014/chart" uri="{C3380CC4-5D6E-409C-BE32-E72D297353CC}">
              <c16:uniqueId val="{00000004-F461-4223-8D7D-51096E8A22AC}"/>
            </c:ext>
          </c:extLst>
        </c:ser>
        <c:ser>
          <c:idx val="5"/>
          <c:order val="5"/>
          <c:tx>
            <c:strRef>
              <c:f>Sheet1!$G$1</c:f>
              <c:strCache>
                <c:ptCount val="1"/>
                <c:pt idx="0">
                  <c:v>Broadening My Cultural Horizon</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-0.25</c:v>
                </c:pt>
              </c:numCache>
            </c:numRef>
          </c:val>
          <c:extLst>
            <c:ext xmlns:c16="http://schemas.microsoft.com/office/drawing/2014/chart" uri="{C3380CC4-5D6E-409C-BE32-E72D297353CC}">
              <c16:uniqueId val="{00000005-F461-4223-8D7D-51096E8A22AC}"/>
            </c:ext>
          </c:extLst>
        </c:ser>
        <c:ser>
          <c:idx val="6"/>
          <c:order val="6"/>
          <c:tx>
            <c:strRef>
              <c:f>Sheet1!$H$1</c:f>
              <c:strCache>
                <c:ptCount val="1"/>
                <c:pt idx="0">
                  <c:v>Exploring the World of Natural Beauty</c:v>
                </c:pt>
              </c:strCache>
            </c:strRef>
          </c:tx>
          <c:spPr>
            <a:solidFill>
              <a:srgbClr val="F8DA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-0.09</c:v>
                </c:pt>
              </c:numCache>
            </c:numRef>
          </c:val>
          <c:extLst>
            <c:ext xmlns:c16="http://schemas.microsoft.com/office/drawing/2014/chart" uri="{C3380CC4-5D6E-409C-BE32-E72D297353CC}">
              <c16:uniqueId val="{00000006-F461-4223-8D7D-51096E8A22AC}"/>
            </c:ext>
          </c:extLst>
        </c:ser>
        <c:ser>
          <c:idx val="7"/>
          <c:order val="7"/>
          <c:tx>
            <c:strRef>
              <c:f>Sheet1!$I$1</c:f>
              <c:strCache>
                <c:ptCount val="1"/>
                <c:pt idx="0">
                  <c:v>Romantic Luxury</c:v>
                </c:pt>
              </c:strCache>
            </c:strRef>
          </c:tx>
          <c:spPr>
            <a:solidFill>
              <a:srgbClr val="F8DA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-0.15</c:v>
                </c:pt>
              </c:numCache>
            </c:numRef>
          </c:val>
          <c:extLst>
            <c:ext xmlns:c16="http://schemas.microsoft.com/office/drawing/2014/chart" uri="{C3380CC4-5D6E-409C-BE32-E72D297353CC}">
              <c16:uniqueId val="{00000007-F461-4223-8D7D-51096E8A22AC}"/>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c:v>
                </c:pt>
              </c:numCache>
            </c:numRef>
          </c:val>
          <c:extLst>
            <c:ext xmlns:c16="http://schemas.microsoft.com/office/drawing/2014/chart" uri="{C3380CC4-5D6E-409C-BE32-E72D297353CC}">
              <c16:uniqueId val="{00000008-F461-4223-8D7D-51096E8A22AC}"/>
            </c:ext>
          </c:extLst>
        </c:ser>
        <c:dLbls>
          <c:showLegendKey val="0"/>
          <c:showVal val="0"/>
          <c:showCatName val="0"/>
          <c:showSerName val="0"/>
          <c:showPercent val="0"/>
          <c:showBubbleSize val="0"/>
        </c:dLbls>
        <c:gapWidth val="219"/>
        <c:overlap val="-27"/>
        <c:axId val="585691712"/>
        <c:axId val="595875808"/>
      </c:barChart>
      <c:catAx>
        <c:axId val="585691712"/>
        <c:scaling>
          <c:orientation val="minMax"/>
        </c:scaling>
        <c:delete val="1"/>
        <c:axPos val="b"/>
        <c:numFmt formatCode="General" sourceLinked="1"/>
        <c:majorTickMark val="none"/>
        <c:minorTickMark val="none"/>
        <c:tickLblPos val="nextTo"/>
        <c:crossAx val="595875808"/>
        <c:crosses val="autoZero"/>
        <c:auto val="1"/>
        <c:lblAlgn val="ctr"/>
        <c:lblOffset val="100"/>
        <c:noMultiLvlLbl val="0"/>
      </c:catAx>
      <c:valAx>
        <c:axId val="595875808"/>
        <c:scaling>
          <c:orientation val="minMax"/>
          <c:max val="1"/>
          <c:min val="-1"/>
        </c:scaling>
        <c:delete val="1"/>
        <c:axPos val="l"/>
        <c:numFmt formatCode="0.00" sourceLinked="1"/>
        <c:majorTickMark val="none"/>
        <c:minorTickMark val="none"/>
        <c:tickLblPos val="nextTo"/>
        <c:crossAx val="58569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tx1">
                <a:lumMod val="75000"/>
                <a:lumOff val="25000"/>
              </a:schemeClr>
            </a:solidFill>
            <a:ln>
              <a:noFill/>
            </a:ln>
            <a:effectLst/>
          </c:spPr>
          <c:invertIfNegative val="0"/>
          <c:dPt>
            <c:idx val="0"/>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1-8FF9-4BBC-A355-90FDFAF13AE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8FF9-4BBC-A355-90FDFAF13AEB}"/>
              </c:ext>
            </c:extLst>
          </c:dPt>
          <c:dPt>
            <c:idx val="2"/>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5-8FF9-4BBC-A355-90FDFAF13AEB}"/>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7-8FF9-4BBC-A355-90FDFAF13AEB}"/>
              </c:ext>
            </c:extLst>
          </c:dPt>
          <c:dPt>
            <c:idx val="5"/>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9-8FF9-4BBC-A355-90FDFAF13AEB}"/>
              </c:ext>
            </c:extLst>
          </c:dPt>
          <c:dPt>
            <c:idx val="6"/>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B-8FF9-4BBC-A355-90FDFAF13AEB}"/>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Norrland</c:v>
                </c:pt>
                <c:pt idx="1">
                  <c:v>Mellansverige</c:v>
                </c:pt>
                <c:pt idx="2">
                  <c:v>Stockholm</c:v>
                </c:pt>
                <c:pt idx="3">
                  <c:v>Västsverige</c:v>
                </c:pt>
                <c:pt idx="4">
                  <c:v>Södra Sverige</c:v>
                </c:pt>
              </c:strCache>
            </c:strRef>
          </c:cat>
          <c:val>
            <c:numRef>
              <c:f>Sheet1!$B$2:$B$6</c:f>
              <c:numCache>
                <c:formatCode>0%</c:formatCode>
                <c:ptCount val="5"/>
                <c:pt idx="0">
                  <c:v>7.2187776793622704E-2</c:v>
                </c:pt>
                <c:pt idx="1">
                  <c:v>0.23383525243578401</c:v>
                </c:pt>
                <c:pt idx="2">
                  <c:v>0.23162090345438402</c:v>
                </c:pt>
                <c:pt idx="3">
                  <c:v>0.23649247121346298</c:v>
                </c:pt>
                <c:pt idx="4">
                  <c:v>0.22586359610274598</c:v>
                </c:pt>
              </c:numCache>
            </c:numRef>
          </c:val>
          <c:extLst>
            <c:ext xmlns:c16="http://schemas.microsoft.com/office/drawing/2014/chart" uri="{C3380CC4-5D6E-409C-BE32-E72D297353CC}">
              <c16:uniqueId val="{0000000C-8FF9-4BBC-A355-90FDFAF13AE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Charter plane</c:v>
                </c:pt>
                <c:pt idx="6">
                  <c:v>Scheduled plane</c:v>
                </c:pt>
                <c:pt idx="7">
                  <c:v>Camper van</c:v>
                </c:pt>
                <c:pt idx="8">
                  <c:v>Car w/ caravan</c:v>
                </c:pt>
                <c:pt idx="9">
                  <c:v>Motorbike</c:v>
                </c:pt>
              </c:strCache>
            </c:strRef>
          </c:cat>
          <c:val>
            <c:numRef>
              <c:f>Sheet1!$B$2:$B$11</c:f>
              <c:numCache>
                <c:formatCode>0%</c:formatCode>
                <c:ptCount val="10"/>
                <c:pt idx="0">
                  <c:v>0.63690476190476197</c:v>
                </c:pt>
                <c:pt idx="1">
                  <c:v>0.31547619047619002</c:v>
                </c:pt>
                <c:pt idx="2">
                  <c:v>0.113095238095238</c:v>
                </c:pt>
                <c:pt idx="3">
                  <c:v>9.5238095238095205E-2</c:v>
                </c:pt>
                <c:pt idx="4">
                  <c:v>7.7380952380952397E-2</c:v>
                </c:pt>
                <c:pt idx="5">
                  <c:v>3.5714285714285698E-2</c:v>
                </c:pt>
                <c:pt idx="6">
                  <c:v>3.5714285714285698E-2</c:v>
                </c:pt>
                <c:pt idx="7">
                  <c:v>2.3809523809523801E-2</c:v>
                </c:pt>
                <c:pt idx="8">
                  <c:v>1.1904761904761901E-2</c:v>
                </c:pt>
                <c:pt idx="9">
                  <c:v>5.9523809523809503E-3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5CB0-483B-B42B-48AACF9AA15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Stayed with friends / acquaintances</c:v>
                </c:pt>
                <c:pt idx="5">
                  <c:v>Guest house / Bed &amp; Breakfast</c:v>
                </c:pt>
                <c:pt idx="6">
                  <c:v>Borrowed cabin / holiday home / flat</c:v>
                </c:pt>
                <c:pt idx="7">
                  <c:v>In a private person's home through AirBnb or other types of sharing services</c:v>
                </c:pt>
                <c:pt idx="8">
                  <c:v>Owned cabin / holiday home / flat</c:v>
                </c:pt>
                <c:pt idx="9">
                  <c:v>Stayed with family</c:v>
                </c:pt>
                <c:pt idx="10">
                  <c:v>Tent</c:v>
                </c:pt>
                <c:pt idx="11">
                  <c:v>Camping cabin</c:v>
                </c:pt>
                <c:pt idx="12">
                  <c:v>Caravan / camper van</c:v>
                </c:pt>
              </c:strCache>
            </c:strRef>
          </c:cat>
          <c:val>
            <c:numRef>
              <c:f>Sheet1!$B$2:$B$14</c:f>
              <c:numCache>
                <c:formatCode>0%</c:formatCode>
                <c:ptCount val="13"/>
                <c:pt idx="0">
                  <c:v>0.33333333333333298</c:v>
                </c:pt>
                <c:pt idx="1">
                  <c:v>0.25</c:v>
                </c:pt>
                <c:pt idx="2">
                  <c:v>0.14285714285714302</c:v>
                </c:pt>
                <c:pt idx="3">
                  <c:v>0.113095238095238</c:v>
                </c:pt>
                <c:pt idx="4">
                  <c:v>8.3333333333333301E-2</c:v>
                </c:pt>
                <c:pt idx="5">
                  <c:v>5.3571428571428603E-2</c:v>
                </c:pt>
                <c:pt idx="6">
                  <c:v>4.1666666666666699E-2</c:v>
                </c:pt>
                <c:pt idx="7">
                  <c:v>3.5714285714285698E-2</c:v>
                </c:pt>
                <c:pt idx="8">
                  <c:v>2.9761904761904798E-2</c:v>
                </c:pt>
                <c:pt idx="9">
                  <c:v>2.9761904761904798E-2</c:v>
                </c:pt>
                <c:pt idx="10">
                  <c:v>1.1904761904761901E-2</c:v>
                </c:pt>
                <c:pt idx="11">
                  <c:v>1.1904761904761901E-2</c:v>
                </c:pt>
                <c:pt idx="12">
                  <c:v>1.1904761904761901E-2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Rented car</c:v>
                </c:pt>
                <c:pt idx="3">
                  <c:v>Train</c:v>
                </c:pt>
                <c:pt idx="4">
                  <c:v>Plane</c:v>
                </c:pt>
                <c:pt idx="5">
                  <c:v>No transportation</c:v>
                </c:pt>
                <c:pt idx="6">
                  <c:v>Ferry / boat / cruise</c:v>
                </c:pt>
                <c:pt idx="7">
                  <c:v>Camper van</c:v>
                </c:pt>
                <c:pt idx="8">
                  <c:v>Bicycle</c:v>
                </c:pt>
                <c:pt idx="9">
                  <c:v>Car w/ caravan</c:v>
                </c:pt>
                <c:pt idx="10">
                  <c:v>Motorbike</c:v>
                </c:pt>
              </c:strCache>
            </c:strRef>
          </c:cat>
          <c:val>
            <c:numRef>
              <c:f>Sheet1!$B$2:$B$12</c:f>
              <c:numCache>
                <c:formatCode>0%</c:formatCode>
                <c:ptCount val="11"/>
                <c:pt idx="0">
                  <c:v>0.327380952380952</c:v>
                </c:pt>
                <c:pt idx="1">
                  <c:v>0.19047619047619002</c:v>
                </c:pt>
                <c:pt idx="2">
                  <c:v>0.16666666666666699</c:v>
                </c:pt>
                <c:pt idx="3">
                  <c:v>0.136904761904762</c:v>
                </c:pt>
                <c:pt idx="4">
                  <c:v>0.125</c:v>
                </c:pt>
                <c:pt idx="5">
                  <c:v>0.10119047619047601</c:v>
                </c:pt>
                <c:pt idx="6">
                  <c:v>6.5476190476190507E-2</c:v>
                </c:pt>
                <c:pt idx="7">
                  <c:v>2.9761904761904798E-2</c:v>
                </c:pt>
                <c:pt idx="8">
                  <c:v>2.9761904761904798E-2</c:v>
                </c:pt>
                <c:pt idx="9">
                  <c:v>5.9523809523809503E-3</c:v>
                </c:pt>
                <c:pt idx="10">
                  <c:v>0</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rgbClr val="FF0000"/>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1FC-4E48-89DA-A502A091444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1FC-4E48-89DA-A502A091444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8"/>
            <c:invertIfNegative val="0"/>
            <c:bubble3D val="0"/>
            <c:spPr>
              <a:solidFill>
                <a:srgbClr val="92D050"/>
              </a:solidFill>
              <a:ln>
                <a:noFill/>
              </a:ln>
              <a:effectLst/>
            </c:spPr>
            <c:extLst>
              <c:ext xmlns:c16="http://schemas.microsoft.com/office/drawing/2014/chart" uri="{C3380CC4-5D6E-409C-BE32-E72D297353CC}">
                <c16:uniqueId val="{0000001A-033D-415B-A18B-2072ABE0800A}"/>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rgbClr val="FF0000"/>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restaurants</c:v>
                </c:pt>
                <c:pt idx="2">
                  <c:v>Taste local food and drink</c:v>
                </c:pt>
                <c:pt idx="3">
                  <c:v>Sunbathing and swimming</c:v>
                </c:pt>
                <c:pt idx="4">
                  <c:v>Discover local culture and lifestyle</c:v>
                </c:pt>
                <c:pt idx="5">
                  <c:v>Visit historical buildings/sites</c:v>
                </c:pt>
                <c:pt idx="6">
                  <c:v>Visit cities</c:v>
                </c:pt>
                <c:pt idx="7">
                  <c:v>Shopping</c:v>
                </c:pt>
                <c:pt idx="8">
                  <c:v>Observe beauty of nature</c:v>
                </c:pt>
                <c:pt idx="9">
                  <c:v>Attend sightseeing tours</c:v>
                </c:pt>
                <c:pt idx="10">
                  <c:v>Discover local history and legends</c:v>
                </c:pt>
                <c:pt idx="11">
                  <c:v>Visit the countryside</c:v>
                </c:pt>
                <c:pt idx="12">
                  <c:v>Hiking (less than two hours)</c:v>
                </c:pt>
                <c:pt idx="13">
                  <c:v>Visit parks and gardens</c:v>
                </c:pt>
                <c:pt idx="14">
                  <c:v>Experience local architecture</c:v>
                </c:pt>
                <c:pt idx="15">
                  <c:v>Experience city nightlife</c:v>
                </c:pt>
                <c:pt idx="16">
                  <c:v>Visit museums</c:v>
                </c:pt>
                <c:pt idx="17">
                  <c:v>Experience national festivals and traditional celebrations</c:v>
                </c:pt>
                <c:pt idx="18">
                  <c:v>Visit amusement parks</c:v>
                </c:pt>
                <c:pt idx="19">
                  <c:v>Experience mountains,  the wilderness or the wildlife</c:v>
                </c:pt>
                <c:pt idx="20">
                  <c:v>Visit spa resorts</c:v>
                </c:pt>
                <c:pt idx="21">
                  <c:v>Observe natural phenomenon (i.e. volcanoes, northern lights, midnight sun, breaking waves, sand dune)</c:v>
                </c:pt>
                <c:pt idx="22">
                  <c:v>Get pampered</c:v>
                </c:pt>
                <c:pt idx="23">
                  <c:v>Attend concerts/festivals</c:v>
                </c:pt>
                <c:pt idx="24">
                  <c:v>Fresh or salt water fishing</c:v>
                </c:pt>
                <c:pt idx="25">
                  <c:v>Do winter activities (Alpine skiing/snowboarding, cross country skiing, dog-sleigh, snowmobile etc)</c:v>
                </c:pt>
                <c:pt idx="26">
                  <c:v>Hiking (more than two hours)</c:v>
                </c:pt>
                <c:pt idx="27">
                  <c:v>Visit art exhibitions</c:v>
                </c:pt>
              </c:strCache>
            </c:strRef>
          </c:cat>
          <c:val>
            <c:numRef>
              <c:f>Sheet1!$B$2:$B$29</c:f>
              <c:numCache>
                <c:formatCode>0%</c:formatCode>
                <c:ptCount val="28"/>
                <c:pt idx="0">
                  <c:v>0.58928571428571397</c:v>
                </c:pt>
                <c:pt idx="1">
                  <c:v>0.51785714285714302</c:v>
                </c:pt>
                <c:pt idx="2">
                  <c:v>0.49404761904761896</c:v>
                </c:pt>
                <c:pt idx="3">
                  <c:v>0.38095238095238104</c:v>
                </c:pt>
                <c:pt idx="4">
                  <c:v>0.36904761904761896</c:v>
                </c:pt>
                <c:pt idx="5">
                  <c:v>0.36309523809523803</c:v>
                </c:pt>
                <c:pt idx="6">
                  <c:v>0.35714285714285698</c:v>
                </c:pt>
                <c:pt idx="7">
                  <c:v>0.33928571428571402</c:v>
                </c:pt>
                <c:pt idx="8">
                  <c:v>0.297619047619048</c:v>
                </c:pt>
                <c:pt idx="9">
                  <c:v>0.19047619047619002</c:v>
                </c:pt>
                <c:pt idx="10">
                  <c:v>0.19047619047619002</c:v>
                </c:pt>
                <c:pt idx="11">
                  <c:v>0.18452380952380898</c:v>
                </c:pt>
                <c:pt idx="12">
                  <c:v>0.17857142857142899</c:v>
                </c:pt>
                <c:pt idx="13">
                  <c:v>0.17857142857142899</c:v>
                </c:pt>
                <c:pt idx="14">
                  <c:v>0.17261904761904798</c:v>
                </c:pt>
                <c:pt idx="15">
                  <c:v>0.17261904761904798</c:v>
                </c:pt>
                <c:pt idx="16">
                  <c:v>0.15476190476190499</c:v>
                </c:pt>
                <c:pt idx="17">
                  <c:v>0.13095238095238101</c:v>
                </c:pt>
                <c:pt idx="18">
                  <c:v>0.13095238095238101</c:v>
                </c:pt>
                <c:pt idx="19">
                  <c:v>0.119047619047619</c:v>
                </c:pt>
                <c:pt idx="20">
                  <c:v>0.113095238095238</c:v>
                </c:pt>
                <c:pt idx="21">
                  <c:v>9.5238095238095205E-2</c:v>
                </c:pt>
                <c:pt idx="22">
                  <c:v>8.9285714285714302E-2</c:v>
                </c:pt>
                <c:pt idx="23">
                  <c:v>8.9285714285714302E-2</c:v>
                </c:pt>
                <c:pt idx="24">
                  <c:v>6.5476190476190507E-2</c:v>
                </c:pt>
                <c:pt idx="25">
                  <c:v>6.5476190476190507E-2</c:v>
                </c:pt>
                <c:pt idx="26">
                  <c:v>5.95238095238095E-2</c:v>
                </c:pt>
                <c:pt idx="27">
                  <c:v>5.95238095238095E-2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5.3571428571428603E-2</c:v>
                </c:pt>
                <c:pt idx="1">
                  <c:v>0.125</c:v>
                </c:pt>
                <c:pt idx="2">
                  <c:v>0.119047619047619</c:v>
                </c:pt>
                <c:pt idx="3">
                  <c:v>0.18452380952380898</c:v>
                </c:pt>
                <c:pt idx="4">
                  <c:v>0.18452380952380898</c:v>
                </c:pt>
                <c:pt idx="5">
                  <c:v>0.17261904761904798</c:v>
                </c:pt>
                <c:pt idx="6">
                  <c:v>0.10119047619047601</c:v>
                </c:pt>
                <c:pt idx="7">
                  <c:v>2.3809523809523801E-2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9690-4BE4-9890-BC0A344A95B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1-9690-4BE4-9890-BC0A344A95B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2-9690-4BE4-9890-BC0A344A95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0.49404761904761896</c:v>
                </c:pt>
                <c:pt idx="1">
                  <c:v>1.7857142857142901E-2</c:v>
                </c:pt>
                <c:pt idx="2">
                  <c:v>4.7619047619047603E-2</c:v>
                </c:pt>
                <c:pt idx="3">
                  <c:v>5.3571428571428603E-2</c:v>
                </c:pt>
                <c:pt idx="4">
                  <c:v>0.18452380952380898</c:v>
                </c:pt>
                <c:pt idx="5">
                  <c:v>0.26190476190476203</c:v>
                </c:pt>
                <c:pt idx="6">
                  <c:v>1.7857142857142901E-2</c:v>
                </c:pt>
                <c:pt idx="7">
                  <c:v>0.148809523809524</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82C5-4F96-A714-8F9C99E8E9D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2-82C5-4F96-A714-8F9C99E8E9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3.5714285714285698E-2</c:v>
                </c:pt>
                <c:pt idx="1">
                  <c:v>7.1428571428571397E-2</c:v>
                </c:pt>
                <c:pt idx="2">
                  <c:v>0.10119047619047601</c:v>
                </c:pt>
                <c:pt idx="3">
                  <c:v>7.1428571428571397E-2</c:v>
                </c:pt>
                <c:pt idx="4">
                  <c:v>0.58928571428571397</c:v>
                </c:pt>
                <c:pt idx="5">
                  <c:v>0.23214285714285701</c:v>
                </c:pt>
                <c:pt idx="6">
                  <c:v>0.23214285714285701</c:v>
                </c:pt>
                <c:pt idx="7">
                  <c:v>3.5714285714285698E-2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1.1904761904761901E-2</c:v>
                </c:pt>
                <c:pt idx="1">
                  <c:v>0.119047619047619</c:v>
                </c:pt>
                <c:pt idx="2">
                  <c:v>0.36309523809523803</c:v>
                </c:pt>
                <c:pt idx="3">
                  <c:v>0.113095238095238</c:v>
                </c:pt>
                <c:pt idx="4">
                  <c:v>0.113095238095238</c:v>
                </c:pt>
                <c:pt idx="5">
                  <c:v>0.27976190476190499</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0.22023809523809501</c:v>
                </c:pt>
                <c:pt idx="1">
                  <c:v>7.7380952380952397E-2</c:v>
                </c:pt>
                <c:pt idx="2">
                  <c:v>0.69642857142857095</c:v>
                </c:pt>
                <c:pt idx="3">
                  <c:v>5.9523809523809503E-3</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0-ABE3-4A9D-B695-15A1453C925B}"/>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ABE3-4A9D-B695-15A1453C925B}"/>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3-ABE3-4A9D-B695-15A1453C925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Homepages of carriers, including airlines etc.</c:v>
                </c:pt>
                <c:pt idx="4">
                  <c:v>Advice from friends / family</c:v>
                </c:pt>
                <c:pt idx="5">
                  <c:v>Homepages for attractions and sights</c:v>
                </c:pt>
                <c:pt idx="6">
                  <c:v>Reviews from other travelers online</c:v>
                </c:pt>
                <c:pt idx="7">
                  <c:v>Catalogs or brochures</c:v>
                </c:pt>
                <c:pt idx="8">
                  <c:v>Travel agent in homeland</c:v>
                </c:pt>
                <c:pt idx="9">
                  <c:v>Booking sites such as Expedia and Lastminute</c:v>
                </c:pt>
                <c:pt idx="10">
                  <c:v>Travel apps/portals like Tripadvisor etc</c:v>
                </c:pt>
                <c:pt idx="11">
                  <c:v>Social media such as Facebook or blogs</c:v>
                </c:pt>
                <c:pt idx="12">
                  <c:v>Newspapers or magazines</c:v>
                </c:pt>
                <c:pt idx="13">
                  <c:v>Guidebooks</c:v>
                </c:pt>
                <c:pt idx="14">
                  <c:v>TV or radio</c:v>
                </c:pt>
                <c:pt idx="15">
                  <c:v>Travel fairs</c:v>
                </c:pt>
                <c:pt idx="16">
                  <c:v>Other</c:v>
                </c:pt>
              </c:strCache>
            </c:strRef>
          </c:cat>
          <c:val>
            <c:numRef>
              <c:f>Sheet1!$B$2:$B$18</c:f>
              <c:numCache>
                <c:formatCode>0%</c:formatCode>
                <c:ptCount val="17"/>
                <c:pt idx="0">
                  <c:v>0.547619047619048</c:v>
                </c:pt>
                <c:pt idx="1">
                  <c:v>0.327380952380952</c:v>
                </c:pt>
                <c:pt idx="2">
                  <c:v>0.26190476190476203</c:v>
                </c:pt>
                <c:pt idx="3">
                  <c:v>0.19047619047619002</c:v>
                </c:pt>
                <c:pt idx="4">
                  <c:v>0.18452380952380898</c:v>
                </c:pt>
                <c:pt idx="5">
                  <c:v>0.14285714285714302</c:v>
                </c:pt>
                <c:pt idx="6">
                  <c:v>8.9285714285714302E-2</c:v>
                </c:pt>
                <c:pt idx="7">
                  <c:v>8.9285714285714302E-2</c:v>
                </c:pt>
                <c:pt idx="8">
                  <c:v>8.3333333333333301E-2</c:v>
                </c:pt>
                <c:pt idx="9">
                  <c:v>6.5476190476190507E-2</c:v>
                </c:pt>
                <c:pt idx="10">
                  <c:v>5.95238095238095E-2</c:v>
                </c:pt>
                <c:pt idx="11">
                  <c:v>5.3571428571428603E-2</c:v>
                </c:pt>
                <c:pt idx="12">
                  <c:v>3.5714285714285698E-2</c:v>
                </c:pt>
                <c:pt idx="13">
                  <c:v>1.7857142857142901E-2</c:v>
                </c:pt>
                <c:pt idx="14">
                  <c:v>1.7857142857142901E-2</c:v>
                </c:pt>
                <c:pt idx="15">
                  <c:v>0</c:v>
                </c:pt>
                <c:pt idx="16">
                  <c:v>9.5238095238095205E-2</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share good times with others</c:v>
                </c:pt>
                <c:pt idx="1">
                  <c:v>Gives me rich experiences</c:v>
                </c:pt>
                <c:pt idx="2">
                  <c:v>Allows me to discover new and interesting places</c:v>
                </c:pt>
              </c:strCache>
            </c:strRef>
          </c:cat>
          <c:val>
            <c:numRef>
              <c:f>Sheet1!$B$2:$B$4</c:f>
              <c:numCache>
                <c:formatCode>0</c:formatCode>
                <c:ptCount val="3"/>
                <c:pt idx="0">
                  <c:v>200</c:v>
                </c:pt>
                <c:pt idx="1">
                  <c:v>198</c:v>
                </c:pt>
                <c:pt idx="2">
                  <c:v>188</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8.9285714285714302E-2</c:v>
                </c:pt>
                <c:pt idx="1">
                  <c:v>0.34523809523809496</c:v>
                </c:pt>
                <c:pt idx="2">
                  <c:v>0.26190476190476203</c:v>
                </c:pt>
                <c:pt idx="3">
                  <c:v>0.30357142857142899</c:v>
                </c:pt>
              </c:numCache>
            </c:numRef>
          </c:val>
          <c:extLst>
            <c:ext xmlns:c16="http://schemas.microsoft.com/office/drawing/2014/chart" uri="{C3380CC4-5D6E-409C-BE32-E72D297353CC}">
              <c16:uniqueId val="{00000000-C828-4A40-8791-3418EE5133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rgbClr val="92D050"/>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8.0168776371308009E-2</c:v>
                </c:pt>
                <c:pt idx="1">
                  <c:v>0.10126582278480999</c:v>
                </c:pt>
                <c:pt idx="2">
                  <c:v>5.4852320675105502E-2</c:v>
                </c:pt>
                <c:pt idx="3">
                  <c:v>5.9071729957805894E-2</c:v>
                </c:pt>
                <c:pt idx="4">
                  <c:v>0.14767932489451499</c:v>
                </c:pt>
                <c:pt idx="5">
                  <c:v>0.10126582278480999</c:v>
                </c:pt>
                <c:pt idx="6">
                  <c:v>0.455696202531646</c:v>
                </c:pt>
              </c:numCache>
            </c:numRef>
          </c:val>
          <c:extLst>
            <c:ext xmlns:c16="http://schemas.microsoft.com/office/drawing/2014/chart" uri="{C3380CC4-5D6E-409C-BE32-E72D297353CC}">
              <c16:uniqueId val="{0000000C-451E-4B2D-B357-639E82264BF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are always looking to connect with others</c:v>
                </c:pt>
                <c:pt idx="1">
                  <c:v>People who have an active and busy social life</c:v>
                </c:pt>
                <c:pt idx="2">
                  <c:v>People who enjoy spending time with friends</c:v>
                </c:pt>
                <c:pt idx="3">
                  <c:v>People who are interested to learn more</c:v>
                </c:pt>
              </c:strCache>
            </c:strRef>
          </c:cat>
          <c:val>
            <c:numRef>
              <c:f>Sheet1!$B$2:$B$5</c:f>
              <c:numCache>
                <c:formatCode>0</c:formatCode>
                <c:ptCount val="4"/>
                <c:pt idx="0">
                  <c:v>289</c:v>
                </c:pt>
                <c:pt idx="1">
                  <c:v>188</c:v>
                </c:pt>
                <c:pt idx="2">
                  <c:v>154</c:v>
                </c:pt>
                <c:pt idx="3">
                  <c:v>132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Sociable</c:v>
                </c:pt>
                <c:pt idx="1">
                  <c:v>Open-minded</c:v>
                </c:pt>
                <c:pt idx="2">
                  <c:v>Friendly</c:v>
                </c:pt>
                <c:pt idx="3">
                  <c:v>Authentic</c:v>
                </c:pt>
              </c:strCache>
            </c:strRef>
          </c:cat>
          <c:val>
            <c:numRef>
              <c:f>Sheet1!$B$2:$B$5</c:f>
              <c:numCache>
                <c:formatCode>0</c:formatCode>
                <c:ptCount val="4"/>
                <c:pt idx="0">
                  <c:v>205</c:v>
                </c:pt>
                <c:pt idx="1">
                  <c:v>176</c:v>
                </c:pt>
                <c:pt idx="2">
                  <c:v>159</c:v>
                </c:pt>
                <c:pt idx="3">
                  <c:v>125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good opportunities to meet local people</c:v>
                </c:pt>
                <c:pt idx="1">
                  <c:v>Has friendly people</c:v>
                </c:pt>
                <c:pt idx="2">
                  <c:v>Has good local cuisine</c:v>
                </c:pt>
                <c:pt idx="3">
                  <c:v>Has interesting sights</c:v>
                </c:pt>
                <c:pt idx="4">
                  <c:v>Has a variety of different restaurant offers</c:v>
                </c:pt>
              </c:strCache>
            </c:strRef>
          </c:cat>
          <c:val>
            <c:numRef>
              <c:f>Sheet1!$B$2:$B$6</c:f>
              <c:numCache>
                <c:formatCode>0</c:formatCode>
                <c:ptCount val="5"/>
                <c:pt idx="0">
                  <c:v>268</c:v>
                </c:pt>
                <c:pt idx="1">
                  <c:v>186</c:v>
                </c:pt>
                <c:pt idx="2">
                  <c:v>185</c:v>
                </c:pt>
                <c:pt idx="3">
                  <c:v>124</c:v>
                </c:pt>
                <c:pt idx="4" formatCode="General">
                  <c:v>121</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Helps me to meet new people</c:v>
                </c:pt>
                <c:pt idx="1">
                  <c:v>Allows me to immerse myself in the local life</c:v>
                </c:pt>
                <c:pt idx="2">
                  <c:v>Enriches my view on the world</c:v>
                </c:pt>
                <c:pt idx="3">
                  <c:v>Allows me to broaden my knowledge</c:v>
                </c:pt>
              </c:strCache>
            </c:strRef>
          </c:cat>
          <c:val>
            <c:numRef>
              <c:f>Sheet1!$B$2:$B$5</c:f>
              <c:numCache>
                <c:formatCode>0</c:formatCode>
                <c:ptCount val="4"/>
                <c:pt idx="0">
                  <c:v>248</c:v>
                </c:pt>
                <c:pt idx="1">
                  <c:v>232</c:v>
                </c:pt>
                <c:pt idx="2">
                  <c:v>137</c:v>
                </c:pt>
                <c:pt idx="3">
                  <c:v>132</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6.7510548523206704E-2</c:v>
                </c:pt>
                <c:pt idx="1">
                  <c:v>5.9071729957805894E-2</c:v>
                </c:pt>
                <c:pt idx="2">
                  <c:v>7.1729957805907199E-2</c:v>
                </c:pt>
                <c:pt idx="3">
                  <c:v>0.13502109704641302</c:v>
                </c:pt>
                <c:pt idx="4">
                  <c:v>9.7046413502109699E-2</c:v>
                </c:pt>
                <c:pt idx="5">
                  <c:v>7.1729957805907199E-2</c:v>
                </c:pt>
                <c:pt idx="6">
                  <c:v>0.12236286919831199</c:v>
                </c:pt>
                <c:pt idx="7">
                  <c:v>8.4388185654008407E-2</c:v>
                </c:pt>
                <c:pt idx="8">
                  <c:v>0.109704641350211</c:v>
                </c:pt>
                <c:pt idx="9">
                  <c:v>6.7510548523206704E-2</c:v>
                </c:pt>
                <c:pt idx="10">
                  <c:v>5.4852320675105502E-2</c:v>
                </c:pt>
                <c:pt idx="11">
                  <c:v>5.9071729957805894E-2</c:v>
                </c:pt>
              </c:numCache>
            </c:numRef>
          </c:val>
          <c:smooth val="1"/>
          <c:extLst>
            <c:ext xmlns:c16="http://schemas.microsoft.com/office/drawing/2014/chart" uri="{C3380CC4-5D6E-409C-BE32-E72D297353CC}">
              <c16:uniqueId val="{00000000-8DC3-4321-BAC8-C4B18AD0CE5D}"/>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8-CFCF-4095-95A2-274A75FCE10B}"/>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1-D3A6-4081-B980-85D0FE29246E}"/>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D3A6-4081-B980-85D0FE29246E}"/>
              </c:ext>
            </c:extLst>
          </c:dPt>
          <c:dPt>
            <c:idx val="9"/>
            <c:invertIfNegative val="0"/>
            <c:bubble3D val="0"/>
            <c:spPr>
              <a:solidFill>
                <a:srgbClr val="92D050"/>
              </a:solidFill>
              <a:ln>
                <a:noFill/>
              </a:ln>
              <a:effectLst/>
            </c:spPr>
            <c:extLst>
              <c:ext xmlns:c16="http://schemas.microsoft.com/office/drawing/2014/chart" uri="{C3380CC4-5D6E-409C-BE32-E72D297353CC}">
                <c16:uniqueId val="{00000009-CFCF-4095-95A2-274A75FCE10B}"/>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D3A6-4081-B980-85D0FE29246E}"/>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3A6-4081-B980-85D0FE2924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Sightseeing/round trip</c:v>
                </c:pt>
                <c:pt idx="1">
                  <c:v>Sun and beach holiday</c:v>
                </c:pt>
                <c:pt idx="2">
                  <c:v>City break (focusing on cultural, shopping, Club, restaurant visits etc.)</c:v>
                </c:pt>
                <c:pt idx="3">
                  <c:v>Visits to historic sites</c:v>
                </c:pt>
                <c:pt idx="4">
                  <c:v>Visiting friends and relatives</c:v>
                </c:pt>
                <c:pt idx="5">
                  <c:v>Holiday to experience nature, scenery and wildlife</c:v>
                </c:pt>
                <c:pt idx="6">
                  <c:v>Cultural experience (focus on art, theatre etc)</c:v>
                </c:pt>
                <c:pt idx="7">
                  <c:v>Party&amp; fun</c:v>
                </c:pt>
                <c:pt idx="8">
                  <c:v>Culinary trip</c:v>
                </c:pt>
                <c:pt idx="9">
                  <c:v>Event holiday (festivals, sports etc)</c:v>
                </c:pt>
                <c:pt idx="10">
                  <c:v>Sports/active holiday</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0.59915611814346004</c:v>
                </c:pt>
                <c:pt idx="1">
                  <c:v>0.582278481012658</c:v>
                </c:pt>
                <c:pt idx="2">
                  <c:v>0.54008438818565407</c:v>
                </c:pt>
                <c:pt idx="3">
                  <c:v>0.49789029535864998</c:v>
                </c:pt>
                <c:pt idx="4">
                  <c:v>0.46413502109704602</c:v>
                </c:pt>
                <c:pt idx="5">
                  <c:v>0.43881856540084402</c:v>
                </c:pt>
                <c:pt idx="6">
                  <c:v>0.36286919831223602</c:v>
                </c:pt>
                <c:pt idx="7">
                  <c:v>0.23206751054852301</c:v>
                </c:pt>
                <c:pt idx="8">
                  <c:v>0.20253164556961997</c:v>
                </c:pt>
                <c:pt idx="9">
                  <c:v>0.18143459915611801</c:v>
                </c:pt>
                <c:pt idx="10">
                  <c:v>0.14767932489451499</c:v>
                </c:pt>
                <c:pt idx="11">
                  <c:v>8.4388185654008407E-2</c:v>
                </c:pt>
                <c:pt idx="12">
                  <c:v>6.7510548523206704E-2</c:v>
                </c:pt>
                <c:pt idx="13">
                  <c:v>4.2194092827004204E-2</c:v>
                </c:pt>
                <c:pt idx="14">
                  <c:v>3.7974683544303799E-2</c:v>
                </c:pt>
                <c:pt idx="15">
                  <c:v>3.7974683544303799E-2</c:v>
                </c:pt>
                <c:pt idx="16">
                  <c:v>1.26582278481013E-2</c:v>
                </c:pt>
              </c:numCache>
            </c:numRef>
          </c:val>
          <c:extLst>
            <c:ext xmlns:c16="http://schemas.microsoft.com/office/drawing/2014/chart" uri="{C3380CC4-5D6E-409C-BE32-E72D297353CC}">
              <c16:uniqueId val="{00000008-D3A6-4081-B980-85D0FE29246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4E5-4689-A205-BB4B50CE6150}"/>
              </c:ext>
            </c:extLst>
          </c:dPt>
          <c:dPt>
            <c:idx val="3"/>
            <c:invertIfNegative val="0"/>
            <c:bubble3D val="0"/>
            <c:spPr>
              <a:solidFill>
                <a:srgbClr val="92D050"/>
              </a:solidFill>
              <a:ln>
                <a:noFill/>
              </a:ln>
              <a:effectLst/>
            </c:spPr>
            <c:extLst>
              <c:ext xmlns:c16="http://schemas.microsoft.com/office/drawing/2014/chart" uri="{C3380CC4-5D6E-409C-BE32-E72D297353CC}">
                <c16:uniqueId val="{00000000-F4E5-4689-A205-BB4B50CE615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0.16455696202531597</c:v>
                </c:pt>
                <c:pt idx="1">
                  <c:v>0.17299578059071699</c:v>
                </c:pt>
                <c:pt idx="2">
                  <c:v>0.189873417721519</c:v>
                </c:pt>
                <c:pt idx="3">
                  <c:v>0.26160337552742602</c:v>
                </c:pt>
                <c:pt idx="4">
                  <c:v>0.21097046413502099</c:v>
                </c:pt>
              </c:numCache>
            </c:numRef>
          </c:val>
          <c:extLst>
            <c:ext xmlns:c16="http://schemas.microsoft.com/office/drawing/2014/chart" uri="{C3380CC4-5D6E-409C-BE32-E72D297353CC}">
              <c16:uniqueId val="{00000000-1067-4D15-8A6A-4F9053FE06A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047B-4C6A-8B42-DACB8379A48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Scheduled plane</c:v>
                </c:pt>
                <c:pt idx="5">
                  <c:v>Train</c:v>
                </c:pt>
                <c:pt idx="6">
                  <c:v>Charter plane</c:v>
                </c:pt>
                <c:pt idx="7">
                  <c:v>Camper van</c:v>
                </c:pt>
                <c:pt idx="8">
                  <c:v>Car w/ caravan</c:v>
                </c:pt>
                <c:pt idx="9">
                  <c:v>Motorbike</c:v>
                </c:pt>
              </c:strCache>
            </c:strRef>
          </c:cat>
          <c:val>
            <c:numRef>
              <c:f>Sheet1!$B$2:$B$11</c:f>
              <c:numCache>
                <c:formatCode>0%</c:formatCode>
                <c:ptCount val="10"/>
                <c:pt idx="0">
                  <c:v>0.683544303797468</c:v>
                </c:pt>
                <c:pt idx="1">
                  <c:v>0.29535864978902998</c:v>
                </c:pt>
                <c:pt idx="2">
                  <c:v>0.18565400843881899</c:v>
                </c:pt>
                <c:pt idx="3">
                  <c:v>8.0168776371308009E-2</c:v>
                </c:pt>
                <c:pt idx="4">
                  <c:v>4.2194092827004204E-2</c:v>
                </c:pt>
                <c:pt idx="5">
                  <c:v>4.2194092827004204E-2</c:v>
                </c:pt>
                <c:pt idx="6">
                  <c:v>2.5316455696202497E-2</c:v>
                </c:pt>
                <c:pt idx="7">
                  <c:v>4.2194092827004199E-3</c:v>
                </c:pt>
                <c:pt idx="8">
                  <c:v>4.2194092827004199E-3</c:v>
                </c:pt>
                <c:pt idx="9">
                  <c:v>0</c:v>
                </c:pt>
              </c:numCache>
            </c:numRef>
          </c:val>
          <c:extLst>
            <c:ext xmlns:c16="http://schemas.microsoft.com/office/drawing/2014/chart" uri="{C3380CC4-5D6E-409C-BE32-E72D297353CC}">
              <c16:uniqueId val="{00000000-B98E-4B2B-A2F2-84CE5ED1B2F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easy to travel to</c:v>
                </c:pt>
                <c:pt idx="1">
                  <c:v>Has interesting sights</c:v>
                </c:pt>
                <c:pt idx="2">
                  <c:v>Good value for money</c:v>
                </c:pt>
                <c:pt idx="3">
                  <c:v>Has beautiful nature</c:v>
                </c:pt>
                <c:pt idx="4">
                  <c:v>Has friendly people</c:v>
                </c:pt>
                <c:pt idx="5">
                  <c:v>Is easy to travel around</c:v>
                </c:pt>
              </c:strCache>
            </c:strRef>
          </c:cat>
          <c:val>
            <c:numRef>
              <c:f>Sheet1!$B$2:$B$7</c:f>
              <c:numCache>
                <c:formatCode>0</c:formatCode>
                <c:ptCount val="6"/>
                <c:pt idx="0">
                  <c:v>208</c:v>
                </c:pt>
                <c:pt idx="1">
                  <c:v>205</c:v>
                </c:pt>
                <c:pt idx="2">
                  <c:v>200</c:v>
                </c:pt>
                <c:pt idx="3">
                  <c:v>197</c:v>
                </c:pt>
                <c:pt idx="4">
                  <c:v>188</c:v>
                </c:pt>
                <c:pt idx="5">
                  <c:v>166</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7FBE-4AC2-B9DC-BAC7AC2EB581}"/>
              </c:ext>
            </c:extLst>
          </c:dPt>
          <c:dPt>
            <c:idx val="3"/>
            <c:invertIfNegative val="0"/>
            <c:bubble3D val="0"/>
            <c:spPr>
              <a:solidFill>
                <a:srgbClr val="92D050"/>
              </a:solidFill>
              <a:ln>
                <a:noFill/>
              </a:ln>
              <a:effectLst/>
            </c:spPr>
            <c:extLst>
              <c:ext xmlns:c16="http://schemas.microsoft.com/office/drawing/2014/chart" uri="{C3380CC4-5D6E-409C-BE32-E72D297353CC}">
                <c16:uniqueId val="{00000000-7FBE-4AC2-B9DC-BAC7AC2EB58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(budget)</c:v>
                </c:pt>
                <c:pt idx="2">
                  <c:v>Hotel (high standard)</c:v>
                </c:pt>
                <c:pt idx="3">
                  <c:v>Stayed with friends / acquaintances</c:v>
                </c:pt>
                <c:pt idx="4">
                  <c:v>Guest house / Bed &amp; Breakfast</c:v>
                </c:pt>
                <c:pt idx="5">
                  <c:v>Rented cabin / holiday home / flat</c:v>
                </c:pt>
                <c:pt idx="6">
                  <c:v>Stayed with family</c:v>
                </c:pt>
                <c:pt idx="7">
                  <c:v>Owned cabin / holiday home / flat</c:v>
                </c:pt>
                <c:pt idx="8">
                  <c:v>Borrowed cabin / holiday home / flat</c:v>
                </c:pt>
                <c:pt idx="9">
                  <c:v>In a private person's home through AirBnb or other types of sharing services</c:v>
                </c:pt>
                <c:pt idx="10">
                  <c:v>Caravan / camper van</c:v>
                </c:pt>
                <c:pt idx="11">
                  <c:v>Tent</c:v>
                </c:pt>
                <c:pt idx="12">
                  <c:v>Camping cabin</c:v>
                </c:pt>
              </c:strCache>
            </c:strRef>
          </c:cat>
          <c:val>
            <c:numRef>
              <c:f>Sheet1!$B$2:$B$14</c:f>
              <c:numCache>
                <c:formatCode>0%</c:formatCode>
                <c:ptCount val="13"/>
                <c:pt idx="0">
                  <c:v>0.48523206751054898</c:v>
                </c:pt>
                <c:pt idx="1">
                  <c:v>0.14345991561181401</c:v>
                </c:pt>
                <c:pt idx="2">
                  <c:v>0.13080168776371301</c:v>
                </c:pt>
                <c:pt idx="3">
                  <c:v>0.109704641350211</c:v>
                </c:pt>
                <c:pt idx="4">
                  <c:v>8.0168776371308009E-2</c:v>
                </c:pt>
                <c:pt idx="5">
                  <c:v>6.3291139240506306E-2</c:v>
                </c:pt>
                <c:pt idx="6">
                  <c:v>5.9071729957805894E-2</c:v>
                </c:pt>
                <c:pt idx="7">
                  <c:v>2.9535864978903002E-2</c:v>
                </c:pt>
                <c:pt idx="8">
                  <c:v>2.5316455696202497E-2</c:v>
                </c:pt>
                <c:pt idx="9">
                  <c:v>2.1097046413502102E-2</c:v>
                </c:pt>
                <c:pt idx="10">
                  <c:v>1.68776371308017E-2</c:v>
                </c:pt>
                <c:pt idx="11">
                  <c:v>1.26582278481013E-2</c:v>
                </c:pt>
                <c:pt idx="12">
                  <c:v>8.4388185654008397E-3</c:v>
                </c:pt>
              </c:numCache>
            </c:numRef>
          </c:val>
          <c:extLst>
            <c:ext xmlns:c16="http://schemas.microsoft.com/office/drawing/2014/chart" uri="{C3380CC4-5D6E-409C-BE32-E72D297353CC}">
              <c16:uniqueId val="{00000000-3193-4773-B581-99C8F41BCA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Plane</c:v>
                </c:pt>
                <c:pt idx="4">
                  <c:v>Train</c:v>
                </c:pt>
                <c:pt idx="5">
                  <c:v>No transportation</c:v>
                </c:pt>
                <c:pt idx="6">
                  <c:v>Ferry / boat / cruise</c:v>
                </c:pt>
                <c:pt idx="7">
                  <c:v>Bicycle</c:v>
                </c:pt>
                <c:pt idx="8">
                  <c:v>Motorbike</c:v>
                </c:pt>
                <c:pt idx="9">
                  <c:v>Camper van</c:v>
                </c:pt>
                <c:pt idx="10">
                  <c:v>Car w/ caravan</c:v>
                </c:pt>
              </c:strCache>
            </c:strRef>
          </c:cat>
          <c:val>
            <c:numRef>
              <c:f>Sheet1!$B$2:$B$12</c:f>
              <c:numCache>
                <c:formatCode>0%</c:formatCode>
                <c:ptCount val="11"/>
                <c:pt idx="0">
                  <c:v>0.354430379746835</c:v>
                </c:pt>
                <c:pt idx="1">
                  <c:v>0.177215189873418</c:v>
                </c:pt>
                <c:pt idx="2">
                  <c:v>0.17299578059071699</c:v>
                </c:pt>
                <c:pt idx="3">
                  <c:v>0.13080168776371301</c:v>
                </c:pt>
                <c:pt idx="4">
                  <c:v>0.10126582278480999</c:v>
                </c:pt>
                <c:pt idx="5">
                  <c:v>9.2827004219409301E-2</c:v>
                </c:pt>
                <c:pt idx="6">
                  <c:v>8.0168776371308009E-2</c:v>
                </c:pt>
                <c:pt idx="7">
                  <c:v>2.5316455696202497E-2</c:v>
                </c:pt>
                <c:pt idx="8">
                  <c:v>1.26582278481013E-2</c:v>
                </c:pt>
                <c:pt idx="9">
                  <c:v>4.2194092827004199E-3</c:v>
                </c:pt>
                <c:pt idx="10">
                  <c:v>0</c:v>
                </c:pt>
              </c:numCache>
            </c:numRef>
          </c:val>
          <c:extLst>
            <c:ext xmlns:c16="http://schemas.microsoft.com/office/drawing/2014/chart" uri="{C3380CC4-5D6E-409C-BE32-E72D297353CC}">
              <c16:uniqueId val="{00000000-4415-4426-9FA4-08F06619771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9519-4D24-B2F2-4D95B5373469}"/>
              </c:ext>
            </c:extLst>
          </c:dPt>
          <c:dPt>
            <c:idx val="2"/>
            <c:invertIfNegative val="0"/>
            <c:bubble3D val="0"/>
            <c:spPr>
              <a:solidFill>
                <a:srgbClr val="92D050"/>
              </a:solidFill>
              <a:ln>
                <a:noFill/>
              </a:ln>
              <a:effectLst/>
            </c:spPr>
            <c:extLst>
              <c:ext xmlns:c16="http://schemas.microsoft.com/office/drawing/2014/chart" uri="{C3380CC4-5D6E-409C-BE32-E72D297353CC}">
                <c16:uniqueId val="{0000001B-9519-4D24-B2F2-4D95B5373469}"/>
              </c:ext>
            </c:extLst>
          </c:dPt>
          <c:dPt>
            <c:idx val="8"/>
            <c:invertIfNegative val="0"/>
            <c:bubble3D val="0"/>
            <c:spPr>
              <a:solidFill>
                <a:srgbClr val="92D050"/>
              </a:solidFill>
              <a:ln>
                <a:noFill/>
              </a:ln>
              <a:effectLst/>
            </c:spPr>
            <c:extLst>
              <c:ext xmlns:c16="http://schemas.microsoft.com/office/drawing/2014/chart" uri="{C3380CC4-5D6E-409C-BE32-E72D297353CC}">
                <c16:uniqueId val="{00000001-5ADB-4D3E-80BC-F8383FCEE883}"/>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5ADB-4D3E-80BC-F8383FCEE883}"/>
              </c:ext>
            </c:extLst>
          </c:dPt>
          <c:dPt>
            <c:idx val="10"/>
            <c:invertIfNegative val="0"/>
            <c:bubble3D val="0"/>
            <c:spPr>
              <a:solidFill>
                <a:srgbClr val="92D050"/>
              </a:solidFill>
              <a:ln>
                <a:noFill/>
              </a:ln>
              <a:effectLst/>
            </c:spPr>
            <c:extLst>
              <c:ext xmlns:c16="http://schemas.microsoft.com/office/drawing/2014/chart" uri="{C3380CC4-5D6E-409C-BE32-E72D297353CC}">
                <c16:uniqueId val="{0000001C-9519-4D24-B2F2-4D95B5373469}"/>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5ADB-4D3E-80BC-F8383FCEE88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5ADB-4D3E-80BC-F8383FCEE883}"/>
              </c:ext>
            </c:extLst>
          </c:dPt>
          <c:dPt>
            <c:idx val="15"/>
            <c:invertIfNegative val="0"/>
            <c:bubble3D val="0"/>
            <c:spPr>
              <a:solidFill>
                <a:srgbClr val="92D050"/>
              </a:solidFill>
              <a:ln>
                <a:noFill/>
              </a:ln>
              <a:effectLst/>
            </c:spPr>
            <c:extLst>
              <c:ext xmlns:c16="http://schemas.microsoft.com/office/drawing/2014/chart" uri="{C3380CC4-5D6E-409C-BE32-E72D297353CC}">
                <c16:uniqueId val="{00000009-5ADB-4D3E-80BC-F8383FCEE883}"/>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5ADB-4D3E-80BC-F8383FCEE883}"/>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5ADB-4D3E-80BC-F8383FCEE883}"/>
              </c:ext>
            </c:extLst>
          </c:dPt>
          <c:dPt>
            <c:idx val="19"/>
            <c:invertIfNegative val="0"/>
            <c:bubble3D val="0"/>
            <c:spPr>
              <a:solidFill>
                <a:srgbClr val="92D050"/>
              </a:solidFill>
              <a:ln>
                <a:noFill/>
              </a:ln>
              <a:effectLst/>
            </c:spPr>
            <c:extLst>
              <c:ext xmlns:c16="http://schemas.microsoft.com/office/drawing/2014/chart" uri="{C3380CC4-5D6E-409C-BE32-E72D297353CC}">
                <c16:uniqueId val="{0000000F-5ADB-4D3E-80BC-F8383FCEE883}"/>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5ADB-4D3E-80BC-F8383FCEE883}"/>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5ADB-4D3E-80BC-F8383FCEE883}"/>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5ADB-4D3E-80BC-F8383FCEE883}"/>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5ADB-4D3E-80BC-F8383FCEE883}"/>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5ADB-4D3E-80BC-F8383FCEE88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Taste local food and drink</c:v>
                </c:pt>
                <c:pt idx="1">
                  <c:v>Relaxation</c:v>
                </c:pt>
                <c:pt idx="2">
                  <c:v>Discover local culture and lifestyle</c:v>
                </c:pt>
                <c:pt idx="3">
                  <c:v>Observe beauty of nature</c:v>
                </c:pt>
                <c:pt idx="4">
                  <c:v>Visit restaurants</c:v>
                </c:pt>
                <c:pt idx="5">
                  <c:v>Visit historical buildings/sites</c:v>
                </c:pt>
                <c:pt idx="6">
                  <c:v>Visit cities</c:v>
                </c:pt>
                <c:pt idx="7">
                  <c:v>Shopping</c:v>
                </c:pt>
                <c:pt idx="8">
                  <c:v>Visit the countryside</c:v>
                </c:pt>
                <c:pt idx="9">
                  <c:v>Sunbathing and swimming</c:v>
                </c:pt>
                <c:pt idx="10">
                  <c:v>Discover local history and legends</c:v>
                </c:pt>
                <c:pt idx="11">
                  <c:v>Hiking (less than two hours)</c:v>
                </c:pt>
                <c:pt idx="12">
                  <c:v>Visit parks and gardens</c:v>
                </c:pt>
                <c:pt idx="13">
                  <c:v>Visit museums</c:v>
                </c:pt>
                <c:pt idx="14">
                  <c:v>Attend sightseeing tours</c:v>
                </c:pt>
                <c:pt idx="15">
                  <c:v>Experience national festivals and traditional celebrations</c:v>
                </c:pt>
                <c:pt idx="16">
                  <c:v>Experience local architecture</c:v>
                </c:pt>
                <c:pt idx="17">
                  <c:v>Experience mountains,  the wilderness or the wildlife</c:v>
                </c:pt>
                <c:pt idx="18">
                  <c:v>Observe natural phenomenon (i.e. volcanoes, northern lights, midnight sun, breaking waves, sand dune)</c:v>
                </c:pt>
                <c:pt idx="19">
                  <c:v>Attend concerts/festivals</c:v>
                </c:pt>
                <c:pt idx="20">
                  <c:v>Experience city nightlife</c:v>
                </c:pt>
                <c:pt idx="21">
                  <c:v>Visit art exhibitions</c:v>
                </c:pt>
                <c:pt idx="22">
                  <c:v>Hiking (more than two hours)</c:v>
                </c:pt>
                <c:pt idx="23">
                  <c:v>Get pampered</c:v>
                </c:pt>
                <c:pt idx="24">
                  <c:v>Visit amusement parks</c:v>
                </c:pt>
                <c:pt idx="25">
                  <c:v>Visit spa resorts</c:v>
                </c:pt>
                <c:pt idx="26">
                  <c:v>Fresh or salt water fishing</c:v>
                </c:pt>
                <c:pt idx="27">
                  <c:v>Do winter activities (Alpine skiing/snowboarding, cross country skiing, dog-sleigh, snowmobile etc)</c:v>
                </c:pt>
              </c:strCache>
            </c:strRef>
          </c:cat>
          <c:val>
            <c:numRef>
              <c:f>Sheet1!$B$2:$B$29</c:f>
              <c:numCache>
                <c:formatCode>0%</c:formatCode>
                <c:ptCount val="28"/>
                <c:pt idx="0">
                  <c:v>0.71308016877637104</c:v>
                </c:pt>
                <c:pt idx="1">
                  <c:v>0.57805907172995807</c:v>
                </c:pt>
                <c:pt idx="2">
                  <c:v>0.52320675105485204</c:v>
                </c:pt>
                <c:pt idx="3">
                  <c:v>0.48945147679324896</c:v>
                </c:pt>
                <c:pt idx="4">
                  <c:v>0.48523206751054898</c:v>
                </c:pt>
                <c:pt idx="5">
                  <c:v>0.430379746835443</c:v>
                </c:pt>
                <c:pt idx="6">
                  <c:v>0.417721518987342</c:v>
                </c:pt>
                <c:pt idx="7">
                  <c:v>0.35021097046413502</c:v>
                </c:pt>
                <c:pt idx="8">
                  <c:v>0.32911392405063306</c:v>
                </c:pt>
                <c:pt idx="9">
                  <c:v>0.32067510548523204</c:v>
                </c:pt>
                <c:pt idx="10">
                  <c:v>0.30801687763713104</c:v>
                </c:pt>
                <c:pt idx="11">
                  <c:v>0.28691983122362896</c:v>
                </c:pt>
                <c:pt idx="12">
                  <c:v>0.265822784810127</c:v>
                </c:pt>
                <c:pt idx="13">
                  <c:v>0.26160337552742602</c:v>
                </c:pt>
                <c:pt idx="14">
                  <c:v>0.25738396624472598</c:v>
                </c:pt>
                <c:pt idx="15">
                  <c:v>0.25738396624472598</c:v>
                </c:pt>
                <c:pt idx="16">
                  <c:v>0.19409282700421901</c:v>
                </c:pt>
                <c:pt idx="17">
                  <c:v>0.19409282700421901</c:v>
                </c:pt>
                <c:pt idx="18">
                  <c:v>0.18565400843881899</c:v>
                </c:pt>
                <c:pt idx="19">
                  <c:v>0.16033755274261602</c:v>
                </c:pt>
                <c:pt idx="20">
                  <c:v>0.14345991561181401</c:v>
                </c:pt>
                <c:pt idx="21">
                  <c:v>0.10126582278480999</c:v>
                </c:pt>
                <c:pt idx="22">
                  <c:v>9.2827004219409301E-2</c:v>
                </c:pt>
                <c:pt idx="23">
                  <c:v>9.2827004219409301E-2</c:v>
                </c:pt>
                <c:pt idx="24">
                  <c:v>8.8607594936708903E-2</c:v>
                </c:pt>
                <c:pt idx="25">
                  <c:v>7.5949367088607597E-2</c:v>
                </c:pt>
                <c:pt idx="26">
                  <c:v>2.1097046413502102E-2</c:v>
                </c:pt>
                <c:pt idx="27">
                  <c:v>1.68776371308017E-2</c:v>
                </c:pt>
              </c:numCache>
            </c:numRef>
          </c:val>
          <c:extLst>
            <c:ext xmlns:c16="http://schemas.microsoft.com/office/drawing/2014/chart" uri="{C3380CC4-5D6E-409C-BE32-E72D297353CC}">
              <c16:uniqueId val="{0000001A-5ADB-4D3E-80BC-F8383FCEE88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1.26582278481013E-2</c:v>
                </c:pt>
                <c:pt idx="1">
                  <c:v>8.0168776371308009E-2</c:v>
                </c:pt>
                <c:pt idx="2">
                  <c:v>0.10126582278480999</c:v>
                </c:pt>
                <c:pt idx="3">
                  <c:v>0.13502109704641302</c:v>
                </c:pt>
                <c:pt idx="4">
                  <c:v>0.215189873417722</c:v>
                </c:pt>
                <c:pt idx="5">
                  <c:v>0.253164556962025</c:v>
                </c:pt>
                <c:pt idx="6">
                  <c:v>0.17299578059071699</c:v>
                </c:pt>
                <c:pt idx="7">
                  <c:v>1.68776371308017E-2</c:v>
                </c:pt>
              </c:numCache>
            </c:numRef>
          </c:val>
          <c:extLst>
            <c:ext xmlns:c16="http://schemas.microsoft.com/office/drawing/2014/chart" uri="{C3380CC4-5D6E-409C-BE32-E72D297353CC}">
              <c16:uniqueId val="{00000000-24CF-49BD-A942-875140FED1A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A14-4C7E-85D6-8283C073A859}"/>
              </c:ext>
            </c:extLst>
          </c:dPt>
          <c:dPt>
            <c:idx val="4"/>
            <c:invertIfNegative val="0"/>
            <c:bubble3D val="0"/>
            <c:spPr>
              <a:solidFill>
                <a:srgbClr val="FF0000"/>
              </a:solidFill>
              <a:ln>
                <a:noFill/>
              </a:ln>
              <a:effectLst/>
            </c:spPr>
            <c:extLst>
              <c:ext xmlns:c16="http://schemas.microsoft.com/office/drawing/2014/chart" uri="{C3380CC4-5D6E-409C-BE32-E72D297353CC}">
                <c16:uniqueId val="{00000003-4A14-4C7E-85D6-8283C073A85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4A14-4C7E-85D6-8283C073A85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0.468354430379747</c:v>
                </c:pt>
                <c:pt idx="1">
                  <c:v>4.2194092827004199E-3</c:v>
                </c:pt>
                <c:pt idx="2">
                  <c:v>8.4388185654008397E-3</c:v>
                </c:pt>
                <c:pt idx="3">
                  <c:v>5.4852320675105502E-2</c:v>
                </c:pt>
                <c:pt idx="4">
                  <c:v>9.7046413502109699E-2</c:v>
                </c:pt>
                <c:pt idx="5">
                  <c:v>0.27426160337552702</c:v>
                </c:pt>
                <c:pt idx="6">
                  <c:v>2.9535864978903002E-2</c:v>
                </c:pt>
                <c:pt idx="7">
                  <c:v>0.215189873417722</c:v>
                </c:pt>
              </c:numCache>
            </c:numRef>
          </c:val>
          <c:extLst>
            <c:ext xmlns:c16="http://schemas.microsoft.com/office/drawing/2014/chart" uri="{C3380CC4-5D6E-409C-BE32-E72D297353CC}">
              <c16:uniqueId val="{00000006-4A14-4C7E-85D6-8283C073A85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D1D8-4706-A159-6255091CA0B9}"/>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D1D8-4706-A159-6255091CA0B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D1D8-4706-A159-6255091CA0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0.113924050632911</c:v>
                </c:pt>
                <c:pt idx="1">
                  <c:v>2.9535864978903002E-2</c:v>
                </c:pt>
                <c:pt idx="2">
                  <c:v>2.9535864978903002E-2</c:v>
                </c:pt>
                <c:pt idx="3">
                  <c:v>7.5949367088607597E-2</c:v>
                </c:pt>
                <c:pt idx="4">
                  <c:v>0.594936708860759</c:v>
                </c:pt>
                <c:pt idx="5">
                  <c:v>0.14345991561181401</c:v>
                </c:pt>
                <c:pt idx="6">
                  <c:v>0.278481012658228</c:v>
                </c:pt>
                <c:pt idx="7">
                  <c:v>6.3291139240506306E-2</c:v>
                </c:pt>
              </c:numCache>
            </c:numRef>
          </c:val>
          <c:extLst>
            <c:ext xmlns:c16="http://schemas.microsoft.com/office/drawing/2014/chart" uri="{C3380CC4-5D6E-409C-BE32-E72D297353CC}">
              <c16:uniqueId val="{00000006-D1D8-4706-A159-6255091CA0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4-A99B-4977-99D1-B50B29462A0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3DE3-465C-AFDD-CD5054EFB95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3DE3-465C-AFDD-CD5054EFB9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7.1729957805907199E-2</c:v>
                </c:pt>
                <c:pt idx="1">
                  <c:v>0.17299578059071699</c:v>
                </c:pt>
                <c:pt idx="2">
                  <c:v>0.30801687763713104</c:v>
                </c:pt>
                <c:pt idx="3">
                  <c:v>6.7510548523206704E-2</c:v>
                </c:pt>
                <c:pt idx="4">
                  <c:v>0.15611814345991601</c:v>
                </c:pt>
                <c:pt idx="5">
                  <c:v>0.22362869198312199</c:v>
                </c:pt>
              </c:numCache>
            </c:numRef>
          </c:val>
          <c:extLst>
            <c:ext xmlns:c16="http://schemas.microsoft.com/office/drawing/2014/chart" uri="{C3380CC4-5D6E-409C-BE32-E72D297353CC}">
              <c16:uniqueId val="{00000004-3DE3-465C-AFDD-CD5054EFB9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0.23206751054852301</c:v>
                </c:pt>
                <c:pt idx="1">
                  <c:v>8.4388185654008407E-2</c:v>
                </c:pt>
                <c:pt idx="2">
                  <c:v>0.67510548523206793</c:v>
                </c:pt>
                <c:pt idx="3">
                  <c:v>8.4388185654008397E-3</c:v>
                </c:pt>
              </c:numCache>
            </c:numRef>
          </c:val>
          <c:extLst>
            <c:ext xmlns:c16="http://schemas.microsoft.com/office/drawing/2014/chart" uri="{C3380CC4-5D6E-409C-BE32-E72D297353CC}">
              <c16:uniqueId val="{00000000-FFC6-4552-B532-1E44FBA217B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chemeClr val="accent2"/>
              </a:solidFill>
              <a:ln>
                <a:noFill/>
              </a:ln>
              <a:effectLst/>
            </c:spPr>
            <c:extLst>
              <c:ext xmlns:c16="http://schemas.microsoft.com/office/drawing/2014/chart" uri="{C3380CC4-5D6E-409C-BE32-E72D297353CC}">
                <c16:uniqueId val="{00000001-08C2-4BA0-89F1-490E55C912DA}"/>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08C2-4BA0-89F1-490E55C912DA}"/>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08C2-4BA0-89F1-490E55C912DA}"/>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08C2-4BA0-89F1-490E55C912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of carriers, including airlines etc.</c:v>
                </c:pt>
                <c:pt idx="4">
                  <c:v>Homepages for attractions and sights</c:v>
                </c:pt>
                <c:pt idx="5">
                  <c:v>Advice from friends / family</c:v>
                </c:pt>
                <c:pt idx="6">
                  <c:v>Catalogs or brochures</c:v>
                </c:pt>
                <c:pt idx="7">
                  <c:v>Guidebooks</c:v>
                </c:pt>
                <c:pt idx="8">
                  <c:v>Reviews from other travelers online</c:v>
                </c:pt>
                <c:pt idx="9">
                  <c:v>Travel agent in homeland</c:v>
                </c:pt>
                <c:pt idx="10">
                  <c:v>Booking sites such as Expedia and Lastminute</c:v>
                </c:pt>
                <c:pt idx="11">
                  <c:v>Travel apps/portals like Tripadvisor etc</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0.57383966244725704</c:v>
                </c:pt>
                <c:pt idx="1">
                  <c:v>0.341772151898734</c:v>
                </c:pt>
                <c:pt idx="2">
                  <c:v>0.32489451476793202</c:v>
                </c:pt>
                <c:pt idx="3">
                  <c:v>0.21940928270042201</c:v>
                </c:pt>
                <c:pt idx="4">
                  <c:v>0.215189873417722</c:v>
                </c:pt>
                <c:pt idx="5">
                  <c:v>0.20675105485232098</c:v>
                </c:pt>
                <c:pt idx="6">
                  <c:v>0.139240506329114</c:v>
                </c:pt>
                <c:pt idx="7">
                  <c:v>0.11814345991561201</c:v>
                </c:pt>
                <c:pt idx="8">
                  <c:v>0.109704641350211</c:v>
                </c:pt>
                <c:pt idx="9">
                  <c:v>8.4388185654008407E-2</c:v>
                </c:pt>
                <c:pt idx="10">
                  <c:v>7.1729957805907199E-2</c:v>
                </c:pt>
                <c:pt idx="11">
                  <c:v>6.7510548523206704E-2</c:v>
                </c:pt>
                <c:pt idx="12">
                  <c:v>4.6413502109704602E-2</c:v>
                </c:pt>
                <c:pt idx="13">
                  <c:v>4.6413502109704602E-2</c:v>
                </c:pt>
                <c:pt idx="14">
                  <c:v>1.68776371308017E-2</c:v>
                </c:pt>
                <c:pt idx="15">
                  <c:v>8.4388185654008397E-3</c:v>
                </c:pt>
                <c:pt idx="16">
                  <c:v>0.13080168776371301</c:v>
                </c:pt>
              </c:numCache>
            </c:numRef>
          </c:val>
          <c:extLst>
            <c:ext xmlns:c16="http://schemas.microsoft.com/office/drawing/2014/chart" uri="{C3380CC4-5D6E-409C-BE32-E72D297353CC}">
              <c16:uniqueId val="{00000008-08C2-4BA0-89F1-490E55C912D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5.0632911392405104E-2</c:v>
                </c:pt>
                <c:pt idx="1">
                  <c:v>0.30379746835443</c:v>
                </c:pt>
                <c:pt idx="2">
                  <c:v>0.21097046413502099</c:v>
                </c:pt>
                <c:pt idx="3">
                  <c:v>0.43459915611814304</c:v>
                </c:pt>
              </c:numCache>
            </c:numRef>
          </c:val>
          <c:extLst>
            <c:ext xmlns:c16="http://schemas.microsoft.com/office/drawing/2014/chart" uri="{C3380CC4-5D6E-409C-BE32-E72D297353CC}">
              <c16:uniqueId val="{00000000-1BC6-427B-93EA-D13B126139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Relaxed</c:v>
                </c:pt>
                <c:pt idx="1">
                  <c:v>Friendly</c:v>
                </c:pt>
                <c:pt idx="2">
                  <c:v>Cozy</c:v>
                </c:pt>
                <c:pt idx="3">
                  <c:v>Explorative</c:v>
                </c:pt>
              </c:strCache>
            </c:strRef>
          </c:cat>
          <c:val>
            <c:numRef>
              <c:f>Sheet1!$B$2:$B$5</c:f>
              <c:numCache>
                <c:formatCode>0</c:formatCode>
                <c:ptCount val="4"/>
                <c:pt idx="0">
                  <c:v>238</c:v>
                </c:pt>
                <c:pt idx="1">
                  <c:v>192</c:v>
                </c:pt>
                <c:pt idx="2">
                  <c:v>181</c:v>
                </c:pt>
                <c:pt idx="3" formatCode="General">
                  <c:v>165</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28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68AC-4FEE-955E-070ABF2801B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7.2847682119205295E-2</c:v>
                </c:pt>
                <c:pt idx="1">
                  <c:v>9.27152317880795E-2</c:v>
                </c:pt>
                <c:pt idx="2">
                  <c:v>6.9536423841059597E-2</c:v>
                </c:pt>
                <c:pt idx="3">
                  <c:v>0.13245033112582799</c:v>
                </c:pt>
                <c:pt idx="4">
                  <c:v>0.19536423841059603</c:v>
                </c:pt>
                <c:pt idx="5">
                  <c:v>9.27152317880795E-2</c:v>
                </c:pt>
                <c:pt idx="6">
                  <c:v>0.34437086092715197</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for whom family comes first above all</c:v>
                </c:pt>
                <c:pt idx="1">
                  <c:v>People who have strong family values</c:v>
                </c:pt>
                <c:pt idx="2">
                  <c:v>People who enjoy taking care of others</c:v>
                </c:pt>
                <c:pt idx="3">
                  <c:v>People who enjoy spending time with friends</c:v>
                </c:pt>
                <c:pt idx="4">
                  <c:v>People who want to escape from the demands of life and relax and unwind</c:v>
                </c:pt>
              </c:strCache>
            </c:strRef>
          </c:cat>
          <c:val>
            <c:numRef>
              <c:f>Sheet1!$B$2:$B$6</c:f>
              <c:numCache>
                <c:formatCode>0</c:formatCode>
                <c:ptCount val="5"/>
                <c:pt idx="0">
                  <c:v>293</c:v>
                </c:pt>
                <c:pt idx="1">
                  <c:v>282</c:v>
                </c:pt>
                <c:pt idx="2">
                  <c:v>211</c:v>
                </c:pt>
                <c:pt idx="3">
                  <c:v>178</c:v>
                </c:pt>
                <c:pt idx="4">
                  <c:v>122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spoil my loved ones</c:v>
                </c:pt>
                <c:pt idx="1">
                  <c:v>Allows me to intensify the relationship with my loved one(s)</c:v>
                </c:pt>
                <c:pt idx="2">
                  <c:v>Creates precious moments of togetherness</c:v>
                </c:pt>
                <c:pt idx="3">
                  <c:v>Allows me to share good times with others</c:v>
                </c:pt>
                <c:pt idx="4">
                  <c:v>Allows me to pamper myself</c:v>
                </c:pt>
                <c:pt idx="5">
                  <c:v>Allows me to indulge myself with a bit of luxury</c:v>
                </c:pt>
              </c:strCache>
            </c:strRef>
          </c:cat>
          <c:val>
            <c:numRef>
              <c:f>Sheet1!$B$2:$B$7</c:f>
              <c:numCache>
                <c:formatCode>0</c:formatCode>
                <c:ptCount val="6"/>
                <c:pt idx="0">
                  <c:v>219</c:v>
                </c:pt>
                <c:pt idx="1">
                  <c:v>194</c:v>
                </c:pt>
                <c:pt idx="2">
                  <c:v>171</c:v>
                </c:pt>
                <c:pt idx="3" formatCode="General">
                  <c:v>138</c:v>
                </c:pt>
                <c:pt idx="4">
                  <c:v>131</c:v>
                </c:pt>
                <c:pt idx="5">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Sociable</c:v>
                </c:pt>
                <c:pt idx="1">
                  <c:v>Cozy</c:v>
                </c:pt>
                <c:pt idx="2">
                  <c:v>Harmonious</c:v>
                </c:pt>
                <c:pt idx="3">
                  <c:v>Friendly</c:v>
                </c:pt>
                <c:pt idx="4">
                  <c:v>Relaxed</c:v>
                </c:pt>
                <c:pt idx="5">
                  <c:v>Peaceful</c:v>
                </c:pt>
              </c:strCache>
            </c:strRef>
          </c:cat>
          <c:val>
            <c:numRef>
              <c:f>Sheet1!$B$2:$B$7</c:f>
              <c:numCache>
                <c:formatCode>General</c:formatCode>
                <c:ptCount val="6"/>
                <c:pt idx="0" formatCode="0">
                  <c:v>195</c:v>
                </c:pt>
                <c:pt idx="1">
                  <c:v>163</c:v>
                </c:pt>
                <c:pt idx="2" formatCode="0">
                  <c:v>162</c:v>
                </c:pt>
                <c:pt idx="3" formatCode="0">
                  <c:v>160</c:v>
                </c:pt>
                <c:pt idx="4" formatCode="0">
                  <c:v>150</c:v>
                </c:pt>
                <c:pt idx="5" formatCode="0">
                  <c:v>139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Is easy to travel to</c:v>
                </c:pt>
                <c:pt idx="1">
                  <c:v>Has guaranteed sunshine</c:v>
                </c:pt>
                <c:pt idx="2">
                  <c:v>Has good beaches</c:v>
                </c:pt>
                <c:pt idx="3">
                  <c:v>Has good shopping</c:v>
                </c:pt>
                <c:pt idx="4">
                  <c:v>Has a variety of different restaurant offers</c:v>
                </c:pt>
                <c:pt idx="5">
                  <c:v>Is easy to travel around</c:v>
                </c:pt>
              </c:strCache>
            </c:strRef>
          </c:cat>
          <c:val>
            <c:numRef>
              <c:f>Sheet1!$B$2:$B$7</c:f>
              <c:numCache>
                <c:formatCode>General</c:formatCode>
                <c:ptCount val="6"/>
                <c:pt idx="0">
                  <c:v>159</c:v>
                </c:pt>
                <c:pt idx="1">
                  <c:v>137</c:v>
                </c:pt>
                <c:pt idx="2">
                  <c:v>136</c:v>
                </c:pt>
                <c:pt idx="3" formatCode="0">
                  <c:v>133</c:v>
                </c:pt>
                <c:pt idx="4" formatCode="0">
                  <c:v>131</c:v>
                </c:pt>
                <c:pt idx="5" formatCode="0">
                  <c:v>122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3.6423841059602703E-2</c:v>
                </c:pt>
                <c:pt idx="1">
                  <c:v>5.6291390728476803E-2</c:v>
                </c:pt>
                <c:pt idx="2">
                  <c:v>8.2781456953642391E-2</c:v>
                </c:pt>
                <c:pt idx="3">
                  <c:v>0.129139072847682</c:v>
                </c:pt>
                <c:pt idx="4">
                  <c:v>0.14238410596026499</c:v>
                </c:pt>
                <c:pt idx="5">
                  <c:v>9.27152317880795E-2</c:v>
                </c:pt>
                <c:pt idx="6">
                  <c:v>9.6026490066225212E-2</c:v>
                </c:pt>
                <c:pt idx="7">
                  <c:v>9.6026490066225212E-2</c:v>
                </c:pt>
                <c:pt idx="8">
                  <c:v>0.102649006622517</c:v>
                </c:pt>
                <c:pt idx="9">
                  <c:v>6.9536423841059597E-2</c:v>
                </c:pt>
                <c:pt idx="10">
                  <c:v>3.9735099337748297E-2</c:v>
                </c:pt>
                <c:pt idx="11">
                  <c:v>5.6291390728476803E-2</c:v>
                </c:pt>
              </c:numCache>
            </c:numRef>
          </c:val>
          <c:smooth val="1"/>
          <c:extLst>
            <c:ext xmlns:c16="http://schemas.microsoft.com/office/drawing/2014/chart" uri="{C3380CC4-5D6E-409C-BE32-E72D297353CC}">
              <c16:uniqueId val="{00000000-66D1-4D8F-8745-3A56AB52BC78}"/>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661D-4332-AD2A-68A4FDDABD9D}"/>
              </c:ext>
            </c:extLst>
          </c:dPt>
          <c:dPt>
            <c:idx val="1"/>
            <c:invertIfNegative val="0"/>
            <c:bubble3D val="0"/>
            <c:spPr>
              <a:solidFill>
                <a:srgbClr val="92D050"/>
              </a:solidFill>
              <a:ln>
                <a:noFill/>
              </a:ln>
              <a:effectLst/>
            </c:spPr>
            <c:extLst>
              <c:ext xmlns:c16="http://schemas.microsoft.com/office/drawing/2014/chart" uri="{C3380CC4-5D6E-409C-BE32-E72D297353CC}">
                <c16:uniqueId val="{00000009-661D-4332-AD2A-68A4FDDABD9D}"/>
              </c:ext>
            </c:extLst>
          </c:dPt>
          <c:dPt>
            <c:idx val="2"/>
            <c:invertIfNegative val="0"/>
            <c:bubble3D val="0"/>
            <c:spPr>
              <a:solidFill>
                <a:srgbClr val="FF0000"/>
              </a:solidFill>
              <a:ln>
                <a:noFill/>
              </a:ln>
              <a:effectLst/>
            </c:spPr>
            <c:extLst>
              <c:ext xmlns:c16="http://schemas.microsoft.com/office/drawing/2014/chart" uri="{C3380CC4-5D6E-409C-BE32-E72D297353CC}">
                <c16:uniqueId val="{0000000A-661D-4332-AD2A-68A4FDDABD9D}"/>
              </c:ext>
            </c:extLst>
          </c:dPt>
          <c:dPt>
            <c:idx val="3"/>
            <c:invertIfNegative val="0"/>
            <c:bubble3D val="0"/>
            <c:spPr>
              <a:solidFill>
                <a:srgbClr val="FF0000"/>
              </a:solidFill>
              <a:ln>
                <a:noFill/>
              </a:ln>
              <a:effectLst/>
            </c:spPr>
            <c:extLst>
              <c:ext xmlns:c16="http://schemas.microsoft.com/office/drawing/2014/chart" uri="{C3380CC4-5D6E-409C-BE32-E72D297353CC}">
                <c16:uniqueId val="{0000000B-661D-4332-AD2A-68A4FDDABD9D}"/>
              </c:ext>
            </c:extLst>
          </c:dPt>
          <c:dPt>
            <c:idx val="4"/>
            <c:invertIfNegative val="0"/>
            <c:bubble3D val="0"/>
            <c:spPr>
              <a:solidFill>
                <a:srgbClr val="FF0000"/>
              </a:solidFill>
              <a:ln>
                <a:noFill/>
              </a:ln>
              <a:effectLst/>
            </c:spPr>
            <c:extLst>
              <c:ext xmlns:c16="http://schemas.microsoft.com/office/drawing/2014/chart" uri="{C3380CC4-5D6E-409C-BE32-E72D297353CC}">
                <c16:uniqueId val="{0000000C-661D-4332-AD2A-68A4FDDABD9D}"/>
              </c:ext>
            </c:extLst>
          </c:dPt>
          <c:dPt>
            <c:idx val="5"/>
            <c:invertIfNegative val="0"/>
            <c:bubble3D val="0"/>
            <c:spPr>
              <a:solidFill>
                <a:srgbClr val="FF0000"/>
              </a:solidFill>
              <a:ln>
                <a:noFill/>
              </a:ln>
              <a:effectLst/>
            </c:spPr>
            <c:extLst>
              <c:ext xmlns:c16="http://schemas.microsoft.com/office/drawing/2014/chart" uri="{C3380CC4-5D6E-409C-BE32-E72D297353CC}">
                <c16:uniqueId val="{0000000D-661D-4332-AD2A-68A4FDDABD9D}"/>
              </c:ext>
            </c:extLst>
          </c:dPt>
          <c:dPt>
            <c:idx val="6"/>
            <c:invertIfNegative val="0"/>
            <c:bubble3D val="0"/>
            <c:spPr>
              <a:solidFill>
                <a:srgbClr val="FF0000"/>
              </a:solidFill>
              <a:ln>
                <a:noFill/>
              </a:ln>
              <a:effectLst/>
            </c:spPr>
            <c:extLst>
              <c:ext xmlns:c16="http://schemas.microsoft.com/office/drawing/2014/chart" uri="{C3380CC4-5D6E-409C-BE32-E72D297353CC}">
                <c16:uniqueId val="{00000001-904D-4561-86D6-03FB8F536143}"/>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04D-4561-86D6-03FB8F536143}"/>
              </c:ext>
            </c:extLst>
          </c:dPt>
          <c:dPt>
            <c:idx val="10"/>
            <c:invertIfNegative val="0"/>
            <c:bubble3D val="0"/>
            <c:spPr>
              <a:solidFill>
                <a:srgbClr val="FF0000"/>
              </a:solidFill>
              <a:ln>
                <a:noFill/>
              </a:ln>
              <a:effectLst/>
            </c:spPr>
            <c:extLst>
              <c:ext xmlns:c16="http://schemas.microsoft.com/office/drawing/2014/chart" uri="{C3380CC4-5D6E-409C-BE32-E72D297353CC}">
                <c16:uniqueId val="{00000005-904D-4561-86D6-03FB8F536143}"/>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04D-4561-86D6-03FB8F53614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Visiting friends and relatives</c:v>
                </c:pt>
                <c:pt idx="2">
                  <c:v>City break (focusing on cultural, shopping, Club, restaurant visits etc.)</c:v>
                </c:pt>
                <c:pt idx="3">
                  <c:v>Sightseeing/round trip</c:v>
                </c:pt>
                <c:pt idx="4">
                  <c:v>Visits to historic sites</c:v>
                </c:pt>
                <c:pt idx="5">
                  <c:v>Holiday to experience nature, scenery and wildlife</c:v>
                </c:pt>
                <c:pt idx="6">
                  <c:v>Cultural experience (focus on art, theatre etc)</c:v>
                </c:pt>
                <c:pt idx="7">
                  <c:v>Party&amp; fun</c:v>
                </c:pt>
                <c:pt idx="8">
                  <c:v>Culinary trip</c:v>
                </c:pt>
                <c:pt idx="9">
                  <c:v>Event holiday (festivals, sports etc)</c:v>
                </c:pt>
                <c:pt idx="10">
                  <c:v>Sports/active holiday</c:v>
                </c:pt>
                <c:pt idx="11">
                  <c:v>Travel to cottage/holiday home (hired/own/borrowed cottage/holiday home)</c:v>
                </c:pt>
                <c:pt idx="12">
                  <c:v>Cruise</c:v>
                </c:pt>
                <c:pt idx="13">
                  <c:v>Countryside holiday</c:v>
                </c:pt>
                <c:pt idx="14">
                  <c:v>Ski holiday</c:v>
                </c:pt>
                <c:pt idx="15">
                  <c:v>Health travel</c:v>
                </c:pt>
                <c:pt idx="16">
                  <c:v>Other type of winterholiday with snow</c:v>
                </c:pt>
              </c:strCache>
            </c:strRef>
          </c:cat>
          <c:val>
            <c:numRef>
              <c:f>Sheet1!$B$2:$B$18</c:f>
              <c:numCache>
                <c:formatCode>0%</c:formatCode>
                <c:ptCount val="17"/>
                <c:pt idx="0">
                  <c:v>0.68874172185430493</c:v>
                </c:pt>
                <c:pt idx="1">
                  <c:v>0.50662251655629098</c:v>
                </c:pt>
                <c:pt idx="2">
                  <c:v>0.45695364238410596</c:v>
                </c:pt>
                <c:pt idx="3">
                  <c:v>0.43377483443708598</c:v>
                </c:pt>
                <c:pt idx="4">
                  <c:v>0.33443708609271505</c:v>
                </c:pt>
                <c:pt idx="5">
                  <c:v>0.26821192052980097</c:v>
                </c:pt>
                <c:pt idx="6">
                  <c:v>0.23509933774834402</c:v>
                </c:pt>
                <c:pt idx="7">
                  <c:v>0.20860927152317899</c:v>
                </c:pt>
                <c:pt idx="8">
                  <c:v>0.11589403973509899</c:v>
                </c:pt>
                <c:pt idx="9">
                  <c:v>0.102649006622517</c:v>
                </c:pt>
                <c:pt idx="10">
                  <c:v>9.9337748344370896E-2</c:v>
                </c:pt>
                <c:pt idx="11">
                  <c:v>9.6026490066225212E-2</c:v>
                </c:pt>
                <c:pt idx="12">
                  <c:v>7.6158940397350994E-2</c:v>
                </c:pt>
                <c:pt idx="13">
                  <c:v>4.6357615894039694E-2</c:v>
                </c:pt>
                <c:pt idx="14">
                  <c:v>3.9735099337748297E-2</c:v>
                </c:pt>
                <c:pt idx="15">
                  <c:v>3.3112582781456998E-2</c:v>
                </c:pt>
                <c:pt idx="16">
                  <c:v>1.3245033112582801E-2</c:v>
                </c:pt>
              </c:numCache>
            </c:numRef>
          </c:val>
          <c:extLst>
            <c:ext xmlns:c16="http://schemas.microsoft.com/office/drawing/2014/chart" uri="{C3380CC4-5D6E-409C-BE32-E72D297353CC}">
              <c16:uniqueId val="{00000008-904D-4561-86D6-03FB8F53614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DBF-434E-82D8-A1039FD144A4}"/>
              </c:ext>
            </c:extLst>
          </c:dPt>
          <c:dPt>
            <c:idx val="4"/>
            <c:invertIfNegative val="0"/>
            <c:bubble3D val="0"/>
            <c:spPr>
              <a:solidFill>
                <a:srgbClr val="FF0000"/>
              </a:solidFill>
              <a:ln>
                <a:noFill/>
              </a:ln>
              <a:effectLst/>
            </c:spPr>
            <c:extLst>
              <c:ext xmlns:c16="http://schemas.microsoft.com/office/drawing/2014/chart" uri="{C3380CC4-5D6E-409C-BE32-E72D297353CC}">
                <c16:uniqueId val="{00000000-7DBF-434E-82D8-A1039FD144A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0.30463576158940397</c:v>
                </c:pt>
                <c:pt idx="1">
                  <c:v>0.16225165562913901</c:v>
                </c:pt>
                <c:pt idx="2">
                  <c:v>0.241721854304636</c:v>
                </c:pt>
                <c:pt idx="3">
                  <c:v>0.17880794701986802</c:v>
                </c:pt>
                <c:pt idx="4">
                  <c:v>0.112582781456954</c:v>
                </c:pt>
              </c:numCache>
            </c:numRef>
          </c:val>
          <c:extLst>
            <c:ext xmlns:c16="http://schemas.microsoft.com/office/drawing/2014/chart" uri="{C3380CC4-5D6E-409C-BE32-E72D297353CC}">
              <c16:uniqueId val="{00000000-B6F9-4E87-B333-49B9A64DE1F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Charter plane</c:v>
                </c:pt>
                <c:pt idx="6">
                  <c:v>Scheduled plane</c:v>
                </c:pt>
                <c:pt idx="7">
                  <c:v>Camper van</c:v>
                </c:pt>
                <c:pt idx="8">
                  <c:v>Motorbike</c:v>
                </c:pt>
                <c:pt idx="9">
                  <c:v>Car w/ caravan</c:v>
                </c:pt>
              </c:strCache>
            </c:strRef>
          </c:cat>
          <c:val>
            <c:numRef>
              <c:f>Sheet1!$B$2:$B$11</c:f>
              <c:numCache>
                <c:formatCode>0%</c:formatCode>
                <c:ptCount val="10"/>
                <c:pt idx="0">
                  <c:v>0.64238410596026496</c:v>
                </c:pt>
                <c:pt idx="1">
                  <c:v>0.33774834437086099</c:v>
                </c:pt>
                <c:pt idx="2">
                  <c:v>0.102649006622517</c:v>
                </c:pt>
                <c:pt idx="3">
                  <c:v>9.27152317880795E-2</c:v>
                </c:pt>
                <c:pt idx="4">
                  <c:v>5.9602649006622502E-2</c:v>
                </c:pt>
                <c:pt idx="5">
                  <c:v>4.6357615894039694E-2</c:v>
                </c:pt>
                <c:pt idx="6">
                  <c:v>3.6423841059602703E-2</c:v>
                </c:pt>
                <c:pt idx="7">
                  <c:v>6.6225165562913899E-3</c:v>
                </c:pt>
                <c:pt idx="8">
                  <c:v>3.3112582781457001E-3</c:v>
                </c:pt>
                <c:pt idx="9">
                  <c:v>0</c:v>
                </c:pt>
              </c:numCache>
            </c:numRef>
          </c:val>
          <c:extLst>
            <c:ext xmlns:c16="http://schemas.microsoft.com/office/drawing/2014/chart" uri="{C3380CC4-5D6E-409C-BE32-E72D297353CC}">
              <c16:uniqueId val="{00000000-AD77-48E3-ACAB-4B1D5A8B209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0B49-44A1-A6DA-DDBD66D52E15}"/>
              </c:ext>
            </c:extLst>
          </c:dPt>
          <c:dPt>
            <c:idx val="2"/>
            <c:invertIfNegative val="0"/>
            <c:bubble3D val="0"/>
            <c:spPr>
              <a:solidFill>
                <a:srgbClr val="92D050"/>
              </a:solidFill>
              <a:ln>
                <a:noFill/>
              </a:ln>
              <a:effectLst/>
            </c:spPr>
            <c:extLst>
              <c:ext xmlns:c16="http://schemas.microsoft.com/office/drawing/2014/chart" uri="{C3380CC4-5D6E-409C-BE32-E72D297353CC}">
                <c16:uniqueId val="{00000002-0B49-44A1-A6DA-DDBD66D52E15}"/>
              </c:ext>
            </c:extLst>
          </c:dPt>
          <c:dPt>
            <c:idx val="3"/>
            <c:invertIfNegative val="0"/>
            <c:bubble3D val="0"/>
            <c:spPr>
              <a:solidFill>
                <a:srgbClr val="92D050"/>
              </a:solidFill>
              <a:ln>
                <a:noFill/>
              </a:ln>
              <a:effectLst/>
            </c:spPr>
            <c:extLst>
              <c:ext xmlns:c16="http://schemas.microsoft.com/office/drawing/2014/chart" uri="{C3380CC4-5D6E-409C-BE32-E72D297353CC}">
                <c16:uniqueId val="{00000003-0B49-44A1-A6DA-DDBD66D52E15}"/>
              </c:ext>
            </c:extLst>
          </c:dPt>
          <c:dPt>
            <c:idx val="5"/>
            <c:invertIfNegative val="0"/>
            <c:bubble3D val="0"/>
            <c:spPr>
              <a:solidFill>
                <a:srgbClr val="FF0000"/>
              </a:solidFill>
              <a:ln>
                <a:noFill/>
              </a:ln>
              <a:effectLst/>
            </c:spPr>
            <c:extLst>
              <c:ext xmlns:c16="http://schemas.microsoft.com/office/drawing/2014/chart" uri="{C3380CC4-5D6E-409C-BE32-E72D297353CC}">
                <c16:uniqueId val="{00000001-0B49-44A1-A6DA-DDBD66D52E1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Stayed with family</c:v>
                </c:pt>
                <c:pt idx="4">
                  <c:v>Stayed with friends / acquaintances</c:v>
                </c:pt>
                <c:pt idx="5">
                  <c:v>Hotel (budget)</c:v>
                </c:pt>
                <c:pt idx="6">
                  <c:v>Owned cabin / holiday home / flat</c:v>
                </c:pt>
                <c:pt idx="7">
                  <c:v>Guest house / Bed &amp; Breakfast</c:v>
                </c:pt>
                <c:pt idx="8">
                  <c:v>Borrowed cabin / holiday home / flat</c:v>
                </c:pt>
                <c:pt idx="9">
                  <c:v>Caravan / camper van</c:v>
                </c:pt>
                <c:pt idx="10">
                  <c:v>In a private person's home through AirBnb or other types of sharing services</c:v>
                </c:pt>
                <c:pt idx="11">
                  <c:v>Tent</c:v>
                </c:pt>
                <c:pt idx="12">
                  <c:v>Camping cabin</c:v>
                </c:pt>
              </c:strCache>
            </c:strRef>
          </c:cat>
          <c:val>
            <c:numRef>
              <c:f>Sheet1!$B$2:$B$14</c:f>
              <c:numCache>
                <c:formatCode>0%</c:formatCode>
                <c:ptCount val="13"/>
                <c:pt idx="0">
                  <c:v>0.36423841059602702</c:v>
                </c:pt>
                <c:pt idx="1">
                  <c:v>0.205298013245033</c:v>
                </c:pt>
                <c:pt idx="2">
                  <c:v>0.13245033112582799</c:v>
                </c:pt>
                <c:pt idx="3">
                  <c:v>0.129139072847682</c:v>
                </c:pt>
                <c:pt idx="4">
                  <c:v>0.102649006622517</c:v>
                </c:pt>
                <c:pt idx="5">
                  <c:v>7.2847682119205295E-2</c:v>
                </c:pt>
                <c:pt idx="6">
                  <c:v>3.6423841059602703E-2</c:v>
                </c:pt>
                <c:pt idx="7">
                  <c:v>2.9801324503311299E-2</c:v>
                </c:pt>
                <c:pt idx="8">
                  <c:v>2.9801324503311299E-2</c:v>
                </c:pt>
                <c:pt idx="9">
                  <c:v>2.6490066225165601E-2</c:v>
                </c:pt>
                <c:pt idx="10">
                  <c:v>6.6225165562913899E-3</c:v>
                </c:pt>
                <c:pt idx="11">
                  <c:v>3.3112582781457001E-3</c:v>
                </c:pt>
                <c:pt idx="12">
                  <c:v>3.3112582781457001E-3</c:v>
                </c:pt>
              </c:numCache>
            </c:numRef>
          </c:val>
          <c:extLst>
            <c:ext xmlns:c16="http://schemas.microsoft.com/office/drawing/2014/chart" uri="{C3380CC4-5D6E-409C-BE32-E72D297353CC}">
              <c16:uniqueId val="{00000000-B4E9-4D88-B28E-CC142CD5E82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22610516921574"/>
          <c:y val="0"/>
          <c:w val="0.47762633589480002"/>
          <c:h val="1"/>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dLbl>
              <c:idx val="0"/>
              <c:layout>
                <c:manualLayout>
                  <c:x val="0"/>
                  <c:y val="9.12254960176838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875-4EF4-ABEC-F2A34D36837C}"/>
                </c:ext>
              </c:extLst>
            </c:dLbl>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c:v>
                </c:pt>
                <c:pt idx="1">
                  <c:v>People who enjoy spending time with friends</c:v>
                </c:pt>
                <c:pt idx="2">
                  <c:v>People who are interested to learn more</c:v>
                </c:pt>
                <c:pt idx="3">
                  <c:v>People who want to escape from the demands of life...</c:v>
                </c:pt>
              </c:strCache>
            </c:strRef>
          </c:cat>
          <c:val>
            <c:numRef>
              <c:f>Sheet1!$B$2:$B$5</c:f>
              <c:numCache>
                <c:formatCode>0</c:formatCode>
                <c:ptCount val="4"/>
                <c:pt idx="0">
                  <c:v>287</c:v>
                </c:pt>
                <c:pt idx="1">
                  <c:v>226</c:v>
                </c:pt>
                <c:pt idx="2">
                  <c:v>215</c:v>
                </c:pt>
                <c:pt idx="3">
                  <c:v>174</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32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9BA6-45D5-B4EB-B3819CDF79A0}"/>
              </c:ext>
            </c:extLst>
          </c:dPt>
          <c:dPt>
            <c:idx val="1"/>
            <c:invertIfNegative val="0"/>
            <c:bubble3D val="0"/>
            <c:spPr>
              <a:solidFill>
                <a:srgbClr val="92D050"/>
              </a:solidFill>
              <a:ln>
                <a:noFill/>
              </a:ln>
              <a:effectLst/>
            </c:spPr>
            <c:extLst>
              <c:ext xmlns:c16="http://schemas.microsoft.com/office/drawing/2014/chart" uri="{C3380CC4-5D6E-409C-BE32-E72D297353CC}">
                <c16:uniqueId val="{00000000-9BA6-45D5-B4EB-B3819CDF79A0}"/>
              </c:ext>
            </c:extLst>
          </c:dPt>
          <c:dPt>
            <c:idx val="2"/>
            <c:invertIfNegative val="0"/>
            <c:bubble3D val="0"/>
            <c:spPr>
              <a:solidFill>
                <a:srgbClr val="92D050"/>
              </a:solidFill>
              <a:ln>
                <a:noFill/>
              </a:ln>
              <a:effectLst/>
            </c:spPr>
            <c:extLst>
              <c:ext xmlns:c16="http://schemas.microsoft.com/office/drawing/2014/chart" uri="{C3380CC4-5D6E-409C-BE32-E72D297353CC}">
                <c16:uniqueId val="{00000001-9BA6-45D5-B4EB-B3819CDF79A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Own car</c:v>
                </c:pt>
                <c:pt idx="2">
                  <c:v>No transportation</c:v>
                </c:pt>
                <c:pt idx="3">
                  <c:v>Rented car</c:v>
                </c:pt>
                <c:pt idx="4">
                  <c:v>Train</c:v>
                </c:pt>
                <c:pt idx="5">
                  <c:v>Ferry / boat / cruise</c:v>
                </c:pt>
                <c:pt idx="6">
                  <c:v>Plane</c:v>
                </c:pt>
                <c:pt idx="7">
                  <c:v>Bicycle</c:v>
                </c:pt>
                <c:pt idx="8">
                  <c:v>Camper van</c:v>
                </c:pt>
                <c:pt idx="9">
                  <c:v>Motorbike</c:v>
                </c:pt>
                <c:pt idx="10">
                  <c:v>Car w/ caravan</c:v>
                </c:pt>
              </c:strCache>
            </c:strRef>
          </c:cat>
          <c:val>
            <c:numRef>
              <c:f>Sheet1!$B$2:$B$12</c:f>
              <c:numCache>
                <c:formatCode>0%</c:formatCode>
                <c:ptCount val="11"/>
                <c:pt idx="0">
                  <c:v>0.258278145695364</c:v>
                </c:pt>
                <c:pt idx="1">
                  <c:v>0.23509933774834402</c:v>
                </c:pt>
                <c:pt idx="2">
                  <c:v>0.16887417218543099</c:v>
                </c:pt>
                <c:pt idx="3">
                  <c:v>0.14569536423841101</c:v>
                </c:pt>
                <c:pt idx="4">
                  <c:v>9.27152317880795E-2</c:v>
                </c:pt>
                <c:pt idx="5">
                  <c:v>7.9470198675496706E-2</c:v>
                </c:pt>
                <c:pt idx="6">
                  <c:v>6.9536423841059597E-2</c:v>
                </c:pt>
                <c:pt idx="7">
                  <c:v>1.3245033112582801E-2</c:v>
                </c:pt>
                <c:pt idx="8">
                  <c:v>6.6225165562913899E-3</c:v>
                </c:pt>
                <c:pt idx="9">
                  <c:v>6.6225165562913899E-3</c:v>
                </c:pt>
                <c:pt idx="10">
                  <c:v>0</c:v>
                </c:pt>
              </c:numCache>
            </c:numRef>
          </c:val>
          <c:extLst>
            <c:ext xmlns:c16="http://schemas.microsoft.com/office/drawing/2014/chart" uri="{C3380CC4-5D6E-409C-BE32-E72D297353CC}">
              <c16:uniqueId val="{00000000-DCF6-4374-96D8-BADDC042104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F2B2-47C5-B6D0-76B26D5E0571}"/>
              </c:ext>
            </c:extLst>
          </c:dPt>
          <c:dPt>
            <c:idx val="2"/>
            <c:invertIfNegative val="0"/>
            <c:bubble3D val="0"/>
            <c:spPr>
              <a:solidFill>
                <a:srgbClr val="92D050"/>
              </a:solidFill>
              <a:ln>
                <a:noFill/>
              </a:ln>
              <a:effectLst/>
            </c:spPr>
            <c:extLst>
              <c:ext xmlns:c16="http://schemas.microsoft.com/office/drawing/2014/chart" uri="{C3380CC4-5D6E-409C-BE32-E72D297353CC}">
                <c16:uniqueId val="{0000001B-F2B2-47C5-B6D0-76B26D5E0571}"/>
              </c:ext>
            </c:extLst>
          </c:dPt>
          <c:dPt>
            <c:idx val="3"/>
            <c:invertIfNegative val="0"/>
            <c:bubble3D val="0"/>
            <c:spPr>
              <a:solidFill>
                <a:srgbClr val="92D050"/>
              </a:solidFill>
              <a:ln>
                <a:noFill/>
              </a:ln>
              <a:effectLst/>
            </c:spPr>
            <c:extLst>
              <c:ext xmlns:c16="http://schemas.microsoft.com/office/drawing/2014/chart" uri="{C3380CC4-5D6E-409C-BE32-E72D297353CC}">
                <c16:uniqueId val="{0000001C-F2B2-47C5-B6D0-76B26D5E0571}"/>
              </c:ext>
            </c:extLst>
          </c:dPt>
          <c:dPt>
            <c:idx val="4"/>
            <c:invertIfNegative val="0"/>
            <c:bubble3D val="0"/>
            <c:spPr>
              <a:solidFill>
                <a:srgbClr val="FF0000"/>
              </a:solidFill>
              <a:ln>
                <a:noFill/>
              </a:ln>
              <a:effectLst/>
            </c:spPr>
            <c:extLst>
              <c:ext xmlns:c16="http://schemas.microsoft.com/office/drawing/2014/chart" uri="{C3380CC4-5D6E-409C-BE32-E72D297353CC}">
                <c16:uniqueId val="{0000001D-F2B2-47C5-B6D0-76B26D5E0571}"/>
              </c:ext>
            </c:extLst>
          </c:dPt>
          <c:dPt>
            <c:idx val="6"/>
            <c:invertIfNegative val="0"/>
            <c:bubble3D val="0"/>
            <c:spPr>
              <a:solidFill>
                <a:srgbClr val="FF0000"/>
              </a:solidFill>
              <a:ln>
                <a:noFill/>
              </a:ln>
              <a:effectLst/>
            </c:spPr>
            <c:extLst>
              <c:ext xmlns:c16="http://schemas.microsoft.com/office/drawing/2014/chart" uri="{C3380CC4-5D6E-409C-BE32-E72D297353CC}">
                <c16:uniqueId val="{0000001E-F2B2-47C5-B6D0-76B26D5E0571}"/>
              </c:ext>
            </c:extLst>
          </c:dPt>
          <c:dPt>
            <c:idx val="7"/>
            <c:invertIfNegative val="0"/>
            <c:bubble3D val="0"/>
            <c:spPr>
              <a:solidFill>
                <a:srgbClr val="FF0000"/>
              </a:solidFill>
              <a:ln>
                <a:noFill/>
              </a:ln>
              <a:effectLst/>
            </c:spPr>
            <c:extLst>
              <c:ext xmlns:c16="http://schemas.microsoft.com/office/drawing/2014/chart" uri="{C3380CC4-5D6E-409C-BE32-E72D297353CC}">
                <c16:uniqueId val="{0000001F-F2B2-47C5-B6D0-76B26D5E0571}"/>
              </c:ext>
            </c:extLst>
          </c:dPt>
          <c:dPt>
            <c:idx val="8"/>
            <c:invertIfNegative val="0"/>
            <c:bubble3D val="0"/>
            <c:spPr>
              <a:solidFill>
                <a:srgbClr val="FF0000"/>
              </a:solidFill>
              <a:ln>
                <a:noFill/>
              </a:ln>
              <a:effectLst/>
            </c:spPr>
            <c:extLst>
              <c:ext xmlns:c16="http://schemas.microsoft.com/office/drawing/2014/chart" uri="{C3380CC4-5D6E-409C-BE32-E72D297353CC}">
                <c16:uniqueId val="{00000001-D463-4984-8E96-E44C8DE0E2A8}"/>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463-4984-8E96-E44C8DE0E2A8}"/>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463-4984-8E96-E44C8DE0E2A8}"/>
              </c:ext>
            </c:extLst>
          </c:dPt>
          <c:dPt>
            <c:idx val="12"/>
            <c:invertIfNegative val="0"/>
            <c:bubble3D val="0"/>
            <c:spPr>
              <a:solidFill>
                <a:srgbClr val="FF0000"/>
              </a:solidFill>
              <a:ln>
                <a:noFill/>
              </a:ln>
              <a:effectLst/>
            </c:spPr>
            <c:extLst>
              <c:ext xmlns:c16="http://schemas.microsoft.com/office/drawing/2014/chart" uri="{C3380CC4-5D6E-409C-BE32-E72D297353CC}">
                <c16:uniqueId val="{00000007-D463-4984-8E96-E44C8DE0E2A8}"/>
              </c:ext>
            </c:extLst>
          </c:dPt>
          <c:dPt>
            <c:idx val="13"/>
            <c:invertIfNegative val="0"/>
            <c:bubble3D val="0"/>
            <c:spPr>
              <a:solidFill>
                <a:srgbClr val="FF0000"/>
              </a:solidFill>
              <a:ln>
                <a:noFill/>
              </a:ln>
              <a:effectLst/>
            </c:spPr>
            <c:extLst>
              <c:ext xmlns:c16="http://schemas.microsoft.com/office/drawing/2014/chart" uri="{C3380CC4-5D6E-409C-BE32-E72D297353CC}">
                <c16:uniqueId val="{00000020-F2B2-47C5-B6D0-76B26D5E0571}"/>
              </c:ext>
            </c:extLst>
          </c:dPt>
          <c:dPt>
            <c:idx val="14"/>
            <c:invertIfNegative val="0"/>
            <c:bubble3D val="0"/>
            <c:spPr>
              <a:solidFill>
                <a:srgbClr val="FF0000"/>
              </a:solidFill>
              <a:ln>
                <a:noFill/>
              </a:ln>
              <a:effectLst/>
            </c:spPr>
            <c:extLst>
              <c:ext xmlns:c16="http://schemas.microsoft.com/office/drawing/2014/chart" uri="{C3380CC4-5D6E-409C-BE32-E72D297353CC}">
                <c16:uniqueId val="{00000021-F2B2-47C5-B6D0-76B26D5E0571}"/>
              </c:ext>
            </c:extLst>
          </c:dPt>
          <c:dPt>
            <c:idx val="15"/>
            <c:invertIfNegative val="0"/>
            <c:bubble3D val="0"/>
            <c:spPr>
              <a:solidFill>
                <a:srgbClr val="FF0000"/>
              </a:solidFill>
              <a:ln>
                <a:noFill/>
              </a:ln>
              <a:effectLst/>
            </c:spPr>
            <c:extLst>
              <c:ext xmlns:c16="http://schemas.microsoft.com/office/drawing/2014/chart" uri="{C3380CC4-5D6E-409C-BE32-E72D297353CC}">
                <c16:uniqueId val="{00000009-D463-4984-8E96-E44C8DE0E2A8}"/>
              </c:ext>
            </c:extLst>
          </c:dPt>
          <c:dPt>
            <c:idx val="16"/>
            <c:invertIfNegative val="0"/>
            <c:bubble3D val="0"/>
            <c:spPr>
              <a:solidFill>
                <a:srgbClr val="92D050"/>
              </a:solidFill>
              <a:ln>
                <a:noFill/>
              </a:ln>
              <a:effectLst/>
            </c:spPr>
            <c:extLst>
              <c:ext xmlns:c16="http://schemas.microsoft.com/office/drawing/2014/chart" uri="{C3380CC4-5D6E-409C-BE32-E72D297353CC}">
                <c16:uniqueId val="{0000000B-D463-4984-8E96-E44C8DE0E2A8}"/>
              </c:ext>
            </c:extLst>
          </c:dPt>
          <c:dPt>
            <c:idx val="17"/>
            <c:invertIfNegative val="0"/>
            <c:bubble3D val="0"/>
            <c:spPr>
              <a:solidFill>
                <a:srgbClr val="FF0000"/>
              </a:solidFill>
              <a:ln>
                <a:noFill/>
              </a:ln>
              <a:effectLst/>
            </c:spPr>
            <c:extLst>
              <c:ext xmlns:c16="http://schemas.microsoft.com/office/drawing/2014/chart" uri="{C3380CC4-5D6E-409C-BE32-E72D297353CC}">
                <c16:uniqueId val="{0000000D-D463-4984-8E96-E44C8DE0E2A8}"/>
              </c:ext>
            </c:extLst>
          </c:dPt>
          <c:dPt>
            <c:idx val="19"/>
            <c:invertIfNegative val="0"/>
            <c:bubble3D val="0"/>
            <c:spPr>
              <a:solidFill>
                <a:srgbClr val="FF0000"/>
              </a:solidFill>
              <a:ln>
                <a:noFill/>
              </a:ln>
              <a:effectLst/>
            </c:spPr>
            <c:extLst>
              <c:ext xmlns:c16="http://schemas.microsoft.com/office/drawing/2014/chart" uri="{C3380CC4-5D6E-409C-BE32-E72D297353CC}">
                <c16:uniqueId val="{0000000F-D463-4984-8E96-E44C8DE0E2A8}"/>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463-4984-8E96-E44C8DE0E2A8}"/>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D463-4984-8E96-E44C8DE0E2A8}"/>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D463-4984-8E96-E44C8DE0E2A8}"/>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463-4984-8E96-E44C8DE0E2A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463-4984-8E96-E44C8DE0E2A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Sunbathing and swimming</c:v>
                </c:pt>
                <c:pt idx="4">
                  <c:v>Observe beauty of nature</c:v>
                </c:pt>
                <c:pt idx="5">
                  <c:v>Shopping</c:v>
                </c:pt>
                <c:pt idx="6">
                  <c:v>Discover local culture and lifestyle</c:v>
                </c:pt>
                <c:pt idx="7">
                  <c:v>Visit historical buildings/sites</c:v>
                </c:pt>
                <c:pt idx="8">
                  <c:v>Visit cities</c:v>
                </c:pt>
                <c:pt idx="9">
                  <c:v>Hiking (less than two hours)</c:v>
                </c:pt>
                <c:pt idx="10">
                  <c:v>Visit parks and gardens</c:v>
                </c:pt>
                <c:pt idx="11">
                  <c:v>Visit the countryside</c:v>
                </c:pt>
                <c:pt idx="12">
                  <c:v>Attend sightseeing tours</c:v>
                </c:pt>
                <c:pt idx="13">
                  <c:v>Visit museums</c:v>
                </c:pt>
                <c:pt idx="14">
                  <c:v>Discover local history and legends</c:v>
                </c:pt>
                <c:pt idx="15">
                  <c:v>Experience local architecture</c:v>
                </c:pt>
                <c:pt idx="16">
                  <c:v>Get pampered</c:v>
                </c:pt>
                <c:pt idx="17">
                  <c:v>Observe natural phenomenon (i.e. volcanoes, northern lights, midnight sun, breaking waves, sand dune)</c:v>
                </c:pt>
                <c:pt idx="18">
                  <c:v>Experience national festivals and traditional celebrations</c:v>
                </c:pt>
                <c:pt idx="19">
                  <c:v>Experience mountains,  the wilderness or the wildlife</c:v>
                </c:pt>
                <c:pt idx="20">
                  <c:v>Experience city nightlife</c:v>
                </c:pt>
                <c:pt idx="21">
                  <c:v>Visit spa resorts</c:v>
                </c:pt>
                <c:pt idx="22">
                  <c:v>Visit amusement parks</c:v>
                </c:pt>
                <c:pt idx="23">
                  <c:v>Attend concerts/festivals</c:v>
                </c:pt>
                <c:pt idx="24">
                  <c:v>Visit art exhibitions</c:v>
                </c:pt>
                <c:pt idx="25">
                  <c:v>Hiking (more than two hours)</c:v>
                </c:pt>
                <c:pt idx="26">
                  <c:v>Fresh or salt water fishing</c:v>
                </c:pt>
                <c:pt idx="27">
                  <c:v>Do winter activities (Alpine skiing/snowboarding, cross country skiing, dog-sleigh, snowmobile etc)</c:v>
                </c:pt>
              </c:strCache>
            </c:strRef>
          </c:cat>
          <c:val>
            <c:numRef>
              <c:f>Sheet1!$B$2:$B$29</c:f>
              <c:numCache>
                <c:formatCode>0%</c:formatCode>
                <c:ptCount val="28"/>
                <c:pt idx="0">
                  <c:v>0.69536423841059603</c:v>
                </c:pt>
                <c:pt idx="1">
                  <c:v>0.58940397350993401</c:v>
                </c:pt>
                <c:pt idx="2">
                  <c:v>0.53311258278145701</c:v>
                </c:pt>
                <c:pt idx="3">
                  <c:v>0.39735099337748303</c:v>
                </c:pt>
                <c:pt idx="4">
                  <c:v>0.36754966887417195</c:v>
                </c:pt>
                <c:pt idx="5">
                  <c:v>0.35430463576158899</c:v>
                </c:pt>
                <c:pt idx="6">
                  <c:v>0.314569536423841</c:v>
                </c:pt>
                <c:pt idx="7">
                  <c:v>0.30132450331125799</c:v>
                </c:pt>
                <c:pt idx="8">
                  <c:v>0.28476821192052998</c:v>
                </c:pt>
                <c:pt idx="9">
                  <c:v>0.241721854304636</c:v>
                </c:pt>
                <c:pt idx="10">
                  <c:v>0.21523178807947002</c:v>
                </c:pt>
                <c:pt idx="11">
                  <c:v>0.20860927152317899</c:v>
                </c:pt>
                <c:pt idx="12">
                  <c:v>0.18211920529801301</c:v>
                </c:pt>
                <c:pt idx="13">
                  <c:v>0.158940397350993</c:v>
                </c:pt>
                <c:pt idx="14">
                  <c:v>0.15562913907284801</c:v>
                </c:pt>
                <c:pt idx="15">
                  <c:v>0.139072847682119</c:v>
                </c:pt>
                <c:pt idx="16">
                  <c:v>0.13576158940397401</c:v>
                </c:pt>
                <c:pt idx="17">
                  <c:v>0.13245033112582799</c:v>
                </c:pt>
                <c:pt idx="18">
                  <c:v>0.12251655629139099</c:v>
                </c:pt>
                <c:pt idx="19">
                  <c:v>0.10927152317880801</c:v>
                </c:pt>
                <c:pt idx="20">
                  <c:v>9.6026490066225212E-2</c:v>
                </c:pt>
                <c:pt idx="21">
                  <c:v>9.6026490066225212E-2</c:v>
                </c:pt>
                <c:pt idx="22">
                  <c:v>7.6158940397350994E-2</c:v>
                </c:pt>
                <c:pt idx="23">
                  <c:v>7.6158940397350994E-2</c:v>
                </c:pt>
                <c:pt idx="24">
                  <c:v>7.2847682119205295E-2</c:v>
                </c:pt>
                <c:pt idx="25">
                  <c:v>4.3046357615893996E-2</c:v>
                </c:pt>
                <c:pt idx="26">
                  <c:v>3.6423841059602703E-2</c:v>
                </c:pt>
                <c:pt idx="27">
                  <c:v>3.3112582781456998E-2</c:v>
                </c:pt>
              </c:numCache>
            </c:numRef>
          </c:val>
          <c:extLst>
            <c:ext xmlns:c16="http://schemas.microsoft.com/office/drawing/2014/chart" uri="{C3380CC4-5D6E-409C-BE32-E72D297353CC}">
              <c16:uniqueId val="{0000001A-D463-4984-8E96-E44C8DE0E2A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5FDA-41E2-B3BA-EED48EF1C53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2.3178807947019903E-2</c:v>
                </c:pt>
                <c:pt idx="1">
                  <c:v>8.9403973509933787E-2</c:v>
                </c:pt>
                <c:pt idx="2">
                  <c:v>0.16225165562913901</c:v>
                </c:pt>
                <c:pt idx="3">
                  <c:v>0.17218543046357598</c:v>
                </c:pt>
                <c:pt idx="4">
                  <c:v>0.18874172185430499</c:v>
                </c:pt>
                <c:pt idx="5">
                  <c:v>0.20860927152317899</c:v>
                </c:pt>
                <c:pt idx="6">
                  <c:v>0.10596026490066199</c:v>
                </c:pt>
                <c:pt idx="7">
                  <c:v>1.9867549668874201E-2</c:v>
                </c:pt>
              </c:numCache>
            </c:numRef>
          </c:val>
          <c:extLst>
            <c:ext xmlns:c16="http://schemas.microsoft.com/office/drawing/2014/chart" uri="{C3380CC4-5D6E-409C-BE32-E72D297353CC}">
              <c16:uniqueId val="{00000000-B81F-4AE1-9672-AD8D18CD06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3F4-49F7-AB7F-5E5A5FC8D2E7}"/>
              </c:ext>
            </c:extLst>
          </c:dPt>
          <c:dPt>
            <c:idx val="4"/>
            <c:invertIfNegative val="0"/>
            <c:bubble3D val="0"/>
            <c:spPr>
              <a:solidFill>
                <a:srgbClr val="92D050"/>
              </a:solidFill>
              <a:ln>
                <a:noFill/>
              </a:ln>
              <a:effectLst/>
            </c:spPr>
            <c:extLst>
              <c:ext xmlns:c16="http://schemas.microsoft.com/office/drawing/2014/chart" uri="{C3380CC4-5D6E-409C-BE32-E72D297353CC}">
                <c16:uniqueId val="{00000003-73F4-49F7-AB7F-5E5A5FC8D2E7}"/>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5-73F4-49F7-AB7F-5E5A5FC8D2E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0.47350993377483497</c:v>
                </c:pt>
                <c:pt idx="1">
                  <c:v>2.3178807947019903E-2</c:v>
                </c:pt>
                <c:pt idx="2">
                  <c:v>3.6423841059602703E-2</c:v>
                </c:pt>
                <c:pt idx="3">
                  <c:v>9.9337748344370896E-2</c:v>
                </c:pt>
                <c:pt idx="4">
                  <c:v>0.21523178807947002</c:v>
                </c:pt>
                <c:pt idx="5">
                  <c:v>0.23841059602649001</c:v>
                </c:pt>
                <c:pt idx="6">
                  <c:v>1.9867549668874201E-2</c:v>
                </c:pt>
                <c:pt idx="7">
                  <c:v>0.165562913907285</c:v>
                </c:pt>
              </c:numCache>
            </c:numRef>
          </c:val>
          <c:extLst>
            <c:ext xmlns:c16="http://schemas.microsoft.com/office/drawing/2014/chart" uri="{C3380CC4-5D6E-409C-BE32-E72D297353CC}">
              <c16:uniqueId val="{00000006-73F4-49F7-AB7F-5E5A5FC8D2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6454-4A37-A698-75A7B6AD79E2}"/>
              </c:ext>
            </c:extLst>
          </c:dPt>
          <c:dPt>
            <c:idx val="2"/>
            <c:invertIfNegative val="0"/>
            <c:bubble3D val="0"/>
            <c:spPr>
              <a:solidFill>
                <a:srgbClr val="92D050"/>
              </a:solidFill>
              <a:ln>
                <a:noFill/>
              </a:ln>
              <a:effectLst/>
            </c:spPr>
            <c:extLst>
              <c:ext xmlns:c16="http://schemas.microsoft.com/office/drawing/2014/chart" uri="{C3380CC4-5D6E-409C-BE32-E72D297353CC}">
                <c16:uniqueId val="{00000003-6454-4A37-A698-75A7B6AD79E2}"/>
              </c:ext>
            </c:extLst>
          </c:dPt>
          <c:dPt>
            <c:idx val="3"/>
            <c:invertIfNegative val="0"/>
            <c:bubble3D val="0"/>
            <c:spPr>
              <a:solidFill>
                <a:srgbClr val="92D050"/>
              </a:solidFill>
              <a:ln>
                <a:noFill/>
              </a:ln>
              <a:effectLst/>
            </c:spPr>
            <c:extLst>
              <c:ext xmlns:c16="http://schemas.microsoft.com/office/drawing/2014/chart" uri="{C3380CC4-5D6E-409C-BE32-E72D297353CC}">
                <c16:uniqueId val="{00000006-781C-4C25-A29C-8A55B6E8331A}"/>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6454-4A37-A698-75A7B6AD79E2}"/>
              </c:ext>
            </c:extLst>
          </c:dPt>
          <c:dPt>
            <c:idx val="5"/>
            <c:invertIfNegative val="0"/>
            <c:bubble3D val="0"/>
            <c:spPr>
              <a:solidFill>
                <a:srgbClr val="92D050"/>
              </a:solidFill>
              <a:ln>
                <a:noFill/>
              </a:ln>
              <a:effectLst/>
            </c:spPr>
            <c:extLst>
              <c:ext xmlns:c16="http://schemas.microsoft.com/office/drawing/2014/chart" uri="{C3380CC4-5D6E-409C-BE32-E72D297353CC}">
                <c16:uniqueId val="{00000007-781C-4C25-A29C-8A55B6E8331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6.6225165562913899E-2</c:v>
                </c:pt>
                <c:pt idx="1">
                  <c:v>0.10596026490066199</c:v>
                </c:pt>
                <c:pt idx="2">
                  <c:v>0.112582781456954</c:v>
                </c:pt>
                <c:pt idx="3">
                  <c:v>0.14238410596026499</c:v>
                </c:pt>
                <c:pt idx="4">
                  <c:v>0.612582781456954</c:v>
                </c:pt>
                <c:pt idx="5">
                  <c:v>0.27152317880794702</c:v>
                </c:pt>
                <c:pt idx="6">
                  <c:v>0.17880794701986802</c:v>
                </c:pt>
                <c:pt idx="7">
                  <c:v>3.3112582781456998E-2</c:v>
                </c:pt>
              </c:numCache>
            </c:numRef>
          </c:val>
          <c:extLst>
            <c:ext xmlns:c16="http://schemas.microsoft.com/office/drawing/2014/chart" uri="{C3380CC4-5D6E-409C-BE32-E72D297353CC}">
              <c16:uniqueId val="{00000006-6454-4A37-A698-75A7B6AD79E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A361-4986-8FB1-F89ADAA924D0}"/>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A361-4986-8FB1-F89ADAA924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4.6357615894039694E-2</c:v>
                </c:pt>
                <c:pt idx="1">
                  <c:v>0.17880794701986802</c:v>
                </c:pt>
                <c:pt idx="2">
                  <c:v>0.32781456953642396</c:v>
                </c:pt>
                <c:pt idx="3">
                  <c:v>9.27152317880795E-2</c:v>
                </c:pt>
                <c:pt idx="4">
                  <c:v>0.158940397350993</c:v>
                </c:pt>
                <c:pt idx="5">
                  <c:v>0.19536423841059603</c:v>
                </c:pt>
              </c:numCache>
            </c:numRef>
          </c:val>
          <c:extLst>
            <c:ext xmlns:c16="http://schemas.microsoft.com/office/drawing/2014/chart" uri="{C3380CC4-5D6E-409C-BE32-E72D297353CC}">
              <c16:uniqueId val="{00000004-A361-4986-8FB1-F89ADAA924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FD38-48EC-AB1D-977ADD7F20AD}"/>
              </c:ext>
            </c:extLst>
          </c:dPt>
          <c:dPt>
            <c:idx val="2"/>
            <c:invertIfNegative val="0"/>
            <c:bubble3D val="0"/>
            <c:spPr>
              <a:solidFill>
                <a:srgbClr val="92D050"/>
              </a:solidFill>
              <a:ln>
                <a:noFill/>
              </a:ln>
              <a:effectLst/>
            </c:spPr>
            <c:extLst>
              <c:ext xmlns:c16="http://schemas.microsoft.com/office/drawing/2014/chart" uri="{C3380CC4-5D6E-409C-BE32-E72D297353CC}">
                <c16:uniqueId val="{00000000-FD38-48EC-AB1D-977ADD7F20A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0.17218543046357598</c:v>
                </c:pt>
                <c:pt idx="1">
                  <c:v>9.27152317880795E-2</c:v>
                </c:pt>
                <c:pt idx="2">
                  <c:v>0.73509933774834491</c:v>
                </c:pt>
                <c:pt idx="3">
                  <c:v>0</c:v>
                </c:pt>
              </c:numCache>
            </c:numRef>
          </c:val>
          <c:extLst>
            <c:ext xmlns:c16="http://schemas.microsoft.com/office/drawing/2014/chart" uri="{C3380CC4-5D6E-409C-BE32-E72D297353CC}">
              <c16:uniqueId val="{00000000-531E-4F6B-8DD0-1B8E2505C77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8-E643-47D9-8D05-D86C40456BDB}"/>
              </c:ext>
            </c:extLst>
          </c:dPt>
          <c:dPt>
            <c:idx val="2"/>
            <c:invertIfNegative val="0"/>
            <c:bubble3D val="0"/>
            <c:spPr>
              <a:solidFill>
                <a:srgbClr val="FF0000"/>
              </a:solidFill>
              <a:ln>
                <a:noFill/>
              </a:ln>
              <a:effectLst/>
            </c:spPr>
            <c:extLst>
              <c:ext xmlns:c16="http://schemas.microsoft.com/office/drawing/2014/chart" uri="{C3380CC4-5D6E-409C-BE32-E72D297353CC}">
                <c16:uniqueId val="{00000009-E643-47D9-8D05-D86C40456BDB}"/>
              </c:ext>
            </c:extLst>
          </c:dPt>
          <c:dPt>
            <c:idx val="3"/>
            <c:invertIfNegative val="0"/>
            <c:bubble3D val="0"/>
            <c:spPr>
              <a:solidFill>
                <a:srgbClr val="FF0000"/>
              </a:solidFill>
              <a:ln>
                <a:noFill/>
              </a:ln>
              <a:effectLst/>
            </c:spPr>
            <c:extLst>
              <c:ext xmlns:c16="http://schemas.microsoft.com/office/drawing/2014/chart" uri="{C3380CC4-5D6E-409C-BE32-E72D297353CC}">
                <c16:uniqueId val="{0000000A-E643-47D9-8D05-D86C40456BDB}"/>
              </c:ext>
            </c:extLst>
          </c:dPt>
          <c:dPt>
            <c:idx val="5"/>
            <c:invertIfNegative val="0"/>
            <c:bubble3D val="0"/>
            <c:spPr>
              <a:solidFill>
                <a:srgbClr val="FF0000"/>
              </a:solidFill>
              <a:ln>
                <a:noFill/>
              </a:ln>
              <a:effectLst/>
            </c:spPr>
            <c:extLst>
              <c:ext xmlns:c16="http://schemas.microsoft.com/office/drawing/2014/chart" uri="{C3380CC4-5D6E-409C-BE32-E72D297353CC}">
                <c16:uniqueId val="{00000001-E072-4843-8850-18EB55DED8E5}"/>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E072-4843-8850-18EB55DED8E5}"/>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E072-4843-8850-18EB55DED8E5}"/>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E072-4843-8850-18EB55DED8E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Advice from friends / family</c:v>
                </c:pt>
                <c:pt idx="2">
                  <c:v>Homepages for the destination</c:v>
                </c:pt>
                <c:pt idx="3">
                  <c:v>Homepages for hotels/ other accommodations</c:v>
                </c:pt>
                <c:pt idx="4">
                  <c:v>Homepages of carriers, including airlines etc.</c:v>
                </c:pt>
                <c:pt idx="5">
                  <c:v>Homepages for attractions and sights</c:v>
                </c:pt>
                <c:pt idx="6">
                  <c:v>Travel agent in homeland</c:v>
                </c:pt>
                <c:pt idx="7">
                  <c:v>Catalogs or brochures</c:v>
                </c:pt>
                <c:pt idx="8">
                  <c:v>Booking sites such as Expedia and Lastminute</c:v>
                </c:pt>
                <c:pt idx="9">
                  <c:v>Reviews from other travelers online</c:v>
                </c:pt>
                <c:pt idx="10">
                  <c:v>Travel apps/portals like Tripadvisor etc</c:v>
                </c:pt>
                <c:pt idx="11">
                  <c:v>Guidebooks</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0.49337748344370902</c:v>
                </c:pt>
                <c:pt idx="1">
                  <c:v>0.241721854304636</c:v>
                </c:pt>
                <c:pt idx="2">
                  <c:v>0.23841059602649001</c:v>
                </c:pt>
                <c:pt idx="3">
                  <c:v>0.21523178807947002</c:v>
                </c:pt>
                <c:pt idx="4">
                  <c:v>0.18874172185430499</c:v>
                </c:pt>
                <c:pt idx="5">
                  <c:v>0.13245033112582799</c:v>
                </c:pt>
                <c:pt idx="6">
                  <c:v>7.6158940397350994E-2</c:v>
                </c:pt>
                <c:pt idx="7">
                  <c:v>7.2847682119205295E-2</c:v>
                </c:pt>
                <c:pt idx="8">
                  <c:v>6.9536423841059597E-2</c:v>
                </c:pt>
                <c:pt idx="9">
                  <c:v>6.9536423841059597E-2</c:v>
                </c:pt>
                <c:pt idx="10">
                  <c:v>6.29139072847682E-2</c:v>
                </c:pt>
                <c:pt idx="11">
                  <c:v>2.6490066225165601E-2</c:v>
                </c:pt>
                <c:pt idx="12">
                  <c:v>2.3178807947019903E-2</c:v>
                </c:pt>
                <c:pt idx="13">
                  <c:v>1.9867549668874201E-2</c:v>
                </c:pt>
                <c:pt idx="14">
                  <c:v>3.3112582781457001E-3</c:v>
                </c:pt>
                <c:pt idx="15">
                  <c:v>0</c:v>
                </c:pt>
                <c:pt idx="16">
                  <c:v>0.11589403973509899</c:v>
                </c:pt>
              </c:numCache>
            </c:numRef>
          </c:val>
          <c:extLst>
            <c:ext xmlns:c16="http://schemas.microsoft.com/office/drawing/2014/chart" uri="{C3380CC4-5D6E-409C-BE32-E72D297353CC}">
              <c16:uniqueId val="{00000008-E072-4843-8850-18EB55DED8E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5.6291390728476803E-2</c:v>
                </c:pt>
                <c:pt idx="1">
                  <c:v>0.34105960264900703</c:v>
                </c:pt>
                <c:pt idx="2">
                  <c:v>0.241721854304636</c:v>
                </c:pt>
                <c:pt idx="3">
                  <c:v>0.36092715231788097</c:v>
                </c:pt>
              </c:numCache>
            </c:numRef>
          </c:val>
          <c:extLst>
            <c:ext xmlns:c16="http://schemas.microsoft.com/office/drawing/2014/chart" uri="{C3380CC4-5D6E-409C-BE32-E72D297353CC}">
              <c16:uniqueId val="{00000000-51E0-4DAF-A226-748AD107D8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rgbClr val="92D050"/>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rgbClr val="92D050"/>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rgbClr val="FF0000"/>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0.14042553191489401</c:v>
                </c:pt>
                <c:pt idx="1">
                  <c:v>0.182978723404255</c:v>
                </c:pt>
                <c:pt idx="2">
                  <c:v>8.5106382978723402E-2</c:v>
                </c:pt>
                <c:pt idx="3">
                  <c:v>0.14893617021276601</c:v>
                </c:pt>
                <c:pt idx="4">
                  <c:v>0.15319148936170199</c:v>
                </c:pt>
                <c:pt idx="5">
                  <c:v>8.5106382978723402E-2</c:v>
                </c:pt>
                <c:pt idx="6">
                  <c:v>0.20425531914893599</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5.8458813108946003E-2</c:v>
                </c:pt>
                <c:pt idx="1">
                  <c:v>7.4844995571302003E-2</c:v>
                </c:pt>
                <c:pt idx="2">
                  <c:v>8.0602302922940711E-2</c:v>
                </c:pt>
                <c:pt idx="3">
                  <c:v>0.110717449069973</c:v>
                </c:pt>
                <c:pt idx="4">
                  <c:v>0.11160318866253301</c:v>
                </c:pt>
                <c:pt idx="5">
                  <c:v>8.7688219663418887E-2</c:v>
                </c:pt>
                <c:pt idx="6">
                  <c:v>0.115146147032772</c:v>
                </c:pt>
                <c:pt idx="7">
                  <c:v>9.3002657218777693E-2</c:v>
                </c:pt>
                <c:pt idx="8">
                  <c:v>9.2116917626217903E-2</c:v>
                </c:pt>
                <c:pt idx="9">
                  <c:v>7.1302037201062901E-2</c:v>
                </c:pt>
                <c:pt idx="10">
                  <c:v>5.09300265721878E-2</c:v>
                </c:pt>
                <c:pt idx="11">
                  <c:v>5.3587245349867099E-2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needs time for themselves</c:v>
                </c:pt>
                <c:pt idx="1">
                  <c:v>People who want to escape from the demands of life and relax and unwind</c:v>
                </c:pt>
                <c:pt idx="2">
                  <c:v>People for whom family comes first above all</c:v>
                </c:pt>
              </c:strCache>
            </c:strRef>
          </c:cat>
          <c:val>
            <c:numRef>
              <c:f>Sheet1!$B$2:$B$4</c:f>
              <c:numCache>
                <c:formatCode>0</c:formatCode>
                <c:ptCount val="3"/>
                <c:pt idx="0">
                  <c:v>331</c:v>
                </c:pt>
                <c:pt idx="1">
                  <c:v>238</c:v>
                </c:pt>
                <c:pt idx="2">
                  <c:v>125</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Helps me to escape from my hectic daily life</c:v>
                </c:pt>
                <c:pt idx="1">
                  <c:v>Restores my sense of harmony and balance</c:v>
                </c:pt>
                <c:pt idx="2">
                  <c:v>Makes me feel completely liberated</c:v>
                </c:pt>
                <c:pt idx="3">
                  <c:v>Allows me to pamper myself</c:v>
                </c:pt>
                <c:pt idx="4">
                  <c:v>Makes me feel full of energy</c:v>
                </c:pt>
                <c:pt idx="5">
                  <c:v>Helps me to enjoy life to the fullest</c:v>
                </c:pt>
              </c:strCache>
            </c:strRef>
          </c:cat>
          <c:val>
            <c:numRef>
              <c:f>Sheet1!$B$2:$B$7</c:f>
              <c:numCache>
                <c:formatCode>0</c:formatCode>
                <c:ptCount val="6"/>
                <c:pt idx="0">
                  <c:v>261</c:v>
                </c:pt>
                <c:pt idx="1">
                  <c:v>260</c:v>
                </c:pt>
                <c:pt idx="2">
                  <c:v>177</c:v>
                </c:pt>
                <c:pt idx="3">
                  <c:v>156</c:v>
                </c:pt>
                <c:pt idx="4">
                  <c:v>153</c:v>
                </c:pt>
                <c:pt idx="5" formatCode="General">
                  <c:v>147</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Peaceful</c:v>
                </c:pt>
                <c:pt idx="1">
                  <c:v>Harmonious</c:v>
                </c:pt>
                <c:pt idx="2">
                  <c:v>Relaxed</c:v>
                </c:pt>
                <c:pt idx="3">
                  <c:v>Cozy</c:v>
                </c:pt>
              </c:strCache>
            </c:strRef>
          </c:cat>
          <c:val>
            <c:numRef>
              <c:f>Sheet1!$B$2:$B$5</c:f>
              <c:numCache>
                <c:formatCode>0</c:formatCode>
                <c:ptCount val="4"/>
                <c:pt idx="0" formatCode="General">
                  <c:v>256</c:v>
                </c:pt>
                <c:pt idx="1">
                  <c:v>233</c:v>
                </c:pt>
                <c:pt idx="2">
                  <c:v>193</c:v>
                </c:pt>
                <c:pt idx="3">
                  <c:v>160</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quiet environments</c:v>
                </c:pt>
                <c:pt idx="1">
                  <c:v>Has guaranteed sunshine</c:v>
                </c:pt>
                <c:pt idx="2">
                  <c:v>Is not ruined by tourism</c:v>
                </c:pt>
                <c:pt idx="3">
                  <c:v>Has good beaches</c:v>
                </c:pt>
                <c:pt idx="4">
                  <c:v>Has beautiful nature</c:v>
                </c:pt>
                <c:pt idx="5">
                  <c:v>Is not too warm</c:v>
                </c:pt>
                <c:pt idx="6">
                  <c:v>Good value for money</c:v>
                </c:pt>
              </c:strCache>
            </c:strRef>
          </c:cat>
          <c:val>
            <c:numRef>
              <c:f>Sheet1!$B$2:$B$8</c:f>
              <c:numCache>
                <c:formatCode>General</c:formatCode>
                <c:ptCount val="7"/>
                <c:pt idx="0" formatCode="0">
                  <c:v>275</c:v>
                </c:pt>
                <c:pt idx="1">
                  <c:v>201</c:v>
                </c:pt>
                <c:pt idx="2">
                  <c:v>184</c:v>
                </c:pt>
                <c:pt idx="3">
                  <c:v>178</c:v>
                </c:pt>
                <c:pt idx="4" formatCode="0">
                  <c:v>134</c:v>
                </c:pt>
                <c:pt idx="5">
                  <c:v>124</c:v>
                </c:pt>
                <c:pt idx="6">
                  <c:v>123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4.6808510638297898E-2</c:v>
                </c:pt>
                <c:pt idx="1">
                  <c:v>6.382978723404259E-2</c:v>
                </c:pt>
                <c:pt idx="2">
                  <c:v>9.787234042553189E-2</c:v>
                </c:pt>
                <c:pt idx="3">
                  <c:v>7.6595744680851105E-2</c:v>
                </c:pt>
                <c:pt idx="4">
                  <c:v>6.8085106382978697E-2</c:v>
                </c:pt>
                <c:pt idx="5">
                  <c:v>0.102127659574468</c:v>
                </c:pt>
                <c:pt idx="6">
                  <c:v>0.16170212765957401</c:v>
                </c:pt>
                <c:pt idx="7">
                  <c:v>9.787234042553189E-2</c:v>
                </c:pt>
                <c:pt idx="8">
                  <c:v>7.2340425531914901E-2</c:v>
                </c:pt>
                <c:pt idx="9">
                  <c:v>8.5106382978723402E-2</c:v>
                </c:pt>
                <c:pt idx="10">
                  <c:v>5.1063829787233998E-2</c:v>
                </c:pt>
                <c:pt idx="11">
                  <c:v>7.6595744680851105E-2</c:v>
                </c:pt>
              </c:numCache>
            </c:numRef>
          </c:val>
          <c:smooth val="1"/>
          <c:extLst>
            <c:ext xmlns:c16="http://schemas.microsoft.com/office/drawing/2014/chart" uri="{C3380CC4-5D6E-409C-BE32-E72D297353CC}">
              <c16:uniqueId val="{00000000-3D71-41C4-883A-11C70D9E015C}"/>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8-09DC-4447-922B-E49ACDD1DA89}"/>
              </c:ext>
            </c:extLst>
          </c:dPt>
          <c:dPt>
            <c:idx val="1"/>
            <c:invertIfNegative val="0"/>
            <c:bubble3D val="0"/>
            <c:spPr>
              <a:solidFill>
                <a:srgbClr val="FF0000"/>
              </a:solidFill>
              <a:ln>
                <a:noFill/>
              </a:ln>
              <a:effectLst/>
            </c:spPr>
            <c:extLst>
              <c:ext xmlns:c16="http://schemas.microsoft.com/office/drawing/2014/chart" uri="{C3380CC4-5D6E-409C-BE32-E72D297353CC}">
                <c16:uniqueId val="{00000009-09DC-4447-922B-E49ACDD1DA89}"/>
              </c:ext>
            </c:extLst>
          </c:dPt>
          <c:dPt>
            <c:idx val="2"/>
            <c:invertIfNegative val="0"/>
            <c:bubble3D val="0"/>
            <c:spPr>
              <a:solidFill>
                <a:srgbClr val="FF0000"/>
              </a:solidFill>
              <a:ln>
                <a:noFill/>
              </a:ln>
              <a:effectLst/>
            </c:spPr>
            <c:extLst>
              <c:ext xmlns:c16="http://schemas.microsoft.com/office/drawing/2014/chart" uri="{C3380CC4-5D6E-409C-BE32-E72D297353CC}">
                <c16:uniqueId val="{0000000A-09DC-4447-922B-E49ACDD1DA89}"/>
              </c:ext>
            </c:extLst>
          </c:dPt>
          <c:dPt>
            <c:idx val="4"/>
            <c:invertIfNegative val="0"/>
            <c:bubble3D val="0"/>
            <c:spPr>
              <a:solidFill>
                <a:srgbClr val="FF0000"/>
              </a:solidFill>
              <a:ln>
                <a:noFill/>
              </a:ln>
              <a:effectLst/>
            </c:spPr>
            <c:extLst>
              <c:ext xmlns:c16="http://schemas.microsoft.com/office/drawing/2014/chart" uri="{C3380CC4-5D6E-409C-BE32-E72D297353CC}">
                <c16:uniqueId val="{0000000B-09DC-4447-922B-E49ACDD1DA89}"/>
              </c:ext>
            </c:extLst>
          </c:dPt>
          <c:dPt>
            <c:idx val="6"/>
            <c:invertIfNegative val="0"/>
            <c:bubble3D val="0"/>
            <c:spPr>
              <a:solidFill>
                <a:srgbClr val="FF0000"/>
              </a:solidFill>
              <a:ln>
                <a:noFill/>
              </a:ln>
              <a:effectLst/>
            </c:spPr>
            <c:extLst>
              <c:ext xmlns:c16="http://schemas.microsoft.com/office/drawing/2014/chart" uri="{C3380CC4-5D6E-409C-BE32-E72D297353CC}">
                <c16:uniqueId val="{00000001-70E3-4807-BCDE-23FF4A42F80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70E3-4807-BCDE-23FF4A42F809}"/>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70E3-4807-BCDE-23FF4A42F80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70E3-4807-BCDE-23FF4A42F80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Holiday to experience nature, scenery and wildlife</c:v>
                </c:pt>
                <c:pt idx="4">
                  <c:v>Visits to historic sites</c:v>
                </c:pt>
                <c:pt idx="5">
                  <c:v>Visiting friends and relatives</c:v>
                </c:pt>
                <c:pt idx="6">
                  <c:v>Cultural experience (focus on art, theatre etc)</c:v>
                </c:pt>
                <c:pt idx="7">
                  <c:v>Party&amp; fun</c:v>
                </c:pt>
                <c:pt idx="8">
                  <c:v>Culinary trip</c:v>
                </c:pt>
                <c:pt idx="9">
                  <c:v>Sports/active holiday</c:v>
                </c:pt>
                <c:pt idx="10">
                  <c:v>Travel to cottage/holiday home (hired/own/borrowed cottage/holiday home)</c:v>
                </c:pt>
                <c:pt idx="11">
                  <c:v>Event holiday (festivals, sports etc)</c:v>
                </c:pt>
                <c:pt idx="12">
                  <c:v>Countryside holiday</c:v>
                </c:pt>
                <c:pt idx="13">
                  <c:v>Cruise</c:v>
                </c:pt>
                <c:pt idx="14">
                  <c:v>Health travel</c:v>
                </c:pt>
                <c:pt idx="15">
                  <c:v>Ski holiday</c:v>
                </c:pt>
                <c:pt idx="16">
                  <c:v>Other type of winterholiday with snow</c:v>
                </c:pt>
              </c:strCache>
            </c:strRef>
          </c:cat>
          <c:val>
            <c:numRef>
              <c:f>Sheet1!$B$2:$B$18</c:f>
              <c:numCache>
                <c:formatCode>0%</c:formatCode>
                <c:ptCount val="17"/>
                <c:pt idx="0">
                  <c:v>0.76170212765957401</c:v>
                </c:pt>
                <c:pt idx="1">
                  <c:v>0.45957446808510605</c:v>
                </c:pt>
                <c:pt idx="2">
                  <c:v>0.41702127659574501</c:v>
                </c:pt>
                <c:pt idx="3">
                  <c:v>0.38723404255319205</c:v>
                </c:pt>
                <c:pt idx="4">
                  <c:v>0.37021276595744701</c:v>
                </c:pt>
                <c:pt idx="5">
                  <c:v>0.31489361702127699</c:v>
                </c:pt>
                <c:pt idx="6">
                  <c:v>0.242553191489362</c:v>
                </c:pt>
                <c:pt idx="7">
                  <c:v>0.14042553191489401</c:v>
                </c:pt>
                <c:pt idx="8">
                  <c:v>0.11914893617021299</c:v>
                </c:pt>
                <c:pt idx="9">
                  <c:v>0.11063829787234</c:v>
                </c:pt>
                <c:pt idx="10">
                  <c:v>9.787234042553189E-2</c:v>
                </c:pt>
                <c:pt idx="11">
                  <c:v>8.9361702127659606E-2</c:v>
                </c:pt>
                <c:pt idx="12">
                  <c:v>5.5319148936170202E-2</c:v>
                </c:pt>
                <c:pt idx="13">
                  <c:v>5.1063829787233998E-2</c:v>
                </c:pt>
                <c:pt idx="14">
                  <c:v>4.6808510638297898E-2</c:v>
                </c:pt>
                <c:pt idx="15">
                  <c:v>3.8297872340425497E-2</c:v>
                </c:pt>
                <c:pt idx="16">
                  <c:v>8.5106382978723406E-3</c:v>
                </c:pt>
              </c:numCache>
            </c:numRef>
          </c:val>
          <c:extLst>
            <c:ext xmlns:c16="http://schemas.microsoft.com/office/drawing/2014/chart" uri="{C3380CC4-5D6E-409C-BE32-E72D297353CC}">
              <c16:uniqueId val="{00000008-70E3-4807-BCDE-23FF4A42F8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A6C2-41D2-BD22-2EB90D804DE0}"/>
              </c:ext>
            </c:extLst>
          </c:dPt>
          <c:dPt>
            <c:idx val="2"/>
            <c:invertIfNegative val="0"/>
            <c:bubble3D val="0"/>
            <c:spPr>
              <a:solidFill>
                <a:srgbClr val="92D050"/>
              </a:solidFill>
              <a:ln>
                <a:noFill/>
              </a:ln>
              <a:effectLst/>
            </c:spPr>
            <c:extLst>
              <c:ext xmlns:c16="http://schemas.microsoft.com/office/drawing/2014/chart" uri="{C3380CC4-5D6E-409C-BE32-E72D297353CC}">
                <c16:uniqueId val="{00000001-A6C2-41D2-BD22-2EB90D804DE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0.14468085106383</c:v>
                </c:pt>
                <c:pt idx="1">
                  <c:v>0.11489361702127701</c:v>
                </c:pt>
                <c:pt idx="2">
                  <c:v>0.34042553191489394</c:v>
                </c:pt>
                <c:pt idx="3">
                  <c:v>0.19148936170212799</c:v>
                </c:pt>
                <c:pt idx="4">
                  <c:v>0.208510638297872</c:v>
                </c:pt>
              </c:numCache>
            </c:numRef>
          </c:val>
          <c:extLst>
            <c:ext xmlns:c16="http://schemas.microsoft.com/office/drawing/2014/chart" uri="{C3380CC4-5D6E-409C-BE32-E72D297353CC}">
              <c16:uniqueId val="{00000000-6098-4FC8-B8D2-67B4945DE08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1EFF-4191-B411-4755353424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Train</c:v>
                </c:pt>
                <c:pt idx="4">
                  <c:v>Ferry / boat / cruise</c:v>
                </c:pt>
                <c:pt idx="5">
                  <c:v>Charter plane</c:v>
                </c:pt>
                <c:pt idx="6">
                  <c:v>Scheduled plane</c:v>
                </c:pt>
                <c:pt idx="7">
                  <c:v>Camper van</c:v>
                </c:pt>
                <c:pt idx="8">
                  <c:v>Car w/ caravan</c:v>
                </c:pt>
                <c:pt idx="9">
                  <c:v>Motorbike</c:v>
                </c:pt>
              </c:strCache>
            </c:strRef>
          </c:cat>
          <c:val>
            <c:numRef>
              <c:f>Sheet1!$B$2:$B$11</c:f>
              <c:numCache>
                <c:formatCode>0%</c:formatCode>
                <c:ptCount val="10"/>
                <c:pt idx="0">
                  <c:v>0.69361702127659597</c:v>
                </c:pt>
                <c:pt idx="1">
                  <c:v>0.30638297872340398</c:v>
                </c:pt>
                <c:pt idx="2">
                  <c:v>0.11063829787234</c:v>
                </c:pt>
                <c:pt idx="3">
                  <c:v>8.5106382978723402E-2</c:v>
                </c:pt>
                <c:pt idx="4">
                  <c:v>7.6595744680851105E-2</c:v>
                </c:pt>
                <c:pt idx="5">
                  <c:v>5.1063829787233998E-2</c:v>
                </c:pt>
                <c:pt idx="6">
                  <c:v>3.4042553191489404E-2</c:v>
                </c:pt>
                <c:pt idx="7">
                  <c:v>8.5106382978723406E-3</c:v>
                </c:pt>
                <c:pt idx="8">
                  <c:v>4.2553191489361703E-3</c:v>
                </c:pt>
                <c:pt idx="9">
                  <c:v>4.2553191489361703E-3</c:v>
                </c:pt>
              </c:numCache>
            </c:numRef>
          </c:val>
          <c:extLst>
            <c:ext xmlns:c16="http://schemas.microsoft.com/office/drawing/2014/chart" uri="{C3380CC4-5D6E-409C-BE32-E72D297353CC}">
              <c16:uniqueId val="{00000000-CD3E-4404-82E7-E71DA9C379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Stayed with family</c:v>
                </c:pt>
                <c:pt idx="5">
                  <c:v>Guest house / Bed &amp; Breakfast</c:v>
                </c:pt>
                <c:pt idx="6">
                  <c:v>Owned cabin / holiday home / flat</c:v>
                </c:pt>
                <c:pt idx="7">
                  <c:v>Stayed with friends / acquaintances</c:v>
                </c:pt>
                <c:pt idx="8">
                  <c:v>Borrowed cabin / holiday home / flat</c:v>
                </c:pt>
                <c:pt idx="9">
                  <c:v>Caravan / camper van</c:v>
                </c:pt>
                <c:pt idx="10">
                  <c:v>In a private person's home through AirBnb or other types of sharing services</c:v>
                </c:pt>
                <c:pt idx="11">
                  <c:v>Tent</c:v>
                </c:pt>
                <c:pt idx="12">
                  <c:v>Camping cabin</c:v>
                </c:pt>
              </c:strCache>
            </c:strRef>
          </c:cat>
          <c:val>
            <c:numRef>
              <c:f>Sheet1!$B$2:$B$14</c:f>
              <c:numCache>
                <c:formatCode>0%</c:formatCode>
                <c:ptCount val="13"/>
                <c:pt idx="0">
                  <c:v>0.37872340425531903</c:v>
                </c:pt>
                <c:pt idx="1">
                  <c:v>0.242553191489362</c:v>
                </c:pt>
                <c:pt idx="2">
                  <c:v>0.12765957446808499</c:v>
                </c:pt>
                <c:pt idx="3">
                  <c:v>9.3617021276595699E-2</c:v>
                </c:pt>
                <c:pt idx="4">
                  <c:v>8.0851063829787198E-2</c:v>
                </c:pt>
                <c:pt idx="5">
                  <c:v>6.382978723404259E-2</c:v>
                </c:pt>
                <c:pt idx="6">
                  <c:v>4.2553191489361701E-2</c:v>
                </c:pt>
                <c:pt idx="7">
                  <c:v>4.2553191489361701E-2</c:v>
                </c:pt>
                <c:pt idx="8">
                  <c:v>1.7021276595744702E-2</c:v>
                </c:pt>
                <c:pt idx="9">
                  <c:v>1.27659574468085E-2</c:v>
                </c:pt>
                <c:pt idx="10">
                  <c:v>8.5106382978723406E-3</c:v>
                </c:pt>
                <c:pt idx="11">
                  <c:v>4.2553191489361703E-3</c:v>
                </c:pt>
                <c:pt idx="12">
                  <c:v>4.2553191489361703E-3</c:v>
                </c:pt>
              </c:numCache>
            </c:numRef>
          </c:val>
          <c:extLst>
            <c:ext xmlns:c16="http://schemas.microsoft.com/office/drawing/2014/chart" uri="{C3380CC4-5D6E-409C-BE32-E72D297353CC}">
              <c16:uniqueId val="{00000000-2743-4EC2-A665-3DFFF72FFCE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665F-435F-BD6D-5CF50EBF96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Own car</c:v>
                </c:pt>
                <c:pt idx="3">
                  <c:v>No transportation</c:v>
                </c:pt>
                <c:pt idx="4">
                  <c:v>Ferry / boat / cruise</c:v>
                </c:pt>
                <c:pt idx="5">
                  <c:v>Train</c:v>
                </c:pt>
                <c:pt idx="6">
                  <c:v>Plane</c:v>
                </c:pt>
                <c:pt idx="7">
                  <c:v>Bicycle</c:v>
                </c:pt>
                <c:pt idx="8">
                  <c:v>Camper van</c:v>
                </c:pt>
                <c:pt idx="9">
                  <c:v>Car w/ caravan</c:v>
                </c:pt>
                <c:pt idx="10">
                  <c:v>Motorbike</c:v>
                </c:pt>
              </c:strCache>
            </c:strRef>
          </c:cat>
          <c:val>
            <c:numRef>
              <c:f>Sheet1!$B$2:$B$12</c:f>
              <c:numCache>
                <c:formatCode>0%</c:formatCode>
                <c:ptCount val="11"/>
                <c:pt idx="0">
                  <c:v>0.28085106382978703</c:v>
                </c:pt>
                <c:pt idx="1">
                  <c:v>0.19148936170212799</c:v>
                </c:pt>
                <c:pt idx="2">
                  <c:v>0.16170212765957401</c:v>
                </c:pt>
                <c:pt idx="3">
                  <c:v>0.14468085106383</c:v>
                </c:pt>
                <c:pt idx="4">
                  <c:v>0.11489361702127701</c:v>
                </c:pt>
                <c:pt idx="5">
                  <c:v>6.8085106382978697E-2</c:v>
                </c:pt>
                <c:pt idx="6">
                  <c:v>6.382978723404259E-2</c:v>
                </c:pt>
                <c:pt idx="7">
                  <c:v>4.6808510638297898E-2</c:v>
                </c:pt>
                <c:pt idx="8">
                  <c:v>8.5106382978723406E-3</c:v>
                </c:pt>
                <c:pt idx="9">
                  <c:v>8.5106382978723406E-3</c:v>
                </c:pt>
                <c:pt idx="10">
                  <c:v>0</c:v>
                </c:pt>
              </c:numCache>
            </c:numRef>
          </c:val>
          <c:extLst>
            <c:ext xmlns:c16="http://schemas.microsoft.com/office/drawing/2014/chart" uri="{C3380CC4-5D6E-409C-BE32-E72D297353CC}">
              <c16:uniqueId val="{00000000-6047-440C-853D-CA0394DDAB2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52952724017481"/>
          <c:y val="1.5385320089031988E-2"/>
          <c:w val="0.70088797556530169"/>
          <c:h val="0.98461467991096796"/>
        </c:manualLayout>
      </c:layout>
      <c:barChart>
        <c:barDir val="bar"/>
        <c:grouping val="clustered"/>
        <c:varyColors val="0"/>
        <c:ser>
          <c:idx val="0"/>
          <c:order val="0"/>
          <c:tx>
            <c:strRef>
              <c:f>Sheet1!$B$1</c:f>
              <c:strCache>
                <c:ptCount val="1"/>
                <c:pt idx="0">
                  <c:v>Column2</c:v>
                </c:pt>
              </c:strCache>
            </c:strRef>
          </c:tx>
          <c:spPr>
            <a:solidFill>
              <a:srgbClr val="FF6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Rented car</c:v>
                </c:pt>
                <c:pt idx="2">
                  <c:v>Own car</c:v>
                </c:pt>
                <c:pt idx="3">
                  <c:v>No transportation</c:v>
                </c:pt>
                <c:pt idx="4">
                  <c:v>Train</c:v>
                </c:pt>
                <c:pt idx="5">
                  <c:v>Plane</c:v>
                </c:pt>
                <c:pt idx="6">
                  <c:v>Ferry / boat / cruise</c:v>
                </c:pt>
                <c:pt idx="7">
                  <c:v>Bicycle</c:v>
                </c:pt>
                <c:pt idx="8">
                  <c:v>Camper van</c:v>
                </c:pt>
                <c:pt idx="9">
                  <c:v>Motorbike</c:v>
                </c:pt>
                <c:pt idx="10">
                  <c:v>Car w/ caravan</c:v>
                </c:pt>
                <c:pt idx="11">
                  <c:v>Other</c:v>
                </c:pt>
              </c:strCache>
            </c:strRef>
          </c:cat>
          <c:val>
            <c:numRef>
              <c:f>Sheet1!$B$2:$B$13</c:f>
              <c:numCache>
                <c:formatCode>0%</c:formatCode>
                <c:ptCount val="12"/>
                <c:pt idx="0">
                  <c:v>0.327723649247121</c:v>
                </c:pt>
                <c:pt idx="1">
                  <c:v>0.175376439326838</c:v>
                </c:pt>
                <c:pt idx="2">
                  <c:v>0.17094774136403898</c:v>
                </c:pt>
                <c:pt idx="3">
                  <c:v>0.114260407440213</c:v>
                </c:pt>
                <c:pt idx="4">
                  <c:v>0.10540301151461501</c:v>
                </c:pt>
                <c:pt idx="5">
                  <c:v>0.10274579273693502</c:v>
                </c:pt>
                <c:pt idx="6">
                  <c:v>8.9459698848538508E-2</c:v>
                </c:pt>
                <c:pt idx="7">
                  <c:v>2.39149689991143E-2</c:v>
                </c:pt>
                <c:pt idx="8">
                  <c:v>1.2843224092116901E-2</c:v>
                </c:pt>
                <c:pt idx="9">
                  <c:v>1.2843224092116901E-2</c:v>
                </c:pt>
                <c:pt idx="10">
                  <c:v>5.7573073516386198E-3</c:v>
                </c:pt>
                <c:pt idx="11">
                  <c:v>0.131532329495128</c:v>
                </c:pt>
              </c:numCache>
            </c:numRef>
          </c:val>
          <c:extLst>
            <c:ext xmlns:c16="http://schemas.microsoft.com/office/drawing/2014/chart" uri="{C3380CC4-5D6E-409C-BE32-E72D297353CC}">
              <c16:uniqueId val="{00000000-C63B-46F5-8009-6CEC7FE72463}"/>
            </c:ext>
          </c:extLst>
        </c:ser>
        <c:dLbls>
          <c:showLegendKey val="0"/>
          <c:showVal val="0"/>
          <c:showCatName val="0"/>
          <c:showSerName val="0"/>
          <c:showPercent val="0"/>
          <c:showBubbleSize val="0"/>
        </c:dLbls>
        <c:gapWidth val="76"/>
        <c:overlap val="-10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9356-4FC4-9D80-BB5A16CAB5D8}"/>
              </c:ext>
            </c:extLst>
          </c:dPt>
          <c:dPt>
            <c:idx val="2"/>
            <c:invertIfNegative val="0"/>
            <c:bubble3D val="0"/>
            <c:spPr>
              <a:solidFill>
                <a:srgbClr val="92D050"/>
              </a:solidFill>
              <a:ln>
                <a:noFill/>
              </a:ln>
              <a:effectLst/>
            </c:spPr>
            <c:extLst>
              <c:ext xmlns:c16="http://schemas.microsoft.com/office/drawing/2014/chart" uri="{C3380CC4-5D6E-409C-BE32-E72D297353CC}">
                <c16:uniqueId val="{0000001B-9356-4FC4-9D80-BB5A16CAB5D8}"/>
              </c:ext>
            </c:extLst>
          </c:dPt>
          <c:dPt>
            <c:idx val="3"/>
            <c:invertIfNegative val="0"/>
            <c:bubble3D val="0"/>
            <c:spPr>
              <a:solidFill>
                <a:srgbClr val="92D050"/>
              </a:solidFill>
              <a:ln>
                <a:noFill/>
              </a:ln>
              <a:effectLst/>
            </c:spPr>
            <c:extLst>
              <c:ext xmlns:c16="http://schemas.microsoft.com/office/drawing/2014/chart" uri="{C3380CC4-5D6E-409C-BE32-E72D297353CC}">
                <c16:uniqueId val="{0000001C-9356-4FC4-9D80-BB5A16CAB5D8}"/>
              </c:ext>
            </c:extLst>
          </c:dPt>
          <c:dPt>
            <c:idx val="6"/>
            <c:invertIfNegative val="0"/>
            <c:bubble3D val="0"/>
            <c:spPr>
              <a:solidFill>
                <a:srgbClr val="92D050"/>
              </a:solidFill>
              <a:ln>
                <a:noFill/>
              </a:ln>
              <a:effectLst/>
            </c:spPr>
            <c:extLst>
              <c:ext xmlns:c16="http://schemas.microsoft.com/office/drawing/2014/chart" uri="{C3380CC4-5D6E-409C-BE32-E72D297353CC}">
                <c16:uniqueId val="{0000001D-9356-4FC4-9D80-BB5A16CAB5D8}"/>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1-8596-4D40-B1A4-77D319A73CD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8596-4D40-B1A4-77D319A73CD9}"/>
              </c:ext>
            </c:extLst>
          </c:dPt>
          <c:dPt>
            <c:idx val="11"/>
            <c:invertIfNegative val="0"/>
            <c:bubble3D val="0"/>
            <c:spPr>
              <a:solidFill>
                <a:srgbClr val="FF0000"/>
              </a:solidFill>
              <a:ln>
                <a:noFill/>
              </a:ln>
              <a:effectLst/>
            </c:spPr>
            <c:extLst>
              <c:ext xmlns:c16="http://schemas.microsoft.com/office/drawing/2014/chart" uri="{C3380CC4-5D6E-409C-BE32-E72D297353CC}">
                <c16:uniqueId val="{00000005-8596-4D40-B1A4-77D319A73CD9}"/>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8596-4D40-B1A4-77D319A73CD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9-8596-4D40-B1A4-77D319A73CD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8596-4D40-B1A4-77D319A73CD9}"/>
              </c:ext>
            </c:extLst>
          </c:dPt>
          <c:dPt>
            <c:idx val="17"/>
            <c:invertIfNegative val="0"/>
            <c:bubble3D val="0"/>
            <c:spPr>
              <a:solidFill>
                <a:srgbClr val="92D050"/>
              </a:solidFill>
              <a:ln>
                <a:noFill/>
              </a:ln>
              <a:effectLst/>
            </c:spPr>
            <c:extLst>
              <c:ext xmlns:c16="http://schemas.microsoft.com/office/drawing/2014/chart" uri="{C3380CC4-5D6E-409C-BE32-E72D297353CC}">
                <c16:uniqueId val="{0000000D-8596-4D40-B1A4-77D319A73CD9}"/>
              </c:ext>
            </c:extLst>
          </c:dPt>
          <c:dPt>
            <c:idx val="18"/>
            <c:invertIfNegative val="0"/>
            <c:bubble3D val="0"/>
            <c:spPr>
              <a:solidFill>
                <a:srgbClr val="FF0000"/>
              </a:solidFill>
              <a:ln>
                <a:noFill/>
              </a:ln>
              <a:effectLst/>
            </c:spPr>
            <c:extLst>
              <c:ext xmlns:c16="http://schemas.microsoft.com/office/drawing/2014/chart" uri="{C3380CC4-5D6E-409C-BE32-E72D297353CC}">
                <c16:uniqueId val="{0000001F-9356-4FC4-9D80-BB5A16CAB5D8}"/>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8596-4D40-B1A4-77D319A73CD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8596-4D40-B1A4-77D319A73CD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8596-4D40-B1A4-77D319A73CD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8596-4D40-B1A4-77D319A73CD9}"/>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8596-4D40-B1A4-77D319A73CD9}"/>
              </c:ext>
            </c:extLst>
          </c:dPt>
          <c:dPt>
            <c:idx val="24"/>
            <c:invertIfNegative val="0"/>
            <c:bubble3D val="0"/>
            <c:spPr>
              <a:solidFill>
                <a:srgbClr val="92D050"/>
              </a:solidFill>
              <a:ln>
                <a:noFill/>
              </a:ln>
              <a:effectLst/>
            </c:spPr>
            <c:extLst>
              <c:ext xmlns:c16="http://schemas.microsoft.com/office/drawing/2014/chart" uri="{C3380CC4-5D6E-409C-BE32-E72D297353CC}">
                <c16:uniqueId val="{0000001E-9356-4FC4-9D80-BB5A16CAB5D8}"/>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8596-4D40-B1A4-77D319A73CD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Sunbathing and swimming</c:v>
                </c:pt>
                <c:pt idx="4">
                  <c:v>Visit restaurants</c:v>
                </c:pt>
                <c:pt idx="5">
                  <c:v>Discover local culture and lifestyle</c:v>
                </c:pt>
                <c:pt idx="6">
                  <c:v>Hiking (less than two hours)</c:v>
                </c:pt>
                <c:pt idx="7">
                  <c:v>Visit historical buildings/sites</c:v>
                </c:pt>
                <c:pt idx="8">
                  <c:v>Shopping</c:v>
                </c:pt>
                <c:pt idx="9">
                  <c:v>Visit the countryside</c:v>
                </c:pt>
                <c:pt idx="10">
                  <c:v>Discover local history and legends</c:v>
                </c:pt>
                <c:pt idx="11">
                  <c:v>Visit cities</c:v>
                </c:pt>
                <c:pt idx="12">
                  <c:v>Visit parks and gardens</c:v>
                </c:pt>
                <c:pt idx="13">
                  <c:v>Experience mountains,  the wilderness or the wildlife</c:v>
                </c:pt>
                <c:pt idx="14">
                  <c:v>Attend sightseeing tours</c:v>
                </c:pt>
                <c:pt idx="15">
                  <c:v>Observe natural phenomenon (i.e. volcanoes, northern lights, midnight sun, breaking waves, sand dune)</c:v>
                </c:pt>
                <c:pt idx="16">
                  <c:v>Experience local architecture</c:v>
                </c:pt>
                <c:pt idx="17">
                  <c:v>Get pampered</c:v>
                </c:pt>
                <c:pt idx="18">
                  <c:v>Visit museums</c:v>
                </c:pt>
                <c:pt idx="19">
                  <c:v>Hiking (more than two hours)</c:v>
                </c:pt>
                <c:pt idx="20">
                  <c:v>Visit spa resorts</c:v>
                </c:pt>
                <c:pt idx="21">
                  <c:v>Experience national festivals and traditional celebrations</c:v>
                </c:pt>
                <c:pt idx="22">
                  <c:v>Visit art exhibitions</c:v>
                </c:pt>
                <c:pt idx="23">
                  <c:v>Experience city nightlife</c:v>
                </c:pt>
                <c:pt idx="24">
                  <c:v>Fresh or salt water fishing</c:v>
                </c:pt>
                <c:pt idx="25">
                  <c:v>Do winter activities (Alpine skiing/snowboarding, cross country skiing, dog-sleigh, snowmobile etc)</c:v>
                </c:pt>
                <c:pt idx="26">
                  <c:v>Attend concerts/festivals</c:v>
                </c:pt>
                <c:pt idx="27">
                  <c:v>Visit amusement parks</c:v>
                </c:pt>
              </c:strCache>
            </c:strRef>
          </c:cat>
          <c:val>
            <c:numRef>
              <c:f>Sheet1!$B$2:$B$29</c:f>
              <c:numCache>
                <c:formatCode>0%</c:formatCode>
                <c:ptCount val="28"/>
                <c:pt idx="0">
                  <c:v>0.86808510638297909</c:v>
                </c:pt>
                <c:pt idx="1">
                  <c:v>0.59148936170212796</c:v>
                </c:pt>
                <c:pt idx="2">
                  <c:v>0.59148936170212796</c:v>
                </c:pt>
                <c:pt idx="3">
                  <c:v>0.54042553191489395</c:v>
                </c:pt>
                <c:pt idx="4">
                  <c:v>0.49787234042553202</c:v>
                </c:pt>
                <c:pt idx="5">
                  <c:v>0.42127659574468096</c:v>
                </c:pt>
                <c:pt idx="6">
                  <c:v>0.39574468085106401</c:v>
                </c:pt>
                <c:pt idx="7">
                  <c:v>0.365957446808511</c:v>
                </c:pt>
                <c:pt idx="8">
                  <c:v>0.31489361702127699</c:v>
                </c:pt>
                <c:pt idx="9">
                  <c:v>0.28085106382978703</c:v>
                </c:pt>
                <c:pt idx="10">
                  <c:v>0.26382978723404299</c:v>
                </c:pt>
                <c:pt idx="11">
                  <c:v>0.25957446808510598</c:v>
                </c:pt>
                <c:pt idx="12">
                  <c:v>0.242553191489362</c:v>
                </c:pt>
                <c:pt idx="13">
                  <c:v>0.23829787234042599</c:v>
                </c:pt>
                <c:pt idx="14">
                  <c:v>0.22553191489361701</c:v>
                </c:pt>
                <c:pt idx="15">
                  <c:v>0.22553191489361701</c:v>
                </c:pt>
                <c:pt idx="16">
                  <c:v>0.21276595744680901</c:v>
                </c:pt>
                <c:pt idx="17">
                  <c:v>0.17872340425531899</c:v>
                </c:pt>
                <c:pt idx="18">
                  <c:v>0.14468085106383</c:v>
                </c:pt>
                <c:pt idx="19">
                  <c:v>0.136170212765957</c:v>
                </c:pt>
                <c:pt idx="20">
                  <c:v>0.12340425531914899</c:v>
                </c:pt>
                <c:pt idx="21">
                  <c:v>0.10638297872340401</c:v>
                </c:pt>
                <c:pt idx="22">
                  <c:v>8.9361702127659606E-2</c:v>
                </c:pt>
                <c:pt idx="23">
                  <c:v>7.2340425531914901E-2</c:v>
                </c:pt>
                <c:pt idx="24">
                  <c:v>6.8085106382978697E-2</c:v>
                </c:pt>
                <c:pt idx="25">
                  <c:v>4.2553191489361701E-2</c:v>
                </c:pt>
                <c:pt idx="26">
                  <c:v>3.8297872340425497E-2</c:v>
                </c:pt>
                <c:pt idx="27">
                  <c:v>3.4042553191489404E-2</c:v>
                </c:pt>
              </c:numCache>
            </c:numRef>
          </c:val>
          <c:extLst>
            <c:ext xmlns:c16="http://schemas.microsoft.com/office/drawing/2014/chart" uri="{C3380CC4-5D6E-409C-BE32-E72D297353CC}">
              <c16:uniqueId val="{0000001A-8596-4D40-B1A4-77D319A73CD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3.4042553191489404E-2</c:v>
                </c:pt>
                <c:pt idx="1">
                  <c:v>7.6595744680851105E-2</c:v>
                </c:pt>
                <c:pt idx="2">
                  <c:v>0.11914893617021299</c:v>
                </c:pt>
                <c:pt idx="3">
                  <c:v>0.16170212765957401</c:v>
                </c:pt>
                <c:pt idx="4">
                  <c:v>0.16595744680851102</c:v>
                </c:pt>
                <c:pt idx="5">
                  <c:v>0.268085106382979</c:v>
                </c:pt>
                <c:pt idx="6">
                  <c:v>0.11489361702127701</c:v>
                </c:pt>
                <c:pt idx="7">
                  <c:v>4.2553191489361701E-2</c:v>
                </c:pt>
              </c:numCache>
            </c:numRef>
          </c:val>
          <c:extLst>
            <c:ext xmlns:c16="http://schemas.microsoft.com/office/drawing/2014/chart" uri="{C3380CC4-5D6E-409C-BE32-E72D297353CC}">
              <c16:uniqueId val="{00000000-F30A-4813-9076-23AEF9C7953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F0A-43B2-9952-34CAFD38A0E9}"/>
              </c:ext>
            </c:extLst>
          </c:dPt>
          <c:dPt>
            <c:idx val="4"/>
            <c:invertIfNegative val="0"/>
            <c:bubble3D val="0"/>
            <c:spPr>
              <a:solidFill>
                <a:srgbClr val="92D050"/>
              </a:solidFill>
              <a:ln>
                <a:noFill/>
              </a:ln>
              <a:effectLst/>
            </c:spPr>
            <c:extLst>
              <c:ext xmlns:c16="http://schemas.microsoft.com/office/drawing/2014/chart" uri="{C3380CC4-5D6E-409C-BE32-E72D297353CC}">
                <c16:uniqueId val="{00000003-EF0A-43B2-9952-34CAFD38A0E9}"/>
              </c:ext>
            </c:extLst>
          </c:dPt>
          <c:dPt>
            <c:idx val="5"/>
            <c:invertIfNegative val="0"/>
            <c:bubble3D val="0"/>
            <c:spPr>
              <a:solidFill>
                <a:srgbClr val="FF0000"/>
              </a:solidFill>
              <a:ln>
                <a:noFill/>
              </a:ln>
              <a:effectLst/>
            </c:spPr>
            <c:extLst>
              <c:ext xmlns:c16="http://schemas.microsoft.com/office/drawing/2014/chart" uri="{C3380CC4-5D6E-409C-BE32-E72D297353CC}">
                <c16:uniqueId val="{00000005-EF0A-43B2-9952-34CAFD38A0E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0-6 years</c:v>
                </c:pt>
                <c:pt idx="2">
                  <c:v>Children 7-14 years</c:v>
                </c:pt>
                <c:pt idx="3">
                  <c:v>Children 15 years and older</c:v>
                </c:pt>
                <c:pt idx="4">
                  <c:v>Parents/other relatives</c:v>
                </c:pt>
                <c:pt idx="5">
                  <c:v>Friends/acquaintances/colleagues</c:v>
                </c:pt>
                <c:pt idx="6">
                  <c:v>Other</c:v>
                </c:pt>
                <c:pt idx="7">
                  <c:v>Nobody except myself</c:v>
                </c:pt>
              </c:strCache>
            </c:strRef>
          </c:cat>
          <c:val>
            <c:numRef>
              <c:f>Sheet1!$B$2:$B$9</c:f>
              <c:numCache>
                <c:formatCode>0%</c:formatCode>
                <c:ptCount val="8"/>
                <c:pt idx="0">
                  <c:v>0.51063829787233994</c:v>
                </c:pt>
                <c:pt idx="1">
                  <c:v>1.7021276595744702E-2</c:v>
                </c:pt>
                <c:pt idx="2">
                  <c:v>2.97872340425532E-2</c:v>
                </c:pt>
                <c:pt idx="3">
                  <c:v>5.95744680851064E-2</c:v>
                </c:pt>
                <c:pt idx="4">
                  <c:v>0.23829787234042599</c:v>
                </c:pt>
                <c:pt idx="5">
                  <c:v>8.5106382978723402E-2</c:v>
                </c:pt>
                <c:pt idx="6">
                  <c:v>0</c:v>
                </c:pt>
                <c:pt idx="7">
                  <c:v>0.21702127659574499</c:v>
                </c:pt>
              </c:numCache>
            </c:numRef>
          </c:val>
          <c:extLst>
            <c:ext xmlns:c16="http://schemas.microsoft.com/office/drawing/2014/chart" uri="{C3380CC4-5D6E-409C-BE32-E72D297353CC}">
              <c16:uniqueId val="{00000006-EF0A-43B2-9952-34CAFD38A0E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7CF-4686-A373-E5BC01EF012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27CF-4686-A373-E5BC01EF012D}"/>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27CF-4686-A373-E5BC01EF012D}"/>
              </c:ext>
            </c:extLst>
          </c:dPt>
          <c:dPt>
            <c:idx val="6"/>
            <c:invertIfNegative val="0"/>
            <c:bubble3D val="0"/>
            <c:spPr>
              <a:solidFill>
                <a:srgbClr val="FF0000"/>
              </a:solidFill>
              <a:ln>
                <a:noFill/>
              </a:ln>
              <a:effectLst/>
            </c:spPr>
            <c:extLst>
              <c:ext xmlns:c16="http://schemas.microsoft.com/office/drawing/2014/chart" uri="{C3380CC4-5D6E-409C-BE32-E72D297353CC}">
                <c16:uniqueId val="{00000006-183D-4B5C-8122-12613D9AC23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Alone</c:v>
                </c:pt>
                <c:pt idx="1">
                  <c:v>Children 0-6 years</c:v>
                </c:pt>
                <c:pt idx="2">
                  <c:v>Children 7-14 year</c:v>
                </c:pt>
                <c:pt idx="3">
                  <c:v>Children 15 years and above</c:v>
                </c:pt>
                <c:pt idx="4">
                  <c:v>Spouse/partner</c:v>
                </c:pt>
                <c:pt idx="5">
                  <c:v>Other family/relatives</c:v>
                </c:pt>
                <c:pt idx="6">
                  <c:v>Friends</c:v>
                </c:pt>
                <c:pt idx="7">
                  <c:v>Other people</c:v>
                </c:pt>
              </c:strCache>
            </c:strRef>
          </c:cat>
          <c:val>
            <c:numRef>
              <c:f>Sheet1!$B$2:$B$9</c:f>
              <c:numCache>
                <c:formatCode>0%</c:formatCode>
                <c:ptCount val="8"/>
                <c:pt idx="0">
                  <c:v>0.10638297872340401</c:v>
                </c:pt>
                <c:pt idx="1">
                  <c:v>5.1063829787233998E-2</c:v>
                </c:pt>
                <c:pt idx="2">
                  <c:v>6.8085106382978697E-2</c:v>
                </c:pt>
                <c:pt idx="3">
                  <c:v>8.9361702127659606E-2</c:v>
                </c:pt>
                <c:pt idx="4">
                  <c:v>0.59148936170212796</c:v>
                </c:pt>
                <c:pt idx="5">
                  <c:v>0.23404255319148898</c:v>
                </c:pt>
                <c:pt idx="6">
                  <c:v>0.136170212765957</c:v>
                </c:pt>
                <c:pt idx="7">
                  <c:v>3.8297872340425497E-2</c:v>
                </c:pt>
              </c:numCache>
            </c:numRef>
          </c:val>
          <c:extLst>
            <c:ext xmlns:c16="http://schemas.microsoft.com/office/drawing/2014/chart" uri="{C3380CC4-5D6E-409C-BE32-E72D297353CC}">
              <c16:uniqueId val="{00000006-27CF-4686-A373-E5BC01EF012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4-95C1-40D6-8C9D-B99429B934B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DA4A-4A18-8303-DD2ED0709574}"/>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3-DA4A-4A18-8303-DD2ED0709574}"/>
              </c:ext>
            </c:extLst>
          </c:dPt>
          <c:dPt>
            <c:idx val="5"/>
            <c:invertIfNegative val="0"/>
            <c:bubble3D val="0"/>
            <c:spPr>
              <a:solidFill>
                <a:srgbClr val="FF0000"/>
              </a:solidFill>
              <a:ln>
                <a:noFill/>
              </a:ln>
              <a:effectLst/>
            </c:spPr>
            <c:extLst>
              <c:ext xmlns:c16="http://schemas.microsoft.com/office/drawing/2014/chart" uri="{C3380CC4-5D6E-409C-BE32-E72D297353CC}">
                <c16:uniqueId val="{00000005-95C1-40D6-8C9D-B99429B934B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7.2340425531914901E-2</c:v>
                </c:pt>
                <c:pt idx="1">
                  <c:v>0.22553191489361701</c:v>
                </c:pt>
                <c:pt idx="2">
                  <c:v>0.32765957446808502</c:v>
                </c:pt>
                <c:pt idx="3">
                  <c:v>0.131914893617021</c:v>
                </c:pt>
                <c:pt idx="4">
                  <c:v>9.787234042553189E-2</c:v>
                </c:pt>
                <c:pt idx="5">
                  <c:v>0.14468085106383</c:v>
                </c:pt>
              </c:numCache>
            </c:numRef>
          </c:val>
          <c:extLst>
            <c:ext xmlns:c16="http://schemas.microsoft.com/office/drawing/2014/chart" uri="{C3380CC4-5D6E-409C-BE32-E72D297353CC}">
              <c16:uniqueId val="{00000004-DA4A-4A18-8303-DD2ED0709574}"/>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0.23404255319148898</c:v>
                </c:pt>
                <c:pt idx="1">
                  <c:v>0.12340425531914899</c:v>
                </c:pt>
                <c:pt idx="2">
                  <c:v>0.63829787234042601</c:v>
                </c:pt>
                <c:pt idx="3">
                  <c:v>4.2553191489361703E-3</c:v>
                </c:pt>
              </c:numCache>
            </c:numRef>
          </c:val>
          <c:extLst>
            <c:ext xmlns:c16="http://schemas.microsoft.com/office/drawing/2014/chart" uri="{C3380CC4-5D6E-409C-BE32-E72D297353CC}">
              <c16:uniqueId val="{00000000-AECB-4F62-AB37-1FA59445A90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1-30B8-489E-BFB1-3ACB02DBA2B7}"/>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30B8-489E-BFB1-3ACB02DBA2B7}"/>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5-30B8-489E-BFB1-3ACB02DBA2B7}"/>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7-30B8-489E-BFB1-3ACB02DBA2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Advice from friends / family</c:v>
                </c:pt>
                <c:pt idx="4">
                  <c:v>Homepages of carriers, including airlines etc.</c:v>
                </c:pt>
                <c:pt idx="5">
                  <c:v>Reviews from other travelers online</c:v>
                </c:pt>
                <c:pt idx="6">
                  <c:v>Homepages for attractions and sights</c:v>
                </c:pt>
                <c:pt idx="7">
                  <c:v>Travel apps/portals like Tripadvisor etc</c:v>
                </c:pt>
                <c:pt idx="8">
                  <c:v>Catalogs or brochures</c:v>
                </c:pt>
                <c:pt idx="9">
                  <c:v>Booking sites such as Expedia and Lastminute</c:v>
                </c:pt>
                <c:pt idx="10">
                  <c:v>Travel agent in homeland</c:v>
                </c:pt>
                <c:pt idx="11">
                  <c:v>Guidebooks</c:v>
                </c:pt>
                <c:pt idx="12">
                  <c:v>Newspapers or magazines</c:v>
                </c:pt>
                <c:pt idx="13">
                  <c:v>Social media such as Facebook or blogs</c:v>
                </c:pt>
                <c:pt idx="14">
                  <c:v>TV or radio</c:v>
                </c:pt>
                <c:pt idx="15">
                  <c:v>Travel fairs</c:v>
                </c:pt>
                <c:pt idx="16">
                  <c:v>Other</c:v>
                </c:pt>
              </c:strCache>
            </c:strRef>
          </c:cat>
          <c:val>
            <c:numRef>
              <c:f>Sheet1!$B$2:$B$18</c:f>
              <c:numCache>
                <c:formatCode>0%</c:formatCode>
                <c:ptCount val="17"/>
                <c:pt idx="0">
                  <c:v>0.57021276595744697</c:v>
                </c:pt>
                <c:pt idx="1">
                  <c:v>0.365957446808511</c:v>
                </c:pt>
                <c:pt idx="2">
                  <c:v>0.29787234042553201</c:v>
                </c:pt>
                <c:pt idx="3">
                  <c:v>0.25531914893616997</c:v>
                </c:pt>
                <c:pt idx="4">
                  <c:v>0.22978723404255302</c:v>
                </c:pt>
                <c:pt idx="5">
                  <c:v>0.14042553191489401</c:v>
                </c:pt>
                <c:pt idx="6">
                  <c:v>0.136170212765957</c:v>
                </c:pt>
                <c:pt idx="7">
                  <c:v>0.12765957446808499</c:v>
                </c:pt>
                <c:pt idx="8">
                  <c:v>0.10638297872340401</c:v>
                </c:pt>
                <c:pt idx="9">
                  <c:v>8.9361702127659606E-2</c:v>
                </c:pt>
                <c:pt idx="10">
                  <c:v>8.0851063829787198E-2</c:v>
                </c:pt>
                <c:pt idx="11">
                  <c:v>7.2340425531914901E-2</c:v>
                </c:pt>
                <c:pt idx="12">
                  <c:v>3.8297872340425497E-2</c:v>
                </c:pt>
                <c:pt idx="13">
                  <c:v>2.5531914893616999E-2</c:v>
                </c:pt>
                <c:pt idx="14">
                  <c:v>8.5106382978723406E-3</c:v>
                </c:pt>
                <c:pt idx="15">
                  <c:v>0</c:v>
                </c:pt>
                <c:pt idx="16">
                  <c:v>8.0851063829787198E-2</c:v>
                </c:pt>
              </c:numCache>
            </c:numRef>
          </c:val>
          <c:extLst>
            <c:ext xmlns:c16="http://schemas.microsoft.com/office/drawing/2014/chart" uri="{C3380CC4-5D6E-409C-BE32-E72D297353CC}">
              <c16:uniqueId val="{00000008-30B8-489E-BFB1-3ACB02DBA2B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FBFD-42B2-9D65-129D589B9720}"/>
              </c:ext>
            </c:extLst>
          </c:dPt>
          <c:dPt>
            <c:idx val="3"/>
            <c:invertIfNegative val="0"/>
            <c:bubble3D val="0"/>
            <c:spPr>
              <a:solidFill>
                <a:srgbClr val="FF0000"/>
              </a:solidFill>
              <a:ln>
                <a:noFill/>
              </a:ln>
              <a:effectLst/>
            </c:spPr>
            <c:extLst>
              <c:ext xmlns:c16="http://schemas.microsoft.com/office/drawing/2014/chart" uri="{C3380CC4-5D6E-409C-BE32-E72D297353CC}">
                <c16:uniqueId val="{00000001-FBFD-42B2-9D65-129D589B972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7.2340425531914901E-2</c:v>
                </c:pt>
                <c:pt idx="1">
                  <c:v>0.42127659574468096</c:v>
                </c:pt>
                <c:pt idx="2">
                  <c:v>0.25531914893616997</c:v>
                </c:pt>
                <c:pt idx="3">
                  <c:v>0.25106382978723402</c:v>
                </c:pt>
              </c:numCache>
            </c:numRef>
          </c:val>
          <c:extLst>
            <c:ext xmlns:c16="http://schemas.microsoft.com/office/drawing/2014/chart" uri="{C3380CC4-5D6E-409C-BE32-E72D297353CC}">
              <c16:uniqueId val="{00000000-6ABF-4DFA-AE95-70ADD089822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0.10659898477157399</c:v>
                </c:pt>
                <c:pt idx="1">
                  <c:v>8.1218274111675107E-2</c:v>
                </c:pt>
                <c:pt idx="2">
                  <c:v>9.6446700507614197E-2</c:v>
                </c:pt>
                <c:pt idx="3">
                  <c:v>0.11167512690355301</c:v>
                </c:pt>
                <c:pt idx="4">
                  <c:v>0.13705583756345199</c:v>
                </c:pt>
                <c:pt idx="5">
                  <c:v>0.13705583756345199</c:v>
                </c:pt>
                <c:pt idx="6">
                  <c:v>0.32994923857868003</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92D05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make rational choices</c:v>
                </c:pt>
                <c:pt idx="1">
                  <c:v>People who avoid risk</c:v>
                </c:pt>
                <c:pt idx="2">
                  <c:v>People who prefer the familiar over the unknown</c:v>
                </c:pt>
              </c:strCache>
            </c:strRef>
          </c:cat>
          <c:val>
            <c:numRef>
              <c:f>Sheet1!$B$2:$B$4</c:f>
              <c:numCache>
                <c:formatCode>0</c:formatCode>
                <c:ptCount val="3"/>
                <c:pt idx="0">
                  <c:v>426</c:v>
                </c:pt>
                <c:pt idx="1">
                  <c:v>360</c:v>
                </c:pt>
                <c:pt idx="2">
                  <c:v>320</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50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665004898842353E-3"/>
          <c:y val="0"/>
          <c:w val="0.97396849461127344"/>
          <c:h val="0.8322471022998477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3.3215234720991998E-2</c:v>
                </c:pt>
                <c:pt idx="1">
                  <c:v>8.2816651904340108E-2</c:v>
                </c:pt>
                <c:pt idx="2">
                  <c:v>0.11293179805137299</c:v>
                </c:pt>
                <c:pt idx="3">
                  <c:v>0.17759078830823699</c:v>
                </c:pt>
                <c:pt idx="4">
                  <c:v>0.18644818423383502</c:v>
                </c:pt>
                <c:pt idx="5">
                  <c:v>0.229406554472985</c:v>
                </c:pt>
                <c:pt idx="6">
                  <c:v>0.131975199291408</c:v>
                </c:pt>
                <c:pt idx="7">
                  <c:v>2.5243578387953901E-2</c:v>
                </c:pt>
              </c:numCache>
            </c:numRef>
          </c:val>
          <c:smooth val="1"/>
          <c:extLst>
            <c:ext xmlns:c16="http://schemas.microsoft.com/office/drawing/2014/chart" uri="{C3380CC4-5D6E-409C-BE32-E72D297353CC}">
              <c16:uniqueId val="{00000000-4D78-45B8-8BDA-6D83A009EF65}"/>
            </c:ext>
          </c:extLst>
        </c:ser>
        <c:dLbls>
          <c:showLegendKey val="0"/>
          <c:showVal val="0"/>
          <c:showCatName val="0"/>
          <c:showSerName val="0"/>
          <c:showPercent val="0"/>
          <c:showBubbleSize val="0"/>
        </c:dLbls>
        <c:smooth val="0"/>
        <c:axId val="788832472"/>
        <c:axId val="788834768"/>
      </c:lineChart>
      <c:catAx>
        <c:axId val="788832472"/>
        <c:scaling>
          <c:orientation val="maxMin"/>
        </c:scaling>
        <c:delete val="1"/>
        <c:axPos val="b"/>
        <c:numFmt formatCode="General" sourceLinked="1"/>
        <c:majorTickMark val="out"/>
        <c:minorTickMark val="none"/>
        <c:tickLblPos val="nextTo"/>
        <c:crossAx val="788834768"/>
        <c:crosses val="autoZero"/>
        <c:auto val="1"/>
        <c:lblAlgn val="ctr"/>
        <c:lblOffset val="100"/>
        <c:noMultiLvlLbl val="0"/>
      </c:catAx>
      <c:valAx>
        <c:axId val="788834768"/>
        <c:scaling>
          <c:orientation val="minMax"/>
        </c:scaling>
        <c:delete val="1"/>
        <c:axPos val="r"/>
        <c:numFmt formatCode="0%" sourceLinked="1"/>
        <c:majorTickMark val="none"/>
        <c:minorTickMark val="none"/>
        <c:tickLblPos val="nextTo"/>
        <c:crossAx val="788832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Gives me a safe feeling</c:v>
                </c:pt>
                <c:pt idx="1">
                  <c:v>Allows me to spoil my loved ones</c:v>
                </c:pt>
              </c:strCache>
            </c:strRef>
          </c:cat>
          <c:val>
            <c:numRef>
              <c:f>Sheet1!$B$2:$B$3</c:f>
              <c:numCache>
                <c:formatCode>0</c:formatCode>
                <c:ptCount val="2"/>
                <c:pt idx="0">
                  <c:v>261</c:v>
                </c:pt>
                <c:pt idx="1">
                  <c:v>125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Predictable</c:v>
                </c:pt>
                <c:pt idx="1">
                  <c:v>Practical</c:v>
                </c:pt>
                <c:pt idx="2">
                  <c:v>Structured</c:v>
                </c:pt>
              </c:strCache>
            </c:strRef>
          </c:cat>
          <c:val>
            <c:numRef>
              <c:f>Sheet1!$B$2:$B$4</c:f>
              <c:numCache>
                <c:formatCode>0</c:formatCode>
                <c:ptCount val="3"/>
                <c:pt idx="0">
                  <c:v>451</c:v>
                </c:pt>
                <c:pt idx="1">
                  <c:v>438</c:v>
                </c:pt>
                <c:pt idx="2">
                  <c:v>316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Is well organized</c:v>
                </c:pt>
                <c:pt idx="1">
                  <c:v>Has few language barriers</c:v>
                </c:pt>
                <c:pt idx="2">
                  <c:v>Has a variety of accommodation offers</c:v>
                </c:pt>
                <c:pt idx="3">
                  <c:v>Has good service</c:v>
                </c:pt>
              </c:strCache>
            </c:strRef>
          </c:cat>
          <c:val>
            <c:numRef>
              <c:f>Sheet1!$B$2:$B$5</c:f>
              <c:numCache>
                <c:formatCode>0</c:formatCode>
                <c:ptCount val="4"/>
                <c:pt idx="0">
                  <c:v>195</c:v>
                </c:pt>
                <c:pt idx="1">
                  <c:v>156</c:v>
                </c:pt>
                <c:pt idx="2">
                  <c:v>145</c:v>
                </c:pt>
                <c:pt idx="3">
                  <c:v>142</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7.1065989847715699E-2</c:v>
                </c:pt>
                <c:pt idx="1">
                  <c:v>9.6446700507614197E-2</c:v>
                </c:pt>
                <c:pt idx="2">
                  <c:v>5.5837563451776699E-2</c:v>
                </c:pt>
                <c:pt idx="3">
                  <c:v>0.14213197969543098</c:v>
                </c:pt>
                <c:pt idx="4">
                  <c:v>0.14213197969543098</c:v>
                </c:pt>
                <c:pt idx="5">
                  <c:v>9.6446700507614197E-2</c:v>
                </c:pt>
                <c:pt idx="6">
                  <c:v>0.13705583756345199</c:v>
                </c:pt>
                <c:pt idx="7">
                  <c:v>6.5989847715736002E-2</c:v>
                </c:pt>
                <c:pt idx="8">
                  <c:v>7.1065989847715699E-2</c:v>
                </c:pt>
                <c:pt idx="9">
                  <c:v>5.0761421319796905E-2</c:v>
                </c:pt>
                <c:pt idx="10">
                  <c:v>3.0456852791878201E-2</c:v>
                </c:pt>
                <c:pt idx="11">
                  <c:v>4.0609137055837595E-2</c:v>
                </c:pt>
              </c:numCache>
            </c:numRef>
          </c:val>
          <c:smooth val="1"/>
          <c:extLst>
            <c:ext xmlns:c16="http://schemas.microsoft.com/office/drawing/2014/chart" uri="{C3380CC4-5D6E-409C-BE32-E72D297353CC}">
              <c16:uniqueId val="{00000000-4B40-4DFE-97DA-35D7AC8B1200}"/>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8-6974-4D66-8FFE-2355064629E4}"/>
              </c:ext>
            </c:extLst>
          </c:dPt>
          <c:dPt>
            <c:idx val="4"/>
            <c:invertIfNegative val="0"/>
            <c:bubble3D val="0"/>
            <c:spPr>
              <a:solidFill>
                <a:srgbClr val="FF0000"/>
              </a:solidFill>
              <a:ln>
                <a:noFill/>
              </a:ln>
              <a:effectLst/>
            </c:spPr>
            <c:extLst>
              <c:ext xmlns:c16="http://schemas.microsoft.com/office/drawing/2014/chart" uri="{C3380CC4-5D6E-409C-BE32-E72D297353CC}">
                <c16:uniqueId val="{00000009-6974-4D66-8FFE-2355064629E4}"/>
              </c:ext>
            </c:extLst>
          </c:dPt>
          <c:dPt>
            <c:idx val="6"/>
            <c:invertIfNegative val="0"/>
            <c:bubble3D val="0"/>
            <c:spPr>
              <a:solidFill>
                <a:srgbClr val="FF0000"/>
              </a:solidFill>
              <a:ln>
                <a:noFill/>
              </a:ln>
              <a:effectLst/>
            </c:spPr>
            <c:extLst>
              <c:ext xmlns:c16="http://schemas.microsoft.com/office/drawing/2014/chart" uri="{C3380CC4-5D6E-409C-BE32-E72D297353CC}">
                <c16:uniqueId val="{00000001-9F82-4D2C-BB9A-2AC38D30FD92}"/>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3-9F82-4D2C-BB9A-2AC38D30FD92}"/>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5-9F82-4D2C-BB9A-2AC38D30FD92}"/>
              </c:ext>
            </c:extLst>
          </c:dPt>
          <c:dPt>
            <c:idx val="11"/>
            <c:invertIfNegative val="0"/>
            <c:bubble3D val="0"/>
            <c:spPr>
              <a:solidFill>
                <a:srgbClr val="FF0000"/>
              </a:solidFill>
              <a:ln>
                <a:noFill/>
              </a:ln>
              <a:effectLst/>
            </c:spPr>
            <c:extLst>
              <c:ext xmlns:c16="http://schemas.microsoft.com/office/drawing/2014/chart" uri="{C3380CC4-5D6E-409C-BE32-E72D297353CC}">
                <c16:uniqueId val="{0000000A-6974-4D66-8FFE-2355064629E4}"/>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9F82-4D2C-BB9A-2AC38D30FD9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Sightseeing/round trip</c:v>
                </c:pt>
                <c:pt idx="2">
                  <c:v>City break (focusing on cultural, shopping, Club, restaurant visits etc.)</c:v>
                </c:pt>
                <c:pt idx="3">
                  <c:v>Visits to historic sites</c:v>
                </c:pt>
                <c:pt idx="4">
                  <c:v>Holiday to experience nature, scenery and wildlife</c:v>
                </c:pt>
                <c:pt idx="5">
                  <c:v>Cultural experience (focus on art, theatre etc)</c:v>
                </c:pt>
                <c:pt idx="6">
                  <c:v>Visiting friends and relatives</c:v>
                </c:pt>
                <c:pt idx="7">
                  <c:v>Party&amp; fun</c:v>
                </c:pt>
                <c:pt idx="8">
                  <c:v>Sports/active holiday</c:v>
                </c:pt>
                <c:pt idx="9">
                  <c:v>Event holiday (festivals, sports etc)</c:v>
                </c:pt>
                <c:pt idx="10">
                  <c:v>Travel to cottage/holiday home (hired/own/borrowed cottage/holiday home)</c:v>
                </c:pt>
                <c:pt idx="11">
                  <c:v>Culinary trip</c:v>
                </c:pt>
                <c:pt idx="12">
                  <c:v>Countryside holiday</c:v>
                </c:pt>
                <c:pt idx="13">
                  <c:v>Ski holiday</c:v>
                </c:pt>
                <c:pt idx="14">
                  <c:v>Cruise</c:v>
                </c:pt>
                <c:pt idx="15">
                  <c:v>Health travel</c:v>
                </c:pt>
                <c:pt idx="16">
                  <c:v>Other type of winterholiday with snow</c:v>
                </c:pt>
              </c:strCache>
            </c:strRef>
          </c:cat>
          <c:val>
            <c:numRef>
              <c:f>Sheet1!$B$2:$B$18</c:f>
              <c:numCache>
                <c:formatCode>0%</c:formatCode>
                <c:ptCount val="17"/>
                <c:pt idx="0">
                  <c:v>0.59898477157360397</c:v>
                </c:pt>
                <c:pt idx="1">
                  <c:v>0.52791878172588802</c:v>
                </c:pt>
                <c:pt idx="2">
                  <c:v>0.52791878172588802</c:v>
                </c:pt>
                <c:pt idx="3">
                  <c:v>0.37563451776649698</c:v>
                </c:pt>
                <c:pt idx="4">
                  <c:v>0.32487309644669998</c:v>
                </c:pt>
                <c:pt idx="5">
                  <c:v>0.31979695431472099</c:v>
                </c:pt>
                <c:pt idx="6">
                  <c:v>0.30456852791878203</c:v>
                </c:pt>
                <c:pt idx="7">
                  <c:v>0.17258883248731</c:v>
                </c:pt>
                <c:pt idx="8">
                  <c:v>0.13705583756345199</c:v>
                </c:pt>
                <c:pt idx="9">
                  <c:v>0.12690355329949202</c:v>
                </c:pt>
                <c:pt idx="10">
                  <c:v>0.10659898477157399</c:v>
                </c:pt>
                <c:pt idx="11">
                  <c:v>9.6446700507614197E-2</c:v>
                </c:pt>
                <c:pt idx="12">
                  <c:v>8.6294416243654803E-2</c:v>
                </c:pt>
                <c:pt idx="13">
                  <c:v>7.6142131979695396E-2</c:v>
                </c:pt>
                <c:pt idx="14">
                  <c:v>6.5989847715736002E-2</c:v>
                </c:pt>
                <c:pt idx="15">
                  <c:v>2.0304568527918797E-2</c:v>
                </c:pt>
                <c:pt idx="16">
                  <c:v>1.5228426395939101E-2</c:v>
                </c:pt>
              </c:numCache>
            </c:numRef>
          </c:val>
          <c:extLst>
            <c:ext xmlns:c16="http://schemas.microsoft.com/office/drawing/2014/chart" uri="{C3380CC4-5D6E-409C-BE32-E72D297353CC}">
              <c16:uniqueId val="{00000008-9F82-4D2C-BB9A-2AC38D30FD9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94A0-45AF-A9BB-1C4F6E670E1F}"/>
              </c:ext>
            </c:extLst>
          </c:dPt>
          <c:dPt>
            <c:idx val="3"/>
            <c:invertIfNegative val="0"/>
            <c:bubble3D val="0"/>
            <c:spPr>
              <a:solidFill>
                <a:srgbClr val="FF0000"/>
              </a:solidFill>
              <a:ln>
                <a:noFill/>
              </a:ln>
              <a:effectLst/>
            </c:spPr>
            <c:extLst>
              <c:ext xmlns:c16="http://schemas.microsoft.com/office/drawing/2014/chart" uri="{C3380CC4-5D6E-409C-BE32-E72D297353CC}">
                <c16:uniqueId val="{00000000-94A0-45AF-A9BB-1C4F6E670E1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0.32487309644669998</c:v>
                </c:pt>
                <c:pt idx="1">
                  <c:v>0.19289340101522801</c:v>
                </c:pt>
                <c:pt idx="2">
                  <c:v>0.25380710659898503</c:v>
                </c:pt>
                <c:pt idx="3">
                  <c:v>0.121827411167513</c:v>
                </c:pt>
                <c:pt idx="4">
                  <c:v>0.10659898477157399</c:v>
                </c:pt>
              </c:numCache>
            </c:numRef>
          </c:val>
          <c:extLst>
            <c:ext xmlns:c16="http://schemas.microsoft.com/office/drawing/2014/chart" uri="{C3380CC4-5D6E-409C-BE32-E72D297353CC}">
              <c16:uniqueId val="{00000000-032C-4DB4-BC70-388A7459E5C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AB35-4F26-9E81-EA8EF330FBA9}"/>
              </c:ext>
            </c:extLst>
          </c:dPt>
          <c:dPt>
            <c:idx val="1"/>
            <c:invertIfNegative val="0"/>
            <c:bubble3D val="0"/>
            <c:spPr>
              <a:solidFill>
                <a:srgbClr val="92D050"/>
              </a:solidFill>
              <a:ln>
                <a:noFill/>
              </a:ln>
              <a:effectLst/>
            </c:spPr>
            <c:extLst>
              <c:ext xmlns:c16="http://schemas.microsoft.com/office/drawing/2014/chart" uri="{C3380CC4-5D6E-409C-BE32-E72D297353CC}">
                <c16:uniqueId val="{00000000-AB35-4F26-9E81-EA8EF330FBA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c:v>
                </c:pt>
                <c:pt idx="2">
                  <c:v>Bus</c:v>
                </c:pt>
                <c:pt idx="3">
                  <c:v>Ferry / boat / cruise</c:v>
                </c:pt>
                <c:pt idx="4">
                  <c:v>Train</c:v>
                </c:pt>
                <c:pt idx="5">
                  <c:v>Scheduled plane</c:v>
                </c:pt>
                <c:pt idx="6">
                  <c:v>Charter plane</c:v>
                </c:pt>
                <c:pt idx="7">
                  <c:v>Camper van</c:v>
                </c:pt>
                <c:pt idx="8">
                  <c:v>Car w/ caravan</c:v>
                </c:pt>
                <c:pt idx="9">
                  <c:v>Motorbike</c:v>
                </c:pt>
              </c:strCache>
            </c:strRef>
          </c:cat>
          <c:val>
            <c:numRef>
              <c:f>Sheet1!$B$2:$B$11</c:f>
              <c:numCache>
                <c:formatCode>0%</c:formatCode>
                <c:ptCount val="10"/>
                <c:pt idx="0">
                  <c:v>0.55837563451776606</c:v>
                </c:pt>
                <c:pt idx="1">
                  <c:v>0.36040609137055801</c:v>
                </c:pt>
                <c:pt idx="2">
                  <c:v>0.12690355329949202</c:v>
                </c:pt>
                <c:pt idx="3">
                  <c:v>0.121827411167513</c:v>
                </c:pt>
                <c:pt idx="4">
                  <c:v>7.6142131979695396E-2</c:v>
                </c:pt>
                <c:pt idx="5">
                  <c:v>3.0456852791878201E-2</c:v>
                </c:pt>
                <c:pt idx="6">
                  <c:v>1.5228426395939101E-2</c:v>
                </c:pt>
                <c:pt idx="7">
                  <c:v>1.0152284263959399E-2</c:v>
                </c:pt>
                <c:pt idx="8">
                  <c:v>0</c:v>
                </c:pt>
                <c:pt idx="9">
                  <c:v>0</c:v>
                </c:pt>
              </c:numCache>
            </c:numRef>
          </c:val>
          <c:extLst>
            <c:ext xmlns:c16="http://schemas.microsoft.com/office/drawing/2014/chart" uri="{C3380CC4-5D6E-409C-BE32-E72D297353CC}">
              <c16:uniqueId val="{00000000-1100-42EA-9B4D-2E5E3152CA9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Stayed with family</c:v>
                </c:pt>
                <c:pt idx="5">
                  <c:v>Guest house / Bed &amp; Breakfast</c:v>
                </c:pt>
                <c:pt idx="6">
                  <c:v>Owned cabin / holiday home / flat</c:v>
                </c:pt>
                <c:pt idx="7">
                  <c:v>Stayed with friends / acquaintances</c:v>
                </c:pt>
                <c:pt idx="8">
                  <c:v>Borrowed cabin / holiday home / flat</c:v>
                </c:pt>
                <c:pt idx="9">
                  <c:v>Tent</c:v>
                </c:pt>
                <c:pt idx="10">
                  <c:v>Caravan / camper van</c:v>
                </c:pt>
                <c:pt idx="11">
                  <c:v>In a private person's home through AirBnb or other types of sharing services</c:v>
                </c:pt>
                <c:pt idx="12">
                  <c:v>Camping cabin</c:v>
                </c:pt>
              </c:strCache>
            </c:strRef>
          </c:cat>
          <c:val>
            <c:numRef>
              <c:f>Sheet1!$B$2:$B$14</c:f>
              <c:numCache>
                <c:formatCode>0%</c:formatCode>
                <c:ptCount val="13"/>
                <c:pt idx="0">
                  <c:v>0.45685279187817301</c:v>
                </c:pt>
                <c:pt idx="1">
                  <c:v>0.19289340101522801</c:v>
                </c:pt>
                <c:pt idx="2">
                  <c:v>8.6294416243654803E-2</c:v>
                </c:pt>
                <c:pt idx="3">
                  <c:v>8.6294416243654803E-2</c:v>
                </c:pt>
                <c:pt idx="4">
                  <c:v>5.5837563451776699E-2</c:v>
                </c:pt>
                <c:pt idx="5">
                  <c:v>4.5685279187817195E-2</c:v>
                </c:pt>
                <c:pt idx="6">
                  <c:v>3.5532994923857898E-2</c:v>
                </c:pt>
                <c:pt idx="7">
                  <c:v>2.5380710659898501E-2</c:v>
                </c:pt>
                <c:pt idx="8">
                  <c:v>1.5228426395939101E-2</c:v>
                </c:pt>
                <c:pt idx="9">
                  <c:v>1.0152284263959399E-2</c:v>
                </c:pt>
                <c:pt idx="10">
                  <c:v>1.0152284263959399E-2</c:v>
                </c:pt>
                <c:pt idx="11">
                  <c:v>5.0761421319796994E-3</c:v>
                </c:pt>
                <c:pt idx="12">
                  <c:v>5.0761421319796994E-3</c:v>
                </c:pt>
              </c:numCache>
            </c:numRef>
          </c:val>
          <c:extLst>
            <c:ext xmlns:c16="http://schemas.microsoft.com/office/drawing/2014/chart" uri="{C3380CC4-5D6E-409C-BE32-E72D297353CC}">
              <c16:uniqueId val="{00000000-8A55-4983-BC4D-B448A535C03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32D5-45E6-BA52-AE4DFB84E1B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Own car</c:v>
                </c:pt>
                <c:pt idx="1">
                  <c:v>Bus</c:v>
                </c:pt>
                <c:pt idx="2">
                  <c:v>Rented car</c:v>
                </c:pt>
                <c:pt idx="3">
                  <c:v>No transportation</c:v>
                </c:pt>
                <c:pt idx="4">
                  <c:v>Train</c:v>
                </c:pt>
                <c:pt idx="5">
                  <c:v>Ferry / boat / cruise</c:v>
                </c:pt>
                <c:pt idx="6">
                  <c:v>Plane</c:v>
                </c:pt>
                <c:pt idx="7">
                  <c:v>Camper van</c:v>
                </c:pt>
                <c:pt idx="8">
                  <c:v>Motorbike</c:v>
                </c:pt>
                <c:pt idx="9">
                  <c:v>Car w/ caravan</c:v>
                </c:pt>
                <c:pt idx="10">
                  <c:v>Bicycle</c:v>
                </c:pt>
              </c:strCache>
            </c:strRef>
          </c:cat>
          <c:val>
            <c:numRef>
              <c:f>Sheet1!$B$2:$B$12</c:f>
              <c:numCache>
                <c:formatCode>0%</c:formatCode>
                <c:ptCount val="11"/>
                <c:pt idx="0">
                  <c:v>0.27918781725888303</c:v>
                </c:pt>
                <c:pt idx="1">
                  <c:v>0.27918781725888303</c:v>
                </c:pt>
                <c:pt idx="2">
                  <c:v>0.121827411167513</c:v>
                </c:pt>
                <c:pt idx="3">
                  <c:v>9.13705583756345E-2</c:v>
                </c:pt>
                <c:pt idx="4">
                  <c:v>7.6142131979695396E-2</c:v>
                </c:pt>
                <c:pt idx="5">
                  <c:v>7.1065989847715699E-2</c:v>
                </c:pt>
                <c:pt idx="6">
                  <c:v>6.5989847715736002E-2</c:v>
                </c:pt>
                <c:pt idx="7">
                  <c:v>1.0152284263959399E-2</c:v>
                </c:pt>
                <c:pt idx="8">
                  <c:v>1.0152284263959399E-2</c:v>
                </c:pt>
                <c:pt idx="9">
                  <c:v>5.0761421319796994E-3</c:v>
                </c:pt>
                <c:pt idx="10">
                  <c:v>0</c:v>
                </c:pt>
              </c:numCache>
            </c:numRef>
          </c:val>
          <c:extLst>
            <c:ext xmlns:c16="http://schemas.microsoft.com/office/drawing/2014/chart" uri="{C3380CC4-5D6E-409C-BE32-E72D297353CC}">
              <c16:uniqueId val="{00000000-575B-4841-9138-B4AFBEA18E7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1A-5DB7-404F-BA2E-37889AFCC510}"/>
              </c:ext>
            </c:extLst>
          </c:dPt>
          <c:dPt>
            <c:idx val="2"/>
            <c:invertIfNegative val="0"/>
            <c:bubble3D val="0"/>
            <c:spPr>
              <a:solidFill>
                <a:srgbClr val="FF0000"/>
              </a:solidFill>
              <a:ln>
                <a:noFill/>
              </a:ln>
              <a:effectLst/>
            </c:spPr>
            <c:extLst>
              <c:ext xmlns:c16="http://schemas.microsoft.com/office/drawing/2014/chart" uri="{C3380CC4-5D6E-409C-BE32-E72D297353CC}">
                <c16:uniqueId val="{0000001B-5DB7-404F-BA2E-37889AFCC510}"/>
              </c:ext>
            </c:extLst>
          </c:dPt>
          <c:dPt>
            <c:idx val="4"/>
            <c:invertIfNegative val="0"/>
            <c:bubble3D val="0"/>
            <c:spPr>
              <a:solidFill>
                <a:srgbClr val="FF0000"/>
              </a:solidFill>
              <a:ln>
                <a:noFill/>
              </a:ln>
              <a:effectLst/>
            </c:spPr>
            <c:extLst>
              <c:ext xmlns:c16="http://schemas.microsoft.com/office/drawing/2014/chart" uri="{C3380CC4-5D6E-409C-BE32-E72D297353CC}">
                <c16:uniqueId val="{0000001C-5DB7-404F-BA2E-37889AFCC510}"/>
              </c:ext>
            </c:extLst>
          </c:dPt>
          <c:dPt>
            <c:idx val="5"/>
            <c:invertIfNegative val="0"/>
            <c:bubble3D val="0"/>
            <c:spPr>
              <a:solidFill>
                <a:srgbClr val="FF0000"/>
              </a:solidFill>
              <a:ln>
                <a:noFill/>
              </a:ln>
              <a:effectLst/>
            </c:spPr>
            <c:extLst>
              <c:ext xmlns:c16="http://schemas.microsoft.com/office/drawing/2014/chart" uri="{C3380CC4-5D6E-409C-BE32-E72D297353CC}">
                <c16:uniqueId val="{0000001D-5DB7-404F-BA2E-37889AFCC510}"/>
              </c:ext>
            </c:extLst>
          </c:dPt>
          <c:dPt>
            <c:idx val="7"/>
            <c:invertIfNegative val="0"/>
            <c:bubble3D val="0"/>
            <c:spPr>
              <a:solidFill>
                <a:srgbClr val="FF0000"/>
              </a:solidFill>
              <a:ln>
                <a:noFill/>
              </a:ln>
              <a:effectLst/>
            </c:spPr>
            <c:extLst>
              <c:ext xmlns:c16="http://schemas.microsoft.com/office/drawing/2014/chart" uri="{C3380CC4-5D6E-409C-BE32-E72D297353CC}">
                <c16:uniqueId val="{0000001E-5DB7-404F-BA2E-37889AFCC510}"/>
              </c:ext>
            </c:extLst>
          </c:dPt>
          <c:dPt>
            <c:idx val="8"/>
            <c:invertIfNegative val="0"/>
            <c:bubble3D val="0"/>
            <c:spPr>
              <a:solidFill>
                <a:srgbClr val="FF0000"/>
              </a:solidFill>
              <a:ln>
                <a:noFill/>
              </a:ln>
              <a:effectLst/>
            </c:spPr>
            <c:extLst>
              <c:ext xmlns:c16="http://schemas.microsoft.com/office/drawing/2014/chart" uri="{C3380CC4-5D6E-409C-BE32-E72D297353CC}">
                <c16:uniqueId val="{00000001-CCE9-4ECF-99A3-9BD5D56C44B9}"/>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CCE9-4ECF-99A3-9BD5D56C44B9}"/>
              </c:ext>
            </c:extLst>
          </c:dPt>
          <c:dPt>
            <c:idx val="10"/>
            <c:invertIfNegative val="0"/>
            <c:bubble3D val="0"/>
            <c:spPr>
              <a:solidFill>
                <a:srgbClr val="FF0000"/>
              </a:solidFill>
              <a:ln>
                <a:noFill/>
              </a:ln>
              <a:effectLst/>
            </c:spPr>
            <c:extLst>
              <c:ext xmlns:c16="http://schemas.microsoft.com/office/drawing/2014/chart" uri="{C3380CC4-5D6E-409C-BE32-E72D297353CC}">
                <c16:uniqueId val="{0000001F-5DB7-404F-BA2E-37889AFCC510}"/>
              </c:ext>
            </c:extLst>
          </c:dPt>
          <c:dPt>
            <c:idx val="11"/>
            <c:invertIfNegative val="0"/>
            <c:bubble3D val="0"/>
            <c:spPr>
              <a:solidFill>
                <a:srgbClr val="FF0000"/>
              </a:solidFill>
              <a:ln>
                <a:noFill/>
              </a:ln>
              <a:effectLst/>
            </c:spPr>
            <c:extLst>
              <c:ext xmlns:c16="http://schemas.microsoft.com/office/drawing/2014/chart" uri="{C3380CC4-5D6E-409C-BE32-E72D297353CC}">
                <c16:uniqueId val="{00000005-CCE9-4ECF-99A3-9BD5D56C44B9}"/>
              </c:ext>
            </c:extLst>
          </c:dPt>
          <c:dPt>
            <c:idx val="12"/>
            <c:invertIfNegative val="0"/>
            <c:bubble3D val="0"/>
            <c:spPr>
              <a:solidFill>
                <a:srgbClr val="FF0000"/>
              </a:solidFill>
              <a:ln>
                <a:noFill/>
              </a:ln>
              <a:effectLst/>
            </c:spPr>
            <c:extLst>
              <c:ext xmlns:c16="http://schemas.microsoft.com/office/drawing/2014/chart" uri="{C3380CC4-5D6E-409C-BE32-E72D297353CC}">
                <c16:uniqueId val="{00000007-CCE9-4ECF-99A3-9BD5D56C44B9}"/>
              </c:ext>
            </c:extLst>
          </c:dPt>
          <c:dPt>
            <c:idx val="13"/>
            <c:invertIfNegative val="0"/>
            <c:bubble3D val="0"/>
            <c:spPr>
              <a:solidFill>
                <a:srgbClr val="FF0000"/>
              </a:solidFill>
              <a:ln>
                <a:noFill/>
              </a:ln>
              <a:effectLst/>
            </c:spPr>
            <c:extLst>
              <c:ext xmlns:c16="http://schemas.microsoft.com/office/drawing/2014/chart" uri="{C3380CC4-5D6E-409C-BE32-E72D297353CC}">
                <c16:uniqueId val="{00000020-5DB7-404F-BA2E-37889AFCC510}"/>
              </c:ext>
            </c:extLst>
          </c:dPt>
          <c:dPt>
            <c:idx val="14"/>
            <c:invertIfNegative val="0"/>
            <c:bubble3D val="0"/>
            <c:spPr>
              <a:solidFill>
                <a:srgbClr val="FF0000"/>
              </a:solidFill>
              <a:ln>
                <a:noFill/>
              </a:ln>
              <a:effectLst/>
            </c:spPr>
            <c:extLst>
              <c:ext xmlns:c16="http://schemas.microsoft.com/office/drawing/2014/chart" uri="{C3380CC4-5D6E-409C-BE32-E72D297353CC}">
                <c16:uniqueId val="{00000021-5DB7-404F-BA2E-37889AFCC510}"/>
              </c:ext>
            </c:extLst>
          </c:dPt>
          <c:dPt>
            <c:idx val="15"/>
            <c:invertIfNegative val="0"/>
            <c:bubble3D val="0"/>
            <c:spPr>
              <a:solidFill>
                <a:srgbClr val="FF0000"/>
              </a:solidFill>
              <a:ln>
                <a:noFill/>
              </a:ln>
              <a:effectLst/>
            </c:spPr>
            <c:extLst>
              <c:ext xmlns:c16="http://schemas.microsoft.com/office/drawing/2014/chart" uri="{C3380CC4-5D6E-409C-BE32-E72D297353CC}">
                <c16:uniqueId val="{00000009-CCE9-4ECF-99A3-9BD5D56C44B9}"/>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CCE9-4ECF-99A3-9BD5D56C44B9}"/>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CCE9-4ECF-99A3-9BD5D56C44B9}"/>
              </c:ext>
            </c:extLst>
          </c:dPt>
          <c:dPt>
            <c:idx val="19"/>
            <c:invertIfNegative val="0"/>
            <c:bubble3D val="0"/>
            <c:spPr>
              <a:solidFill>
                <a:srgbClr val="FF0000"/>
              </a:solidFill>
              <a:ln>
                <a:noFill/>
              </a:ln>
              <a:effectLst/>
            </c:spPr>
            <c:extLst>
              <c:ext xmlns:c16="http://schemas.microsoft.com/office/drawing/2014/chart" uri="{C3380CC4-5D6E-409C-BE32-E72D297353CC}">
                <c16:uniqueId val="{0000000F-CCE9-4ECF-99A3-9BD5D56C44B9}"/>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CCE9-4ECF-99A3-9BD5D56C44B9}"/>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13-CCE9-4ECF-99A3-9BD5D56C44B9}"/>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15-CCE9-4ECF-99A3-9BD5D56C44B9}"/>
              </c:ext>
            </c:extLst>
          </c:dPt>
          <c:dPt>
            <c:idx val="23"/>
            <c:invertIfNegative val="0"/>
            <c:bubble3D val="0"/>
            <c:spPr>
              <a:solidFill>
                <a:srgbClr val="FF0000"/>
              </a:solidFill>
              <a:ln>
                <a:noFill/>
              </a:ln>
              <a:effectLst/>
            </c:spPr>
            <c:extLst>
              <c:ext xmlns:c16="http://schemas.microsoft.com/office/drawing/2014/chart" uri="{C3380CC4-5D6E-409C-BE32-E72D297353CC}">
                <c16:uniqueId val="{00000017-CCE9-4ECF-99A3-9BD5D56C44B9}"/>
              </c:ext>
            </c:extLst>
          </c:dPt>
          <c:dPt>
            <c:idx val="24"/>
            <c:invertIfNegative val="0"/>
            <c:bubble3D val="0"/>
            <c:spPr>
              <a:solidFill>
                <a:srgbClr val="FF0000"/>
              </a:solidFill>
              <a:ln>
                <a:noFill/>
              </a:ln>
              <a:effectLst/>
            </c:spPr>
            <c:extLst>
              <c:ext xmlns:c16="http://schemas.microsoft.com/office/drawing/2014/chart" uri="{C3380CC4-5D6E-409C-BE32-E72D297353CC}">
                <c16:uniqueId val="{00000022-5DB7-404F-BA2E-37889AFCC510}"/>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CCE9-4ECF-99A3-9BD5D56C44B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Visit restaurants</c:v>
                </c:pt>
                <c:pt idx="3">
                  <c:v>Visit cities</c:v>
                </c:pt>
                <c:pt idx="4">
                  <c:v>Observe beauty of nature</c:v>
                </c:pt>
                <c:pt idx="5">
                  <c:v>Visit historical buildings/sites</c:v>
                </c:pt>
                <c:pt idx="6">
                  <c:v>Shopping</c:v>
                </c:pt>
                <c:pt idx="7">
                  <c:v>Sunbathing and swimming</c:v>
                </c:pt>
                <c:pt idx="8">
                  <c:v>Discover local culture and lifestyle</c:v>
                </c:pt>
                <c:pt idx="9">
                  <c:v>Visit parks and gardens</c:v>
                </c:pt>
                <c:pt idx="10">
                  <c:v>Attend sightseeing tours</c:v>
                </c:pt>
                <c:pt idx="11">
                  <c:v>Hiking (less than two hours)</c:v>
                </c:pt>
                <c:pt idx="12">
                  <c:v>Discover local history and legends</c:v>
                </c:pt>
                <c:pt idx="13">
                  <c:v>Visit the countryside</c:v>
                </c:pt>
                <c:pt idx="14">
                  <c:v>Visit museums</c:v>
                </c:pt>
                <c:pt idx="15">
                  <c:v>Experience local architecture</c:v>
                </c:pt>
                <c:pt idx="16">
                  <c:v>Experience mountains,  the wilderness or the wildlife</c:v>
                </c:pt>
                <c:pt idx="17">
                  <c:v>Visit amusement parks</c:v>
                </c:pt>
                <c:pt idx="18">
                  <c:v>Experience national festivals and traditional celebrations</c:v>
                </c:pt>
                <c:pt idx="19">
                  <c:v>Observe natural phenomenon (i.e. volcanoes, northern lights, midnight sun, breaking waves, sand dune)</c:v>
                </c:pt>
                <c:pt idx="20">
                  <c:v>Hiking (more than two hours)</c:v>
                </c:pt>
                <c:pt idx="21">
                  <c:v>Visit art exhibitions</c:v>
                </c:pt>
                <c:pt idx="22">
                  <c:v>Visit spa resorts</c:v>
                </c:pt>
                <c:pt idx="23">
                  <c:v>Get pampered</c:v>
                </c:pt>
                <c:pt idx="24">
                  <c:v>Attend concerts/festivals</c:v>
                </c:pt>
                <c:pt idx="25">
                  <c:v>Do winter activities (Alpine skiing/snowboarding, cross country skiing, dog-sleigh, snowmobile etc)</c:v>
                </c:pt>
                <c:pt idx="26">
                  <c:v>Experience city nightlife</c:v>
                </c:pt>
                <c:pt idx="27">
                  <c:v>Fresh or salt water fishing</c:v>
                </c:pt>
              </c:strCache>
            </c:strRef>
          </c:cat>
          <c:val>
            <c:numRef>
              <c:f>Sheet1!$B$2:$B$29</c:f>
              <c:numCache>
                <c:formatCode>0%</c:formatCode>
                <c:ptCount val="28"/>
                <c:pt idx="0">
                  <c:v>0.53299492385786795</c:v>
                </c:pt>
                <c:pt idx="1">
                  <c:v>0.44162436548223299</c:v>
                </c:pt>
                <c:pt idx="2">
                  <c:v>0.36040609137055801</c:v>
                </c:pt>
                <c:pt idx="3">
                  <c:v>0.35025380710659904</c:v>
                </c:pt>
                <c:pt idx="4">
                  <c:v>0.294416243654822</c:v>
                </c:pt>
                <c:pt idx="5">
                  <c:v>0.27918781725888303</c:v>
                </c:pt>
                <c:pt idx="6">
                  <c:v>0.269035532994924</c:v>
                </c:pt>
                <c:pt idx="7">
                  <c:v>0.22842639593908601</c:v>
                </c:pt>
                <c:pt idx="8">
                  <c:v>0.21319796954314701</c:v>
                </c:pt>
                <c:pt idx="9">
                  <c:v>0.18781725888324899</c:v>
                </c:pt>
                <c:pt idx="10">
                  <c:v>0.16751269035533001</c:v>
                </c:pt>
                <c:pt idx="11">
                  <c:v>0.16751269035533001</c:v>
                </c:pt>
                <c:pt idx="12">
                  <c:v>0.14213197969543098</c:v>
                </c:pt>
                <c:pt idx="13">
                  <c:v>0.13705583756345199</c:v>
                </c:pt>
                <c:pt idx="14">
                  <c:v>0.13705583756345199</c:v>
                </c:pt>
                <c:pt idx="15">
                  <c:v>0.10659898477157399</c:v>
                </c:pt>
                <c:pt idx="16">
                  <c:v>9.13705583756345E-2</c:v>
                </c:pt>
                <c:pt idx="17">
                  <c:v>9.13705583756345E-2</c:v>
                </c:pt>
                <c:pt idx="18">
                  <c:v>8.6294416243654803E-2</c:v>
                </c:pt>
                <c:pt idx="19">
                  <c:v>8.6294416243654803E-2</c:v>
                </c:pt>
                <c:pt idx="20">
                  <c:v>7.6142131979695396E-2</c:v>
                </c:pt>
                <c:pt idx="21">
                  <c:v>6.0913705583756299E-2</c:v>
                </c:pt>
                <c:pt idx="22">
                  <c:v>5.5837563451776699E-2</c:v>
                </c:pt>
                <c:pt idx="23">
                  <c:v>5.0761421319796905E-2</c:v>
                </c:pt>
                <c:pt idx="24">
                  <c:v>4.5685279187817195E-2</c:v>
                </c:pt>
                <c:pt idx="25">
                  <c:v>3.5532994923857898E-2</c:v>
                </c:pt>
                <c:pt idx="26">
                  <c:v>3.0456852791878201E-2</c:v>
                </c:pt>
                <c:pt idx="27">
                  <c:v>2.5380710659898501E-2</c:v>
                </c:pt>
              </c:numCache>
            </c:numRef>
          </c:val>
          <c:extLst>
            <c:ext xmlns:c16="http://schemas.microsoft.com/office/drawing/2014/chart" uri="{C3380CC4-5D6E-409C-BE32-E72D297353CC}">
              <c16:uniqueId val="{0000001A-CCE9-4ECF-99A3-9BD5D56C44B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ame 1"/>
          <p:cNvSpPr/>
          <p:nvPr/>
        </p:nvSpPr>
        <p:spPr>
          <a:xfrm>
            <a:off x="0" y="0"/>
            <a:ext cx="6797675" cy="9872663"/>
          </a:xfrm>
          <a:prstGeom prst="frame">
            <a:avLst>
              <a:gd name="adj1" fmla="val 26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bwMode="gray">
          <a:xfrm>
            <a:off x="175365" y="9678462"/>
            <a:ext cx="5720512" cy="195397"/>
          </a:xfrm>
          <a:prstGeom prst="rect">
            <a:avLst/>
          </a:prstGeom>
          <a:noFill/>
        </p:spPr>
        <p:txBody>
          <a:bodyPr wrap="none" lIns="0" tIns="0" rIns="0" bIns="0" rtlCol="0" anchor="ctr">
            <a:noAutofit/>
          </a:bodyPr>
          <a:lstStyle/>
          <a:p>
            <a:r>
              <a:rPr lang="en-GB" sz="700" dirty="0">
                <a:solidFill>
                  <a:schemeClr val="bg1"/>
                </a:solidFill>
              </a:rPr>
              <a:t>Document Name |  Month/Year  |  Version 1  |  Public  |  Internal Use Only  |  Confidential  |  Strictly  Confidential (DELETE CLASSIFICATION)</a:t>
            </a:r>
          </a:p>
        </p:txBody>
      </p:sp>
      <p:sp>
        <p:nvSpPr>
          <p:cNvPr id="6" name="Slide Number Placeholder 6"/>
          <p:cNvSpPr>
            <a:spLocks noGrp="1"/>
          </p:cNvSpPr>
          <p:nvPr>
            <p:ph type="sldNum" sz="quarter" idx="3"/>
          </p:nvPr>
        </p:nvSpPr>
        <p:spPr bwMode="gray">
          <a:xfrm>
            <a:off x="6135142" y="9663702"/>
            <a:ext cx="576494" cy="234408"/>
          </a:xfrm>
          <a:prstGeom prst="rect">
            <a:avLst/>
          </a:prstGeom>
        </p:spPr>
        <p:txBody>
          <a:bodyPr vert="horz" lIns="91440" tIns="45720" rIns="91440" bIns="45720" rtlCol="0" anchor="ctr"/>
          <a:lstStyle>
            <a:lvl1pPr algn="ctr">
              <a:defRPr sz="800">
                <a:latin typeface="Geomanist Light" pitchFamily="50" charset="0"/>
              </a:defRPr>
            </a:lvl1pPr>
          </a:lstStyle>
          <a:p>
            <a:pPr algn="r"/>
            <a:fld id="{2FB8B7E8-C405-4882-AAD0-1D72826C463D}" type="slidenum">
              <a:rPr lang="en-GB" smtClean="0">
                <a:solidFill>
                  <a:schemeClr val="bg1"/>
                </a:solidFill>
                <a:latin typeface="Segoe UI Light" panose="020B0502040204020203" pitchFamily="34" charset="0"/>
              </a:rPr>
              <a:pPr algn="r"/>
              <a:t>‹#›</a:t>
            </a:fld>
            <a:endParaRPr lang="en-GB" dirty="0">
              <a:solidFill>
                <a:schemeClr val="bg1"/>
              </a:solidFill>
              <a:latin typeface="Segoe UI Light" panose="020B0502040204020203" pitchFamily="34" charset="0"/>
            </a:endParaRPr>
          </a:p>
        </p:txBody>
      </p:sp>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986" y="9273244"/>
            <a:ext cx="1121796" cy="276419"/>
          </a:xfrm>
          <a:prstGeom prst="rect">
            <a:avLst/>
          </a:prstGeom>
        </p:spPr>
      </p:pic>
    </p:spTree>
    <p:extLst>
      <p:ext uri="{BB962C8B-B14F-4D97-AF65-F5344CB8AC3E}">
        <p14:creationId xmlns:p14="http://schemas.microsoft.com/office/powerpoint/2010/main" val="33727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93675" y="190500"/>
            <a:ext cx="6388100" cy="3594100"/>
          </a:xfrm>
          <a:prstGeom prst="rect">
            <a:avLst/>
          </a:prstGeom>
          <a:noFill/>
          <a:ln w="6350">
            <a:solidFill>
              <a:srgbClr val="C8C9C7"/>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bwMode="gray">
          <a:xfrm>
            <a:off x="187325" y="4142951"/>
            <a:ext cx="6412008" cy="5018752"/>
          </a:xfrm>
          <a:prstGeom prst="rect">
            <a:avLst/>
          </a:prstGeom>
          <a:ln w="9525">
            <a:noFill/>
          </a:ln>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bwMode="gray">
          <a:xfrm>
            <a:off x="6369969" y="9684528"/>
            <a:ext cx="343561" cy="233213"/>
          </a:xfrm>
          <a:prstGeom prst="rect">
            <a:avLst/>
          </a:prstGeom>
        </p:spPr>
        <p:txBody>
          <a:bodyPr vert="horz" lIns="91440" tIns="45720" rIns="91440" bIns="45720" rtlCol="0" anchor="ctr"/>
          <a:lstStyle>
            <a:lvl1pPr algn="r">
              <a:defRPr sz="800" b="0">
                <a:latin typeface="Segoe UI Light" panose="020B0502040204020203" pitchFamily="34" charset="0"/>
              </a:defRPr>
            </a:lvl1pPr>
          </a:lstStyle>
          <a:p>
            <a:fld id="{2FB8B7E8-C405-4882-AAD0-1D72826C463D}" type="slidenum">
              <a:rPr lang="en-GB" smtClean="0"/>
              <a:pPr/>
              <a:t>‹#›</a:t>
            </a:fld>
            <a:endParaRPr lang="en-GB" dirty="0"/>
          </a:p>
        </p:txBody>
      </p:sp>
      <p:sp>
        <p:nvSpPr>
          <p:cNvPr id="28" name="TextBox 27"/>
          <p:cNvSpPr txBox="1"/>
          <p:nvPr/>
        </p:nvSpPr>
        <p:spPr bwMode="gray">
          <a:xfrm>
            <a:off x="176993" y="9713712"/>
            <a:ext cx="5720512" cy="195397"/>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Project name |  Month/Year</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Public  |  Internal Use Only  |  Confidential  |  Strictly  Confidential </a:t>
            </a:r>
            <a:r>
              <a:rPr lang="en-GB" sz="700" b="1" dirty="0">
                <a:solidFill>
                  <a:schemeClr val="tx1"/>
                </a:solidFill>
                <a:latin typeface="+mj-lt"/>
              </a:rPr>
              <a:t>(DELETE CLASSIFICATION)</a:t>
            </a:r>
          </a:p>
        </p:txBody>
      </p:sp>
      <p:cxnSp>
        <p:nvCxnSpPr>
          <p:cNvPr id="6" name="Straight Connector 5"/>
          <p:cNvCxnSpPr/>
          <p:nvPr/>
        </p:nvCxnSpPr>
        <p:spPr>
          <a:xfrm>
            <a:off x="187325" y="3956156"/>
            <a:ext cx="6412008"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8485"/>
      </p:ext>
    </p:extLst>
  </p:cSld>
  <p:clrMap bg1="lt1" tx1="dk1" bg2="lt2" tx2="dk2" accent1="accent1" accent2="accent2" accent3="accent3" accent4="accent4" accent5="accent5" accent6="accent6" hlink="hlink" folHlink="folHlink"/>
  <p:notesStyle>
    <a:lvl1pPr marL="0" algn="l" defTabSz="1051802" rtl="0" eaLnBrk="1" latinLnBrk="0" hangingPunct="1">
      <a:lnSpc>
        <a:spcPct val="110000"/>
      </a:lnSpc>
      <a:spcBef>
        <a:spcPts val="691"/>
      </a:spcBef>
      <a:defRPr sz="1200" kern="1200">
        <a:solidFill>
          <a:srgbClr val="222223"/>
        </a:solidFill>
        <a:latin typeface="+mn-lt"/>
        <a:ea typeface="+mn-ea"/>
        <a:cs typeface="+mn-cs"/>
      </a:defRPr>
    </a:lvl1pPr>
    <a:lvl2pPr marL="361950" indent="-1984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2pPr>
    <a:lvl3pPr marL="541338" indent="-190500" algn="l" defTabSz="1051802" rtl="0" eaLnBrk="1" latinLnBrk="0" hangingPunct="1">
      <a:lnSpc>
        <a:spcPct val="110000"/>
      </a:lnSpc>
      <a:spcBef>
        <a:spcPts val="691"/>
      </a:spcBef>
      <a:buFont typeface="Arial" panose="020B0604020202020204" pitchFamily="34" charset="0"/>
      <a:buChar char="•"/>
      <a:tabLst/>
      <a:defRPr sz="1200" kern="1200">
        <a:solidFill>
          <a:srgbClr val="222223"/>
        </a:solidFill>
        <a:latin typeface="+mn-lt"/>
        <a:ea typeface="+mn-ea"/>
        <a:cs typeface="+mn-cs"/>
      </a:defRPr>
    </a:lvl3pPr>
    <a:lvl4pPr marL="722313" indent="-1857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4pPr>
    <a:lvl5pPr marL="982663" indent="-200025"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5pPr>
    <a:lvl6pPr marL="2629507" algn="l" defTabSz="1051802" rtl="0" eaLnBrk="1" latinLnBrk="0" hangingPunct="1">
      <a:defRPr sz="1300" kern="1200">
        <a:solidFill>
          <a:schemeClr val="tx1"/>
        </a:solidFill>
        <a:latin typeface="+mn-lt"/>
        <a:ea typeface="+mn-ea"/>
        <a:cs typeface="+mn-cs"/>
      </a:defRPr>
    </a:lvl6pPr>
    <a:lvl7pPr marL="3155408" algn="l" defTabSz="1051802" rtl="0" eaLnBrk="1" latinLnBrk="0" hangingPunct="1">
      <a:defRPr sz="1300" kern="1200">
        <a:solidFill>
          <a:schemeClr val="tx1"/>
        </a:solidFill>
        <a:latin typeface="+mn-lt"/>
        <a:ea typeface="+mn-ea"/>
        <a:cs typeface="+mn-cs"/>
      </a:defRPr>
    </a:lvl7pPr>
    <a:lvl8pPr marL="3681310" algn="l" defTabSz="1051802" rtl="0" eaLnBrk="1" latinLnBrk="0" hangingPunct="1">
      <a:defRPr sz="1300" kern="1200">
        <a:solidFill>
          <a:schemeClr val="tx1"/>
        </a:solidFill>
        <a:latin typeface="+mn-lt"/>
        <a:ea typeface="+mn-ea"/>
        <a:cs typeface="+mn-cs"/>
      </a:defRPr>
    </a:lvl8pPr>
    <a:lvl9pPr marL="4207211" algn="l" defTabSz="105180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809625"/>
            <a:ext cx="5878512"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a:t>
            </a:fld>
            <a:endParaRPr lang="en-GB" dirty="0"/>
          </a:p>
        </p:txBody>
      </p:sp>
    </p:spTree>
    <p:extLst>
      <p:ext uri="{BB962C8B-B14F-4D97-AF65-F5344CB8AC3E}">
        <p14:creationId xmlns:p14="http://schemas.microsoft.com/office/powerpoint/2010/main" val="6028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81</a:t>
            </a:fld>
            <a:endParaRPr lang="en-GB" dirty="0"/>
          </a:p>
        </p:txBody>
      </p:sp>
    </p:spTree>
    <p:extLst>
      <p:ext uri="{BB962C8B-B14F-4D97-AF65-F5344CB8AC3E}">
        <p14:creationId xmlns:p14="http://schemas.microsoft.com/office/powerpoint/2010/main" val="4222806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0444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83</a:t>
            </a:fld>
            <a:endParaRPr lang="en-GB" dirty="0"/>
          </a:p>
        </p:txBody>
      </p:sp>
    </p:spTree>
    <p:extLst>
      <p:ext uri="{BB962C8B-B14F-4D97-AF65-F5344CB8AC3E}">
        <p14:creationId xmlns:p14="http://schemas.microsoft.com/office/powerpoint/2010/main" val="154700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66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108</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041589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109</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2610201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Still</a:t>
            </a:r>
            <a:r>
              <a:rPr lang="nl-BE" dirty="0"/>
              <a:t> a bit</a:t>
            </a:r>
            <a:r>
              <a:rPr lang="nl-BE" baseline="0" dirty="0"/>
              <a:t> </a:t>
            </a:r>
            <a:r>
              <a:rPr lang="nl-BE" baseline="0" dirty="0" err="1"/>
              <a:t>early</a:t>
            </a:r>
            <a:r>
              <a:rPr lang="nl-BE" baseline="0" dirty="0"/>
              <a:t> </a:t>
            </a:r>
            <a:r>
              <a:rPr lang="nl-BE" baseline="0" dirty="0" err="1"/>
              <a:t>to</a:t>
            </a:r>
            <a:r>
              <a:rPr lang="nl-BE" baseline="0" dirty="0"/>
              <a:t> have </a:t>
            </a:r>
            <a:r>
              <a:rPr lang="nl-BE" baseline="0" dirty="0" err="1"/>
              <a:t>digested</a:t>
            </a:r>
            <a:r>
              <a:rPr lang="nl-BE" baseline="0" dirty="0"/>
              <a:t> </a:t>
            </a:r>
            <a:r>
              <a:rPr lang="nl-BE" baseline="0" dirty="0" err="1"/>
              <a:t>all</a:t>
            </a:r>
            <a:r>
              <a:rPr lang="nl-BE" baseline="0" dirty="0"/>
              <a:t> of </a:t>
            </a:r>
            <a:r>
              <a:rPr lang="nl-BE" baseline="0" dirty="0" err="1"/>
              <a:t>this</a:t>
            </a:r>
            <a:r>
              <a:rPr lang="nl-BE" baseline="0" dirty="0"/>
              <a:t>, but </a:t>
            </a:r>
            <a:r>
              <a:rPr lang="nl-BE" baseline="0" dirty="0" err="1"/>
              <a:t>some</a:t>
            </a:r>
            <a:r>
              <a:rPr lang="nl-BE" baseline="0" dirty="0"/>
              <a:t> first, </a:t>
            </a:r>
            <a:r>
              <a:rPr lang="nl-BE" baseline="0" dirty="0" err="1"/>
              <a:t>broad</a:t>
            </a:r>
            <a:r>
              <a:rPr lang="nl-BE" baseline="0" dirty="0"/>
              <a:t> </a:t>
            </a:r>
            <a:r>
              <a:rPr lang="nl-BE" baseline="0" dirty="0" err="1"/>
              <a:t>recommendations</a:t>
            </a:r>
            <a:r>
              <a:rPr lang="nl-BE" baseline="0" dirty="0"/>
              <a:t> </a:t>
            </a:r>
            <a:r>
              <a:rPr lang="nl-BE" baseline="0" dirty="0" err="1"/>
              <a:t>can</a:t>
            </a:r>
            <a:r>
              <a:rPr lang="nl-BE" baseline="0" dirty="0"/>
              <a:t> </a:t>
            </a:r>
            <a:r>
              <a:rPr lang="nl-BE" baseline="0" dirty="0" err="1"/>
              <a:t>already</a:t>
            </a:r>
            <a:r>
              <a:rPr lang="nl-BE" baseline="0" dirty="0"/>
              <a:t> </a:t>
            </a:r>
            <a:r>
              <a:rPr lang="nl-BE" baseline="0" dirty="0" err="1"/>
              <a:t>be</a:t>
            </a:r>
            <a:r>
              <a:rPr lang="nl-BE" baseline="0" dirty="0"/>
              <a:t> </a:t>
            </a:r>
            <a:r>
              <a:rPr lang="nl-BE" baseline="0" dirty="0" err="1"/>
              <a:t>formulated</a:t>
            </a:r>
            <a:r>
              <a:rPr lang="nl-BE" baseline="0" dirty="0"/>
              <a:t>.</a:t>
            </a:r>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111</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11490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20</a:t>
            </a:fld>
            <a:endParaRPr lang="en-GB" dirty="0"/>
          </a:p>
        </p:txBody>
      </p:sp>
    </p:spTree>
    <p:extLst>
      <p:ext uri="{BB962C8B-B14F-4D97-AF65-F5344CB8AC3E}">
        <p14:creationId xmlns:p14="http://schemas.microsoft.com/office/powerpoint/2010/main" val="133325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10F7E6FF-F7CA-467F-B4E3-E206D9268C02}" type="slidenum">
              <a:rPr lang="en-US" smtClean="0"/>
              <a:pPr/>
              <a:t>40</a:t>
            </a:fld>
            <a:endParaRPr lang="en-US" dirty="0"/>
          </a:p>
        </p:txBody>
      </p:sp>
    </p:spTree>
    <p:extLst>
      <p:ext uri="{BB962C8B-B14F-4D97-AF65-F5344CB8AC3E}">
        <p14:creationId xmlns:p14="http://schemas.microsoft.com/office/powerpoint/2010/main" val="277717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4962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555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9506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003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8997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6550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89"/>
            <a:ext cx="13101024" cy="7200899"/>
          </a:xfrm>
          <a:solidFill>
            <a:schemeClr val="accent2"/>
          </a:solidFill>
        </p:spPr>
        <p:txBody>
          <a:bodyPr>
            <a:normAutofit/>
          </a:bodyPr>
          <a:lstStyle>
            <a:lvl1pPr marL="0" indent="0">
              <a:buNone/>
              <a:defRPr sz="1900"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1"/>
            <a:ext cx="6153433" cy="1377348"/>
          </a:xfrm>
        </p:spPr>
        <p:txBody>
          <a:bodyPr wrap="square" lIns="82819" tIns="41410" rIns="82819"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2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14109202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66643" y="1739916"/>
            <a:ext cx="12306492" cy="4722801"/>
          </a:xfrm>
        </p:spPr>
        <p:txBody>
          <a:bodyPr/>
          <a:lstStyle>
            <a:lvl1pPr>
              <a:lnSpc>
                <a:spcPct val="110000"/>
              </a:lnSpc>
              <a:spcBef>
                <a:spcPts val="600"/>
              </a:spcBef>
              <a:spcAft>
                <a:spcPts val="600"/>
              </a:spcAft>
              <a:buClr>
                <a:schemeClr val="tx1"/>
              </a:buClr>
              <a:defRPr>
                <a:solidFill>
                  <a:schemeClr val="tx1"/>
                </a:solidFill>
              </a:defRPr>
            </a:lvl1pPr>
            <a:lvl2pPr>
              <a:lnSpc>
                <a:spcPct val="110000"/>
              </a:lnSpc>
              <a:spcBef>
                <a:spcPts val="600"/>
              </a:spcBef>
              <a:spcAft>
                <a:spcPts val="600"/>
              </a:spcAft>
              <a:buClr>
                <a:schemeClr val="tx1"/>
              </a:buClr>
              <a:defRPr>
                <a:solidFill>
                  <a:schemeClr val="tx1"/>
                </a:solidFill>
              </a:defRPr>
            </a:lvl2pPr>
            <a:lvl3pPr>
              <a:lnSpc>
                <a:spcPct val="110000"/>
              </a:lnSpc>
              <a:spcBef>
                <a:spcPts val="600"/>
              </a:spcBef>
              <a:spcAft>
                <a:spcPts val="600"/>
              </a:spcAft>
              <a:buClr>
                <a:schemeClr val="tx1"/>
              </a:buClr>
              <a:defRPr>
                <a:solidFill>
                  <a:schemeClr val="tx1"/>
                </a:solidFill>
              </a:defRPr>
            </a:lvl3pPr>
            <a:lvl4pPr>
              <a:lnSpc>
                <a:spcPct val="110000"/>
              </a:lnSpc>
              <a:spcBef>
                <a:spcPts val="600"/>
              </a:spcBef>
              <a:spcAft>
                <a:spcPts val="600"/>
              </a:spcAft>
              <a:buClr>
                <a:schemeClr val="tx1"/>
              </a:buClr>
              <a:defRPr>
                <a:solidFill>
                  <a:schemeClr val="tx1"/>
                </a:solidFill>
              </a:defRPr>
            </a:lvl4pPr>
            <a:lvl5pPr>
              <a:lnSpc>
                <a:spcPct val="110000"/>
              </a:lnSpc>
              <a:spcBef>
                <a:spcPts val="600"/>
              </a:spcBef>
              <a:spcAft>
                <a:spcPts val="600"/>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1951205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8"/>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40000"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9669380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2"/>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7329073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7"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4"/>
            <a:ext cx="12306492" cy="47214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42809780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0070305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0587856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0147932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8"/>
          </a:xfrm>
        </p:spPr>
        <p:txBody>
          <a:bodyPr lIns="0" tIns="0" rIns="0" bIns="0">
            <a:noAutofit/>
          </a:bodyPr>
          <a:lstStyle>
            <a:lvl1pPr>
              <a:defRPr sz="2800"/>
            </a:lvl1pPr>
            <a:lvl2pPr>
              <a:defRPr sz="2400"/>
            </a:lvl2pPr>
            <a:lvl3pPr>
              <a:defRPr sz="21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3"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89"/>
            <a:ext cx="12388434" cy="1296145"/>
          </a:xfrm>
          <a:noFill/>
        </p:spPr>
        <p:txBody>
          <a:bodyPr wrap="square" lIns="0" tIns="0" rIns="0" bIns="0" anchor="t">
            <a:noAutofit/>
          </a:bodyPr>
          <a:lstStyle>
            <a:lvl1pPr marL="0" algn="l" defTabSz="1051802"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3508307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5"/>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5"/>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4279087" cy="55399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061732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0"/>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0"/>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982101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0"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3"/>
            <a:ext cx="6153433" cy="1446955"/>
          </a:xfrm>
        </p:spPr>
        <p:txBody>
          <a:bodyPr wrap="square" lIns="0" tIns="41410" rIns="0"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79997"/>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23541768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57822568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6520996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0"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45194729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8616260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2800695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1"/>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1"/>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1"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33841"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506305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0" y="540000"/>
            <a:ext cx="4279087" cy="553998"/>
          </a:xfrm>
        </p:spPr>
        <p:txBody>
          <a:bodyPr/>
          <a:lstStyle/>
          <a:p>
            <a:r>
              <a:rPr lang="en-US"/>
              <a:t>Click to edit Master title style</a:t>
            </a:r>
            <a:endParaRPr lang="en-GB"/>
          </a:p>
        </p:txBody>
      </p:sp>
    </p:spTree>
    <p:extLst>
      <p:ext uri="{BB962C8B-B14F-4D97-AF65-F5344CB8AC3E}">
        <p14:creationId xmlns:p14="http://schemas.microsoft.com/office/powerpoint/2010/main" val="171735239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5"/>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4" y="1764295"/>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4" name="Title 3"/>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460149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5191475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3"/>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1707632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5" y="179389"/>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09" y="3204573"/>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7" y="3924647"/>
            <a:ext cx="5762625" cy="2087216"/>
          </a:xfrm>
        </p:spPr>
        <p:txBody>
          <a:bodyPr lIns="0" tIns="0" rIns="0" bIns="0">
            <a:noAutofit/>
          </a:bodyPr>
          <a:lstStyle>
            <a:lvl1pPr marL="0" indent="0">
              <a:buNone/>
              <a:defRPr sz="2000">
                <a:solidFill>
                  <a:schemeClr val="bg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6157677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7"/>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7"/>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7"/>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623939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503344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09"/>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09"/>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09"/>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742152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3"/>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6201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7373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231948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060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237160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0666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942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14508329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7"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0" y="320457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7" y="3924647"/>
            <a:ext cx="5762625" cy="2087216"/>
          </a:xfrm>
        </p:spPr>
        <p:txBody>
          <a:bodyPr lIns="0" tIns="0" rIns="0" bIns="0">
            <a:noAutofit/>
          </a:bodyPr>
          <a:lstStyle>
            <a:lvl1pPr marL="0" indent="0">
              <a:buNone/>
              <a:defRPr sz="2000">
                <a:solidFill>
                  <a:schemeClr val="tx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dirty="0"/>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280135630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897915" y="3255877"/>
            <a:ext cx="9643953" cy="1049518"/>
          </a:xfrm>
          <a:noFill/>
        </p:spPr>
        <p:txBody>
          <a:bodyPr wrap="none" anchor="ctr"/>
          <a:lstStyle>
            <a:lvl1pPr algn="ctr">
              <a:lnSpc>
                <a:spcPct val="110000"/>
              </a:lnSpc>
              <a:defRPr sz="6200">
                <a:solidFill>
                  <a:schemeClr val="tx1"/>
                </a:solidFill>
              </a:defRPr>
            </a:lvl1pPr>
          </a:lstStyle>
          <a:p>
            <a:r>
              <a:rPr lang="en-US" dirty="0"/>
              <a:t>Click to add statement</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60988023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1" y="4500711"/>
            <a:ext cx="6153433" cy="1377348"/>
          </a:xfrm>
        </p:spPr>
        <p:txBody>
          <a:bodyPr wrap="square" lIns="82819" tIns="41410" rIns="82819" bIns="41410">
            <a:normAutofit/>
          </a:bodyPr>
          <a:lstStyle>
            <a:lvl1pPr marL="0" indent="0">
              <a:spcBef>
                <a:spcPts val="1380"/>
              </a:spcBef>
              <a:buNone/>
              <a:defRPr sz="1900">
                <a:solidFill>
                  <a:schemeClr val="bg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6" y="3852639"/>
            <a:ext cx="3562609" cy="519646"/>
          </a:xfrm>
          <a:solidFill>
            <a:schemeClr val="accent2"/>
          </a:solidFill>
        </p:spPr>
        <p:txBody>
          <a:bodyPr wrap="none" lIns="82819" tIns="41410" rIns="82819" bIns="41410" rtlCol="0" anchor="t">
            <a:spAutoFit/>
          </a:bodyPr>
          <a:lstStyle>
            <a:lvl1pPr marL="0" indent="0">
              <a:lnSpc>
                <a:spcPts val="336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8" y="3109446"/>
            <a:ext cx="5158109" cy="671191"/>
          </a:xfrm>
          <a:solidFill>
            <a:schemeClr val="accent3"/>
          </a:solidFill>
        </p:spPr>
        <p:txBody>
          <a:bodyPr tIns="144000" bIns="0" anchor="ctr"/>
          <a:lstStyle>
            <a:lvl1pPr algn="l">
              <a:defRPr sz="5000">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8" y="6961909"/>
            <a:ext cx="981216" cy="305696"/>
          </a:xfrm>
          <a:prstGeom prst="rect">
            <a:avLst/>
          </a:prstGeom>
        </p:spPr>
      </p:pic>
      <p:sp>
        <p:nvSpPr>
          <p:cNvPr id="3" name="Media Placeholder 2"/>
          <p:cNvSpPr>
            <a:spLocks noGrp="1"/>
          </p:cNvSpPr>
          <p:nvPr>
            <p:ph type="media" sz="quarter" idx="12" hasCustomPrompt="1"/>
          </p:nvPr>
        </p:nvSpPr>
        <p:spPr>
          <a:xfrm>
            <a:off x="169690" y="180631"/>
            <a:ext cx="13100400" cy="7200000"/>
          </a:xfrm>
          <a:solidFill>
            <a:schemeClr val="bg2"/>
          </a:solidFill>
        </p:spPr>
        <p:txBody>
          <a:bodyPr>
            <a:normAutofit/>
          </a:bodyPr>
          <a:lstStyle>
            <a:lvl1pPr marL="0" indent="0" algn="ctr">
              <a:buNone/>
              <a:defRPr sz="1600">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60921796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09"/>
            <a:ext cx="5973007" cy="3980318"/>
          </a:xfrm>
        </p:spPr>
        <p:txBody>
          <a:bodyPr lIns="0" rIns="0">
            <a:normAutofit/>
          </a:bodyPr>
          <a:lstStyle>
            <a:lvl1pPr>
              <a:spcBef>
                <a:spcPts val="600"/>
              </a:spcBef>
              <a:spcAft>
                <a:spcPts val="600"/>
              </a:spcAft>
              <a:buClr>
                <a:schemeClr val="bg1"/>
              </a:buClr>
              <a:defRPr sz="2400">
                <a:solidFill>
                  <a:schemeClr val="bg1"/>
                </a:solidFill>
              </a:defRPr>
            </a:lvl1pPr>
            <a:lvl2pPr>
              <a:spcBef>
                <a:spcPts val="600"/>
              </a:spcBef>
              <a:spcAft>
                <a:spcPts val="600"/>
              </a:spcAft>
              <a:buClr>
                <a:schemeClr val="bg1"/>
              </a:buClr>
              <a:defRPr sz="2000">
                <a:solidFill>
                  <a:schemeClr val="bg1"/>
                </a:solidFill>
              </a:defRPr>
            </a:lvl2pPr>
            <a:lvl3pPr>
              <a:spcBef>
                <a:spcPts val="600"/>
              </a:spcBef>
              <a:spcAft>
                <a:spcPts val="600"/>
              </a:spcAft>
              <a:buClr>
                <a:schemeClr val="bg1"/>
              </a:buClr>
              <a:defRPr sz="1800">
                <a:solidFill>
                  <a:schemeClr val="bg1"/>
                </a:solidFill>
              </a:defRPr>
            </a:lvl3pPr>
            <a:lvl4pPr>
              <a:spcBef>
                <a:spcPts val="600"/>
              </a:spcBef>
              <a:spcAft>
                <a:spcPts val="600"/>
              </a:spcAft>
              <a:buClr>
                <a:schemeClr val="bg1"/>
              </a:buClr>
              <a:defRPr sz="1800">
                <a:solidFill>
                  <a:schemeClr val="bg1"/>
                </a:solidFill>
              </a:defRPr>
            </a:lvl4pPr>
            <a:lvl5pPr>
              <a:spcBef>
                <a:spcPts val="6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5" y="955190"/>
            <a:ext cx="4279087" cy="553998"/>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3"/>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89" y="181480"/>
            <a:ext cx="6451200" cy="719646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3598092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4" y="173831"/>
            <a:ext cx="13092112" cy="7213600"/>
          </a:xfrm>
          <a:solidFill>
            <a:schemeClr val="bg1">
              <a:lumMod val="85000"/>
            </a:schemeClr>
          </a:solidFill>
        </p:spPr>
        <p:txBody>
          <a:bodyPr/>
          <a:lstStyle>
            <a:lvl1pPr marL="0" indent="0" algn="ctr">
              <a:buNone/>
              <a:defRPr sz="160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7" y="1188343"/>
            <a:ext cx="8064896" cy="1564531"/>
          </a:xfrm>
          <a:noFill/>
        </p:spPr>
        <p:txBody>
          <a:bodyPr wrap="square" anchor="t"/>
          <a:lstStyle>
            <a:lvl1pPr algn="l">
              <a:lnSpc>
                <a:spcPts val="6100"/>
              </a:lnSpc>
              <a:defRPr sz="5400">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336266292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4013853"/>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969144"/>
            <a:ext cx="11763919" cy="782265"/>
          </a:xfrm>
          <a:noFill/>
        </p:spPr>
        <p:txBody>
          <a:bodyPr wrap="square" anchor="ctr"/>
          <a:lstStyle>
            <a:lvl1pPr>
              <a:lnSpc>
                <a:spcPts val="6100"/>
              </a:lnSpc>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38"/>
            <a:ext cx="4212000" cy="3149417"/>
          </a:xfrm>
          <a:solidFill>
            <a:schemeClr val="bg2"/>
          </a:solidFill>
        </p:spPr>
        <p:txBody>
          <a:bodyPr/>
          <a:lstStyle>
            <a:lvl1pPr marL="0" indent="0">
              <a:buNone/>
              <a:defRPr sz="1800"/>
            </a:lvl1pPr>
          </a:lstStyle>
          <a:p>
            <a:r>
              <a:rPr lang="en-GB" dirty="0"/>
              <a:t>Click to insert image</a:t>
            </a:r>
          </a:p>
        </p:txBody>
      </p:sp>
      <p:sp>
        <p:nvSpPr>
          <p:cNvPr id="28" name="Picture Placeholder 21"/>
          <p:cNvSpPr>
            <a:spLocks noGrp="1"/>
          </p:cNvSpPr>
          <p:nvPr>
            <p:ph type="pic" sz="quarter" idx="11" hasCustomPrompt="1"/>
          </p:nvPr>
        </p:nvSpPr>
        <p:spPr>
          <a:xfrm>
            <a:off x="4618579" y="4218438"/>
            <a:ext cx="4212000" cy="3149417"/>
          </a:xfrm>
          <a:solidFill>
            <a:schemeClr val="bg2"/>
          </a:solidFill>
        </p:spPr>
        <p:txBody>
          <a:bodyPr/>
          <a:lstStyle>
            <a:lvl1pPr marL="0" indent="0">
              <a:buNone/>
              <a:defRPr sz="1800"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38"/>
            <a:ext cx="4212000" cy="3149417"/>
          </a:xfrm>
          <a:solidFill>
            <a:schemeClr val="bg2"/>
          </a:solidFill>
        </p:spPr>
        <p:txBody>
          <a:bodyPr/>
          <a:lstStyle>
            <a:lvl1pPr marL="0" indent="0">
              <a:buNone/>
              <a:defRPr sz="1800"/>
            </a:lvl1pPr>
          </a:lstStyle>
          <a:p>
            <a:r>
              <a:rPr lang="en-GB" dirty="0"/>
              <a:t>Click to insert image</a:t>
            </a:r>
          </a:p>
        </p:txBody>
      </p:sp>
      <p:sp>
        <p:nvSpPr>
          <p:cNvPr id="17"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6045238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2"/>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6"/>
            <a:ext cx="6442518" cy="3150000"/>
          </a:xfrm>
          <a:solidFill>
            <a:schemeClr val="bg2"/>
          </a:solidFill>
        </p:spPr>
        <p:txBody>
          <a:bodyPr/>
          <a:lstStyle>
            <a:lvl1pPr marL="0" indent="0">
              <a:buNone/>
              <a:defRPr sz="1600" baseline="0"/>
            </a:lvl1pPr>
          </a:lstStyle>
          <a:p>
            <a:r>
              <a:rPr lang="en-GB" dirty="0"/>
              <a:t>Click to insert image</a:t>
            </a:r>
          </a:p>
        </p:txBody>
      </p:sp>
      <p:sp>
        <p:nvSpPr>
          <p:cNvPr id="13" name="Picture Placeholder 21"/>
          <p:cNvSpPr>
            <a:spLocks noGrp="1"/>
          </p:cNvSpPr>
          <p:nvPr>
            <p:ph type="pic" sz="quarter" idx="13" hasCustomPrompt="1"/>
          </p:nvPr>
        </p:nvSpPr>
        <p:spPr>
          <a:xfrm>
            <a:off x="183261" y="4223796"/>
            <a:ext cx="6443171" cy="3150000"/>
          </a:xfrm>
          <a:solidFill>
            <a:schemeClr val="bg2"/>
          </a:solidFill>
        </p:spPr>
        <p:txBody>
          <a:bodyPr/>
          <a:lstStyle>
            <a:lvl1pPr marL="0" indent="0">
              <a:buNone/>
              <a:defRPr sz="1600"/>
            </a:lvl1pPr>
          </a:lstStyle>
          <a:p>
            <a:r>
              <a:rPr lang="en-GB" dirty="0"/>
              <a:t>Click to insert image</a:t>
            </a:r>
          </a:p>
        </p:txBody>
      </p:sp>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8" name="TextBox 17"/>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25901006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5" y="4105787"/>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4"/>
            <a:ext cx="13073473" cy="3101788"/>
          </a:xfrm>
          <a:solidFill>
            <a:schemeClr val="bg1">
              <a:lumMod val="85000"/>
            </a:schemeClr>
          </a:solidFill>
        </p:spPr>
        <p:txBody>
          <a:bodyPr/>
          <a:lstStyle>
            <a:lvl1pPr marL="0" indent="0">
              <a:buNone/>
              <a:defRPr sz="1600" baseline="0"/>
            </a:lvl1pPr>
          </a:lstStyle>
          <a:p>
            <a:r>
              <a:rPr lang="en-GB" dirty="0"/>
              <a:t>Click to insert image</a:t>
            </a:r>
          </a:p>
        </p:txBody>
      </p:sp>
      <p:sp>
        <p:nvSpPr>
          <p:cNvPr id="10"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148617355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5"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0" name="Freeform 11"/>
          <p:cNvSpPr>
            <a:spLocks noChangeAspect="1" noEditPoints="1"/>
          </p:cNvSpPr>
          <p:nvPr userDrawn="1"/>
        </p:nvSpPr>
        <p:spPr bwMode="auto">
          <a:xfrm>
            <a:off x="70255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28" name="Group 27"/>
          <p:cNvGrpSpPr>
            <a:grpSpLocks noChangeAspect="1"/>
          </p:cNvGrpSpPr>
          <p:nvPr userDrawn="1"/>
        </p:nvGrpSpPr>
        <p:grpSpPr>
          <a:xfrm>
            <a:off x="646963" y="4089538"/>
            <a:ext cx="226229"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161" name="Text Placeholder 68"/>
          <p:cNvSpPr>
            <a:spLocks noGrp="1"/>
          </p:cNvSpPr>
          <p:nvPr>
            <p:ph type="body" sz="quarter" idx="11" hasCustomPrompt="1"/>
          </p:nvPr>
        </p:nvSpPr>
        <p:spPr bwMode="gray">
          <a:xfrm>
            <a:off x="6933380"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3" name="Freeform 11"/>
          <p:cNvSpPr>
            <a:spLocks noChangeAspect="1" noEditPoints="1"/>
          </p:cNvSpPr>
          <p:nvPr userDrawn="1"/>
        </p:nvSpPr>
        <p:spPr bwMode="auto">
          <a:xfrm>
            <a:off x="7079263"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164" name="Group 163"/>
          <p:cNvGrpSpPr>
            <a:grpSpLocks noChangeAspect="1"/>
          </p:cNvGrpSpPr>
          <p:nvPr userDrawn="1"/>
        </p:nvGrpSpPr>
        <p:grpSpPr>
          <a:xfrm>
            <a:off x="7023672" y="4089538"/>
            <a:ext cx="226229"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29" name="TextBox 28">
            <a:hlinkClick r:id="rId2"/>
          </p:cNvPr>
          <p:cNvSpPr txBox="1"/>
          <p:nvPr userDrawn="1"/>
        </p:nvSpPr>
        <p:spPr>
          <a:xfrm>
            <a:off x="6933380" y="6773280"/>
            <a:ext cx="5939757" cy="357376"/>
          </a:xfrm>
          <a:prstGeom prst="rect">
            <a:avLst/>
          </a:prstGeom>
          <a:noFill/>
        </p:spPr>
        <p:txBody>
          <a:bodyPr wrap="square" lIns="82819" tIns="41410" rIns="82819" bIns="41410" rtlCol="0">
            <a:spAutoFit/>
          </a:bodyPr>
          <a:lstStyle/>
          <a:p>
            <a:pPr>
              <a:lnSpc>
                <a:spcPct val="110000"/>
              </a:lnSpc>
              <a:spcBef>
                <a:spcPts val="2760"/>
              </a:spcBef>
              <a:buClr>
                <a:schemeClr val="bg2"/>
              </a:buClr>
            </a:pPr>
            <a:r>
              <a:rPr lang="en-GB" sz="1600"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Germany  </a:t>
            </a:r>
          </a:p>
        </p:txBody>
      </p:sp>
    </p:spTree>
    <p:extLst>
      <p:ext uri="{BB962C8B-B14F-4D97-AF65-F5344CB8AC3E}">
        <p14:creationId xmlns:p14="http://schemas.microsoft.com/office/powerpoint/2010/main" val="42045011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6558818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7"/>
            <a:ext cx="8257997" cy="542906"/>
          </a:xfrm>
        </p:spPr>
        <p:txBody>
          <a:bodyPr/>
          <a:lstStyle>
            <a:lvl1pPr>
              <a:lnSpc>
                <a:spcPct val="100000"/>
              </a:lnSpc>
              <a:spcBef>
                <a:spcPts val="0"/>
              </a:spcBef>
              <a:defRPr sz="3528" baseline="0"/>
            </a:lvl1pPr>
          </a:lstStyle>
          <a:p>
            <a:r>
              <a:rPr lang="en-US" dirty="0"/>
              <a:t>Click to add emphasis part of title</a:t>
            </a:r>
          </a:p>
        </p:txBody>
      </p:sp>
    </p:spTree>
    <p:extLst>
      <p:ext uri="{BB962C8B-B14F-4D97-AF65-F5344CB8AC3E}">
        <p14:creationId xmlns:p14="http://schemas.microsoft.com/office/powerpoint/2010/main" val="5406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0" y="3959925"/>
            <a:ext cx="5739731" cy="2682175"/>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2"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0"/>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317107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2" y="3959925"/>
            <a:ext cx="5877987" cy="2682175"/>
          </a:xfrm>
        </p:spPr>
        <p:txBody>
          <a:bodyPr wrap="square" lIns="0" tIns="0" rIns="0" bIns="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7" y="161215"/>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8"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8" y="180234"/>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1"/>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1" tIns="105826" rIns="211651" bIns="10582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Title 1"/>
          <p:cNvSpPr>
            <a:spLocks noGrp="1"/>
          </p:cNvSpPr>
          <p:nvPr>
            <p:ph type="ctrTitle" hasCustomPrompt="1"/>
          </p:nvPr>
        </p:nvSpPr>
        <p:spPr bwMode="gray">
          <a:xfrm>
            <a:off x="556812"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09" y="3313433"/>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392258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8"/>
            <a:ext cx="13079411" cy="3511243"/>
          </a:xfrm>
          <a:solidFill>
            <a:schemeClr val="bg1">
              <a:lumMod val="95000"/>
            </a:schemeClr>
          </a:solidFill>
        </p:spPr>
        <p:txBody>
          <a:bodyPr>
            <a:normAutofit/>
          </a:bodyPr>
          <a:lstStyle>
            <a:lvl1pPr marL="0" indent="0">
              <a:buNone/>
              <a:defRPr sz="1600" baseline="0"/>
            </a:lvl1pPr>
          </a:lstStyle>
          <a:p>
            <a:r>
              <a:rPr lang="en-GB" dirty="0"/>
              <a:t>Picture placeholder – insert image here</a:t>
            </a:r>
          </a:p>
        </p:txBody>
      </p:sp>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797"/>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1"/>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6234769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60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37418560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TextBox 19"/>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7302147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7" y="181355"/>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00"/>
            <a:ext cx="4279087" cy="553998"/>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8" y="1741244"/>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rotWithShape="1">
          <a:blip r:embed="rId51"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52"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September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Market report SWEDEN  |</a:t>
            </a:r>
          </a:p>
        </p:txBody>
      </p:sp>
    </p:spTree>
    <p:extLst>
      <p:ext uri="{BB962C8B-B14F-4D97-AF65-F5344CB8AC3E}">
        <p14:creationId xmlns:p14="http://schemas.microsoft.com/office/powerpoint/2010/main" val="3137976078"/>
      </p:ext>
    </p:extLst>
  </p:cSld>
  <p:clrMap bg1="lt1" tx1="dk1" bg2="lt2" tx2="dk2" accent1="accent1" accent2="accent2" accent3="accent3" accent4="accent4" accent5="accent5" accent6="accent6" hlink="hlink" folHlink="folHlink"/>
  <p:sldLayoutIdLst>
    <p:sldLayoutId id="2147483876" r:id="rId1"/>
    <p:sldLayoutId id="2147483649" r:id="rId2"/>
    <p:sldLayoutId id="2147483670" r:id="rId3"/>
    <p:sldLayoutId id="2147483904" r:id="rId4"/>
    <p:sldLayoutId id="2147483874" r:id="rId5"/>
    <p:sldLayoutId id="2147483875" r:id="rId6"/>
    <p:sldLayoutId id="2147483883" r:id="rId7"/>
    <p:sldLayoutId id="2147483671" r:id="rId8"/>
    <p:sldLayoutId id="2147483672" r:id="rId9"/>
    <p:sldLayoutId id="2147483867" r:id="rId10"/>
    <p:sldLayoutId id="2147483882" r:id="rId11"/>
    <p:sldLayoutId id="2147483650" r:id="rId12"/>
    <p:sldLayoutId id="2147483673" r:id="rId13"/>
    <p:sldLayoutId id="2147483659" r:id="rId14"/>
    <p:sldLayoutId id="2147483924" r:id="rId15"/>
    <p:sldLayoutId id="2147483674" r:id="rId16"/>
    <p:sldLayoutId id="2147483896" r:id="rId17"/>
    <p:sldLayoutId id="2147483662" r:id="rId18"/>
    <p:sldLayoutId id="2147483675" r:id="rId19"/>
    <p:sldLayoutId id="2147483660" r:id="rId20"/>
    <p:sldLayoutId id="2147483676" r:id="rId21"/>
    <p:sldLayoutId id="2147483663" r:id="rId22"/>
    <p:sldLayoutId id="2147483678" r:id="rId23"/>
    <p:sldLayoutId id="2147483664" r:id="rId24"/>
    <p:sldLayoutId id="2147483677" r:id="rId25"/>
    <p:sldLayoutId id="2147483665" r:id="rId26"/>
    <p:sldLayoutId id="2147483679" r:id="rId27"/>
    <p:sldLayoutId id="2147483666" r:id="rId28"/>
    <p:sldLayoutId id="2147483680" r:id="rId29"/>
    <p:sldLayoutId id="2147483775" r:id="rId30"/>
    <p:sldLayoutId id="2147483776" r:id="rId31"/>
    <p:sldLayoutId id="2147483777" r:id="rId32"/>
    <p:sldLayoutId id="2147483778" r:id="rId33"/>
    <p:sldLayoutId id="2147483667" r:id="rId34"/>
    <p:sldLayoutId id="2147483681" r:id="rId35"/>
    <p:sldLayoutId id="2147483668" r:id="rId36"/>
    <p:sldLayoutId id="2147483682" r:id="rId37"/>
    <p:sldLayoutId id="2147483669" r:id="rId38"/>
    <p:sldLayoutId id="2147483683" r:id="rId39"/>
    <p:sldLayoutId id="2147483713" r:id="rId40"/>
    <p:sldLayoutId id="2147483916" r:id="rId41"/>
    <p:sldLayoutId id="2147483917" r:id="rId42"/>
    <p:sldLayoutId id="2147483915" r:id="rId43"/>
    <p:sldLayoutId id="2147483884" r:id="rId44"/>
    <p:sldLayoutId id="2147483888" r:id="rId45"/>
    <p:sldLayoutId id="2147483889" r:id="rId46"/>
    <p:sldLayoutId id="2147483860" r:id="rId47"/>
    <p:sldLayoutId id="2147483926" r:id="rId48"/>
    <p:sldLayoutId id="2147484100" r:id="rId49"/>
  </p:sldLayoutIdLst>
  <p:transition>
    <p:fade/>
  </p:transition>
  <p:hf sldNum="0" hdr="0" dt="0"/>
  <p:txStyles>
    <p:title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p:titleStyle>
    <p:bodyStyle>
      <a:lvl1pPr marL="314080" indent="-314080" algn="l" defTabSz="1051802" rtl="0" eaLnBrk="1" latinLnBrk="0" hangingPunct="1">
        <a:lnSpc>
          <a:spcPct val="110000"/>
        </a:lnSpc>
        <a:spcBef>
          <a:spcPts val="300"/>
        </a:spcBef>
        <a:spcAft>
          <a:spcPts val="300"/>
        </a:spcAft>
        <a:buClr>
          <a:schemeClr val="tx1"/>
        </a:buClr>
        <a:buFont typeface="Wingdings" panose="05000000000000000000" pitchFamily="2" charset="2"/>
        <a:buChar char="§"/>
        <a:defRPr sz="2200" kern="1200">
          <a:solidFill>
            <a:schemeClr val="tx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chart" Target="../charts/chart187.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chart" Target="../charts/chart188.xml"/><Relationship Id="rId1" Type="http://schemas.openxmlformats.org/officeDocument/2006/relationships/slideLayout" Target="../slideLayouts/slideLayout14.xml"/><Relationship Id="rId4" Type="http://schemas.microsoft.com/office/2007/relationships/hdphoto" Target="../media/hdphoto7.wdp"/></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109.xml.rels><?xml version="1.0" encoding="UTF-8" standalone="yes"?>
<Relationships xmlns="http://schemas.openxmlformats.org/package/2006/relationships"><Relationship Id="rId3" Type="http://schemas.openxmlformats.org/officeDocument/2006/relationships/chart" Target="../charts/chart189.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9.xml"/><Relationship Id="rId7" Type="http://schemas.openxmlformats.org/officeDocument/2006/relationships/image" Target="../media/image2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10.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jpeg"/><Relationship Id="rId18" Type="http://schemas.openxmlformats.org/officeDocument/2006/relationships/image" Target="../media/image138.jpeg"/><Relationship Id="rId3" Type="http://schemas.openxmlformats.org/officeDocument/2006/relationships/image" Target="../media/image123.jpeg"/><Relationship Id="rId21" Type="http://schemas.openxmlformats.org/officeDocument/2006/relationships/image" Target="../media/image141.jpeg"/><Relationship Id="rId7" Type="http://schemas.openxmlformats.org/officeDocument/2006/relationships/image" Target="../media/image127.jpeg"/><Relationship Id="rId12" Type="http://schemas.openxmlformats.org/officeDocument/2006/relationships/image" Target="../media/image132.jpeg"/><Relationship Id="rId17" Type="http://schemas.openxmlformats.org/officeDocument/2006/relationships/image" Target="../media/image137.jpeg"/><Relationship Id="rId2" Type="http://schemas.openxmlformats.org/officeDocument/2006/relationships/image" Target="../media/image122.jpeg"/><Relationship Id="rId16" Type="http://schemas.openxmlformats.org/officeDocument/2006/relationships/image" Target="../media/image136.jpeg"/><Relationship Id="rId20" Type="http://schemas.openxmlformats.org/officeDocument/2006/relationships/image" Target="../media/image140.jpeg"/><Relationship Id="rId1" Type="http://schemas.openxmlformats.org/officeDocument/2006/relationships/slideLayout" Target="../slideLayouts/slideLayout14.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5" Type="http://schemas.openxmlformats.org/officeDocument/2006/relationships/image" Target="../media/image135.jpeg"/><Relationship Id="rId10" Type="http://schemas.openxmlformats.org/officeDocument/2006/relationships/image" Target="../media/image130.jpeg"/><Relationship Id="rId19" Type="http://schemas.openxmlformats.org/officeDocument/2006/relationships/image" Target="../media/image139.jpeg"/><Relationship Id="rId4" Type="http://schemas.openxmlformats.org/officeDocument/2006/relationships/image" Target="../media/image124.jpeg"/><Relationship Id="rId9" Type="http://schemas.openxmlformats.org/officeDocument/2006/relationships/image" Target="../media/image129.jpeg"/><Relationship Id="rId14" Type="http://schemas.openxmlformats.org/officeDocument/2006/relationships/image" Target="../media/image13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90.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5.wdp"/><Relationship Id="rId7"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67.png"/><Relationship Id="rId5" Type="http://schemas.microsoft.com/office/2007/relationships/hdphoto" Target="../media/hdphoto8.wdp"/><Relationship Id="rId4" Type="http://schemas.openxmlformats.org/officeDocument/2006/relationships/image" Target="../media/image144.png"/></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48.jpeg"/><Relationship Id="rId2" Type="http://schemas.openxmlformats.org/officeDocument/2006/relationships/image" Target="../media/image145.jpeg"/><Relationship Id="rId1" Type="http://schemas.openxmlformats.org/officeDocument/2006/relationships/slideLayout" Target="../slideLayouts/slideLayout14.xml"/><Relationship Id="rId6" Type="http://schemas.openxmlformats.org/officeDocument/2006/relationships/image" Target="../media/image147.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jpeg"/><Relationship Id="rId16" Type="http://schemas.openxmlformats.org/officeDocument/2006/relationships/image" Target="../media/image48.jpeg"/><Relationship Id="rId1" Type="http://schemas.openxmlformats.org/officeDocument/2006/relationships/slideLayout" Target="../slideLayouts/slideLayout49.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5" Type="http://schemas.openxmlformats.org/officeDocument/2006/relationships/image" Target="../media/image4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49.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5.jp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6.jpe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7.xml"/><Relationship Id="rId1" Type="http://schemas.openxmlformats.org/officeDocument/2006/relationships/slideLayout" Target="../slideLayouts/slideLayout11.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png"/><Relationship Id="rId7" Type="http://schemas.openxmlformats.org/officeDocument/2006/relationships/image" Target="../media/image63.gif"/><Relationship Id="rId2" Type="http://schemas.openxmlformats.org/officeDocument/2006/relationships/image" Target="../media/image58.png"/><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1.xml"/><Relationship Id="rId5" Type="http://schemas.openxmlformats.org/officeDocument/2006/relationships/chart" Target="../charts/chart9.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2.png"/><Relationship Id="rId18" Type="http://schemas.microsoft.com/office/2007/relationships/hdphoto" Target="../media/hdphoto9.wdp"/><Relationship Id="rId3" Type="http://schemas.openxmlformats.org/officeDocument/2006/relationships/image" Target="../media/image67.png"/><Relationship Id="rId7" Type="http://schemas.openxmlformats.org/officeDocument/2006/relationships/image" Target="../media/image69.png"/><Relationship Id="rId12" Type="http://schemas.microsoft.com/office/2007/relationships/hdphoto" Target="../media/hdphoto6.wdp"/><Relationship Id="rId17" Type="http://schemas.openxmlformats.org/officeDocument/2006/relationships/image" Target="../media/image74.png"/><Relationship Id="rId2" Type="http://schemas.openxmlformats.org/officeDocument/2006/relationships/image" Target="../media/image8.jp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34.xml"/><Relationship Id="rId6" Type="http://schemas.microsoft.com/office/2007/relationships/hdphoto" Target="../media/hdphoto3.wdp"/><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png"/><Relationship Id="rId10" Type="http://schemas.microsoft.com/office/2007/relationships/hdphoto" Target="../media/hdphoto5.wdp"/><Relationship Id="rId19" Type="http://schemas.openxmlformats.org/officeDocument/2006/relationships/image" Target="../media/image75.png"/><Relationship Id="rId4" Type="http://schemas.microsoft.com/office/2007/relationships/hdphoto" Target="../media/hdphoto2.wdp"/><Relationship Id="rId9" Type="http://schemas.openxmlformats.org/officeDocument/2006/relationships/image" Target="../media/image70.png"/><Relationship Id="rId1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78.jp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9.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41.xml.rels><?xml version="1.0" encoding="UTF-8" standalone="yes"?>
<Relationships xmlns="http://schemas.openxmlformats.org/package/2006/relationships"><Relationship Id="rId8" Type="http://schemas.openxmlformats.org/officeDocument/2006/relationships/chart" Target="../charts/chart21.xml"/><Relationship Id="rId13" Type="http://schemas.openxmlformats.org/officeDocument/2006/relationships/image" Target="../media/image53.png"/><Relationship Id="rId3" Type="http://schemas.openxmlformats.org/officeDocument/2006/relationships/chart" Target="../charts/chart18.xml"/><Relationship Id="rId7" Type="http://schemas.openxmlformats.org/officeDocument/2006/relationships/chart" Target="../charts/chart20.xml"/><Relationship Id="rId12" Type="http://schemas.openxmlformats.org/officeDocument/2006/relationships/chart" Target="../charts/chart23.xml"/><Relationship Id="rId2" Type="http://schemas.openxmlformats.org/officeDocument/2006/relationships/chart" Target="../charts/chart17.xml"/><Relationship Id="rId1" Type="http://schemas.openxmlformats.org/officeDocument/2006/relationships/slideLayout" Target="../slideLayouts/slideLayout12.xml"/><Relationship Id="rId6" Type="http://schemas.openxmlformats.org/officeDocument/2006/relationships/image" Target="../media/image81.jpeg"/><Relationship Id="rId11" Type="http://schemas.openxmlformats.org/officeDocument/2006/relationships/chart" Target="../charts/chart22.xml"/><Relationship Id="rId5" Type="http://schemas.openxmlformats.org/officeDocument/2006/relationships/image" Target="../media/image80.jpeg"/><Relationship Id="rId10" Type="http://schemas.openxmlformats.org/officeDocument/2006/relationships/image" Target="../media/image83.jpeg"/><Relationship Id="rId4" Type="http://schemas.openxmlformats.org/officeDocument/2006/relationships/chart" Target="../charts/chart19.xml"/><Relationship Id="rId9" Type="http://schemas.openxmlformats.org/officeDocument/2006/relationships/image" Target="../media/image82.jpeg"/></Relationships>
</file>

<file path=ppt/slides/_rels/slide42.xml.rels><?xml version="1.0" encoding="UTF-8" standalone="yes"?>
<Relationships xmlns="http://schemas.openxmlformats.org/package/2006/relationships"><Relationship Id="rId8" Type="http://schemas.openxmlformats.org/officeDocument/2006/relationships/chart" Target="../charts/chart26.xml"/><Relationship Id="rId13" Type="http://schemas.openxmlformats.org/officeDocument/2006/relationships/chart" Target="../charts/chart30.xml"/><Relationship Id="rId3" Type="http://schemas.openxmlformats.org/officeDocument/2006/relationships/chart" Target="../charts/chart25.xml"/><Relationship Id="rId7" Type="http://schemas.microsoft.com/office/2007/relationships/hdphoto" Target="../media/hdphoto12.wdp"/><Relationship Id="rId12" Type="http://schemas.openxmlformats.org/officeDocument/2006/relationships/image" Target="../media/image53.png"/><Relationship Id="rId2" Type="http://schemas.openxmlformats.org/officeDocument/2006/relationships/chart" Target="../charts/chart24.xml"/><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chart" Target="../charts/chart29.xml"/><Relationship Id="rId5" Type="http://schemas.microsoft.com/office/2007/relationships/hdphoto" Target="../media/hdphoto11.wdp"/><Relationship Id="rId10" Type="http://schemas.openxmlformats.org/officeDocument/2006/relationships/chart" Target="../charts/chart28.xml"/><Relationship Id="rId4" Type="http://schemas.openxmlformats.org/officeDocument/2006/relationships/image" Target="../media/image84.png"/><Relationship Id="rId9" Type="http://schemas.openxmlformats.org/officeDocument/2006/relationships/chart" Target="../charts/chart27.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87.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8.jpe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35.xml"/><Relationship Id="rId5" Type="http://schemas.openxmlformats.org/officeDocument/2006/relationships/chart" Target="../charts/chart34.xml"/><Relationship Id="rId4" Type="http://schemas.openxmlformats.org/officeDocument/2006/relationships/chart" Target="../charts/chart33.xml"/></Relationships>
</file>

<file path=ppt/slides/_rels/slide47.xml.rels><?xml version="1.0" encoding="UTF-8" standalone="yes"?>
<Relationships xmlns="http://schemas.openxmlformats.org/package/2006/relationships"><Relationship Id="rId8" Type="http://schemas.openxmlformats.org/officeDocument/2006/relationships/chart" Target="../charts/chart38.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37.xml"/><Relationship Id="rId12" Type="http://schemas.openxmlformats.org/officeDocument/2006/relationships/chart" Target="../charts/chart42.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36.xml"/><Relationship Id="rId11" Type="http://schemas.openxmlformats.org/officeDocument/2006/relationships/chart" Target="../charts/chart41.xml"/><Relationship Id="rId5" Type="http://schemas.openxmlformats.org/officeDocument/2006/relationships/image" Target="../media/image83.jpeg"/><Relationship Id="rId10" Type="http://schemas.openxmlformats.org/officeDocument/2006/relationships/chart" Target="../charts/chart40.xml"/><Relationship Id="rId4" Type="http://schemas.openxmlformats.org/officeDocument/2006/relationships/image" Target="../media/image82.jpeg"/><Relationship Id="rId9" Type="http://schemas.openxmlformats.org/officeDocument/2006/relationships/chart" Target="../charts/chart39.xml"/></Relationships>
</file>

<file path=ppt/slides/_rels/slide48.xml.rels><?xml version="1.0" encoding="UTF-8" standalone="yes"?>
<Relationships xmlns="http://schemas.openxmlformats.org/package/2006/relationships"><Relationship Id="rId8" Type="http://schemas.openxmlformats.org/officeDocument/2006/relationships/chart" Target="../charts/chart45.xml"/><Relationship Id="rId13" Type="http://schemas.openxmlformats.org/officeDocument/2006/relationships/chart" Target="../charts/chart49.xml"/><Relationship Id="rId3" Type="http://schemas.microsoft.com/office/2007/relationships/hdphoto" Target="../media/hdphoto11.wdp"/><Relationship Id="rId7" Type="http://schemas.openxmlformats.org/officeDocument/2006/relationships/chart" Target="../charts/chart44.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43.xml"/><Relationship Id="rId11" Type="http://schemas.openxmlformats.org/officeDocument/2006/relationships/chart" Target="../charts/chart48.xml"/><Relationship Id="rId5" Type="http://schemas.microsoft.com/office/2007/relationships/hdphoto" Target="../media/hdphoto12.wdp"/><Relationship Id="rId10" Type="http://schemas.openxmlformats.org/officeDocument/2006/relationships/chart" Target="../charts/chart47.xml"/><Relationship Id="rId4" Type="http://schemas.openxmlformats.org/officeDocument/2006/relationships/image" Target="../media/image85.png"/><Relationship Id="rId9" Type="http://schemas.openxmlformats.org/officeDocument/2006/relationships/chart" Target="../charts/chart46.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image" Target="../media/image90.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1.jpe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chart" Target="../charts/chart51.xml"/><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54.xml"/><Relationship Id="rId5" Type="http://schemas.openxmlformats.org/officeDocument/2006/relationships/chart" Target="../charts/chart53.xml"/><Relationship Id="rId4" Type="http://schemas.openxmlformats.org/officeDocument/2006/relationships/chart" Target="../charts/chart52.xml"/></Relationships>
</file>

<file path=ppt/slides/_rels/slide53.xml.rels><?xml version="1.0" encoding="UTF-8" standalone="yes"?>
<Relationships xmlns="http://schemas.openxmlformats.org/package/2006/relationships"><Relationship Id="rId8" Type="http://schemas.openxmlformats.org/officeDocument/2006/relationships/chart" Target="../charts/chart57.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56.xml"/><Relationship Id="rId12" Type="http://schemas.openxmlformats.org/officeDocument/2006/relationships/chart" Target="../charts/chart61.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55.xml"/><Relationship Id="rId11" Type="http://schemas.openxmlformats.org/officeDocument/2006/relationships/chart" Target="../charts/chart60.xml"/><Relationship Id="rId5" Type="http://schemas.openxmlformats.org/officeDocument/2006/relationships/image" Target="../media/image83.jpeg"/><Relationship Id="rId10" Type="http://schemas.openxmlformats.org/officeDocument/2006/relationships/chart" Target="../charts/chart59.xml"/><Relationship Id="rId4" Type="http://schemas.openxmlformats.org/officeDocument/2006/relationships/image" Target="../media/image82.jpeg"/><Relationship Id="rId9" Type="http://schemas.openxmlformats.org/officeDocument/2006/relationships/chart" Target="../charts/chart58.xml"/></Relationships>
</file>

<file path=ppt/slides/_rels/slide54.xml.rels><?xml version="1.0" encoding="UTF-8" standalone="yes"?>
<Relationships xmlns="http://schemas.openxmlformats.org/package/2006/relationships"><Relationship Id="rId8" Type="http://schemas.openxmlformats.org/officeDocument/2006/relationships/chart" Target="../charts/chart64.xml"/><Relationship Id="rId13" Type="http://schemas.openxmlformats.org/officeDocument/2006/relationships/chart" Target="../charts/chart68.xml"/><Relationship Id="rId3" Type="http://schemas.microsoft.com/office/2007/relationships/hdphoto" Target="../media/hdphoto11.wdp"/><Relationship Id="rId7" Type="http://schemas.openxmlformats.org/officeDocument/2006/relationships/chart" Target="../charts/chart63.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62.xml"/><Relationship Id="rId11" Type="http://schemas.openxmlformats.org/officeDocument/2006/relationships/chart" Target="../charts/chart67.xml"/><Relationship Id="rId5" Type="http://schemas.microsoft.com/office/2007/relationships/hdphoto" Target="../media/hdphoto12.wdp"/><Relationship Id="rId10" Type="http://schemas.openxmlformats.org/officeDocument/2006/relationships/chart" Target="../charts/chart66.xml"/><Relationship Id="rId4" Type="http://schemas.openxmlformats.org/officeDocument/2006/relationships/image" Target="../media/image85.png"/><Relationship Id="rId9" Type="http://schemas.openxmlformats.org/officeDocument/2006/relationships/chart" Target="../charts/chart65.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image" Target="../media/image93.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jpe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chart" Target="../charts/chart70.xm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chart" Target="../charts/chart73.xml"/><Relationship Id="rId5" Type="http://schemas.openxmlformats.org/officeDocument/2006/relationships/chart" Target="../charts/chart72.xml"/><Relationship Id="rId4" Type="http://schemas.openxmlformats.org/officeDocument/2006/relationships/chart" Target="../charts/chart71.xml"/></Relationships>
</file>

<file path=ppt/slides/_rels/slide59.xml.rels><?xml version="1.0" encoding="UTF-8" standalone="yes"?>
<Relationships xmlns="http://schemas.openxmlformats.org/package/2006/relationships"><Relationship Id="rId8" Type="http://schemas.openxmlformats.org/officeDocument/2006/relationships/chart" Target="../charts/chart76.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75.xml"/><Relationship Id="rId12" Type="http://schemas.openxmlformats.org/officeDocument/2006/relationships/chart" Target="../charts/chart80.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74.xml"/><Relationship Id="rId11" Type="http://schemas.openxmlformats.org/officeDocument/2006/relationships/chart" Target="../charts/chart79.xml"/><Relationship Id="rId5" Type="http://schemas.openxmlformats.org/officeDocument/2006/relationships/image" Target="../media/image83.jpeg"/><Relationship Id="rId10" Type="http://schemas.openxmlformats.org/officeDocument/2006/relationships/chart" Target="../charts/chart78.xml"/><Relationship Id="rId4" Type="http://schemas.openxmlformats.org/officeDocument/2006/relationships/image" Target="../media/image82.jpeg"/><Relationship Id="rId9" Type="http://schemas.openxmlformats.org/officeDocument/2006/relationships/chart" Target="../charts/chart7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openxmlformats.org/officeDocument/2006/relationships/chart" Target="../charts/chart83.xml"/><Relationship Id="rId13" Type="http://schemas.openxmlformats.org/officeDocument/2006/relationships/chart" Target="../charts/chart87.xml"/><Relationship Id="rId3" Type="http://schemas.microsoft.com/office/2007/relationships/hdphoto" Target="../media/hdphoto11.wdp"/><Relationship Id="rId7" Type="http://schemas.openxmlformats.org/officeDocument/2006/relationships/chart" Target="../charts/chart82.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81.xml"/><Relationship Id="rId11" Type="http://schemas.openxmlformats.org/officeDocument/2006/relationships/chart" Target="../charts/chart86.xml"/><Relationship Id="rId5" Type="http://schemas.microsoft.com/office/2007/relationships/hdphoto" Target="../media/hdphoto12.wdp"/><Relationship Id="rId10" Type="http://schemas.openxmlformats.org/officeDocument/2006/relationships/chart" Target="../charts/chart85.xml"/><Relationship Id="rId4" Type="http://schemas.openxmlformats.org/officeDocument/2006/relationships/image" Target="../media/image85.png"/><Relationship Id="rId9" Type="http://schemas.openxmlformats.org/officeDocument/2006/relationships/chart" Target="../charts/chart84.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image" Target="../media/image96.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jpe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chart" Target="../charts/chart89.xm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chart" Target="../charts/chart92.xml"/><Relationship Id="rId5" Type="http://schemas.openxmlformats.org/officeDocument/2006/relationships/chart" Target="../charts/chart91.xml"/><Relationship Id="rId4" Type="http://schemas.openxmlformats.org/officeDocument/2006/relationships/chart" Target="../charts/chart90.xml"/></Relationships>
</file>

<file path=ppt/slides/_rels/slide65.xml.rels><?xml version="1.0" encoding="UTF-8" standalone="yes"?>
<Relationships xmlns="http://schemas.openxmlformats.org/package/2006/relationships"><Relationship Id="rId8" Type="http://schemas.openxmlformats.org/officeDocument/2006/relationships/chart" Target="../charts/chart95.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94.xml"/><Relationship Id="rId12" Type="http://schemas.openxmlformats.org/officeDocument/2006/relationships/chart" Target="../charts/chart99.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93.xml"/><Relationship Id="rId11" Type="http://schemas.openxmlformats.org/officeDocument/2006/relationships/chart" Target="../charts/chart98.xml"/><Relationship Id="rId5" Type="http://schemas.openxmlformats.org/officeDocument/2006/relationships/image" Target="../media/image83.jpeg"/><Relationship Id="rId10" Type="http://schemas.openxmlformats.org/officeDocument/2006/relationships/chart" Target="../charts/chart97.xml"/><Relationship Id="rId4" Type="http://schemas.openxmlformats.org/officeDocument/2006/relationships/image" Target="../media/image82.jpeg"/><Relationship Id="rId9" Type="http://schemas.openxmlformats.org/officeDocument/2006/relationships/chart" Target="../charts/chart96.xml"/></Relationships>
</file>

<file path=ppt/slides/_rels/slide66.xml.rels><?xml version="1.0" encoding="UTF-8" standalone="yes"?>
<Relationships xmlns="http://schemas.openxmlformats.org/package/2006/relationships"><Relationship Id="rId8" Type="http://schemas.openxmlformats.org/officeDocument/2006/relationships/chart" Target="../charts/chart102.xml"/><Relationship Id="rId13" Type="http://schemas.openxmlformats.org/officeDocument/2006/relationships/chart" Target="../charts/chart106.xml"/><Relationship Id="rId3" Type="http://schemas.microsoft.com/office/2007/relationships/hdphoto" Target="../media/hdphoto11.wdp"/><Relationship Id="rId7" Type="http://schemas.openxmlformats.org/officeDocument/2006/relationships/chart" Target="../charts/chart101.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100.xml"/><Relationship Id="rId11" Type="http://schemas.openxmlformats.org/officeDocument/2006/relationships/chart" Target="../charts/chart105.xml"/><Relationship Id="rId5" Type="http://schemas.microsoft.com/office/2007/relationships/hdphoto" Target="../media/hdphoto12.wdp"/><Relationship Id="rId10" Type="http://schemas.openxmlformats.org/officeDocument/2006/relationships/chart" Target="../charts/chart104.xml"/><Relationship Id="rId4" Type="http://schemas.openxmlformats.org/officeDocument/2006/relationships/image" Target="../media/image85.png"/><Relationship Id="rId9" Type="http://schemas.openxmlformats.org/officeDocument/2006/relationships/chart" Target="../charts/chart103.xml"/></Relationships>
</file>

<file path=ppt/slides/_rels/slide6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image" Target="../media/image99.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0.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chart" Target="../charts/chart108.xml"/><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chart" Target="../charts/chart111.xml"/><Relationship Id="rId5" Type="http://schemas.openxmlformats.org/officeDocument/2006/relationships/chart" Target="../charts/chart110.xml"/><Relationship Id="rId4" Type="http://schemas.openxmlformats.org/officeDocument/2006/relationships/chart" Target="../charts/chart109.xml"/></Relationships>
</file>

<file path=ppt/slides/_rels/slide71.xml.rels><?xml version="1.0" encoding="UTF-8" standalone="yes"?>
<Relationships xmlns="http://schemas.openxmlformats.org/package/2006/relationships"><Relationship Id="rId8" Type="http://schemas.openxmlformats.org/officeDocument/2006/relationships/chart" Target="../charts/chart114.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113.xml"/><Relationship Id="rId12" Type="http://schemas.openxmlformats.org/officeDocument/2006/relationships/chart" Target="../charts/chart118.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112.xml"/><Relationship Id="rId11" Type="http://schemas.openxmlformats.org/officeDocument/2006/relationships/chart" Target="../charts/chart117.xml"/><Relationship Id="rId5" Type="http://schemas.openxmlformats.org/officeDocument/2006/relationships/image" Target="../media/image83.jpeg"/><Relationship Id="rId10" Type="http://schemas.openxmlformats.org/officeDocument/2006/relationships/chart" Target="../charts/chart116.xml"/><Relationship Id="rId4" Type="http://schemas.openxmlformats.org/officeDocument/2006/relationships/image" Target="../media/image82.jpeg"/><Relationship Id="rId9" Type="http://schemas.openxmlformats.org/officeDocument/2006/relationships/chart" Target="../charts/chart115.xml"/></Relationships>
</file>

<file path=ppt/slides/_rels/slide72.xml.rels><?xml version="1.0" encoding="UTF-8" standalone="yes"?>
<Relationships xmlns="http://schemas.openxmlformats.org/package/2006/relationships"><Relationship Id="rId8" Type="http://schemas.openxmlformats.org/officeDocument/2006/relationships/chart" Target="../charts/chart121.xml"/><Relationship Id="rId13" Type="http://schemas.openxmlformats.org/officeDocument/2006/relationships/chart" Target="../charts/chart125.xml"/><Relationship Id="rId3" Type="http://schemas.microsoft.com/office/2007/relationships/hdphoto" Target="../media/hdphoto11.wdp"/><Relationship Id="rId7" Type="http://schemas.openxmlformats.org/officeDocument/2006/relationships/chart" Target="../charts/chart120.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119.xml"/><Relationship Id="rId11" Type="http://schemas.openxmlformats.org/officeDocument/2006/relationships/chart" Target="../charts/chart124.xml"/><Relationship Id="rId5" Type="http://schemas.microsoft.com/office/2007/relationships/hdphoto" Target="../media/hdphoto12.wdp"/><Relationship Id="rId10" Type="http://schemas.openxmlformats.org/officeDocument/2006/relationships/chart" Target="../charts/chart123.xml"/><Relationship Id="rId4" Type="http://schemas.openxmlformats.org/officeDocument/2006/relationships/image" Target="../media/image85.png"/><Relationship Id="rId9" Type="http://schemas.openxmlformats.org/officeDocument/2006/relationships/chart" Target="../charts/chart122.xml"/></Relationships>
</file>

<file path=ppt/slides/_rels/slide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chart" Target="../charts/chart126.xml"/><Relationship Id="rId2" Type="http://schemas.openxmlformats.org/officeDocument/2006/relationships/image" Target="../media/image101.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2.jpeg"/><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chart" Target="../charts/chart127.xm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chart" Target="../charts/chart130.xml"/><Relationship Id="rId5" Type="http://schemas.openxmlformats.org/officeDocument/2006/relationships/chart" Target="../charts/chart129.xml"/><Relationship Id="rId4" Type="http://schemas.openxmlformats.org/officeDocument/2006/relationships/chart" Target="../charts/chart128.xml"/></Relationships>
</file>

<file path=ppt/slides/_rels/slide77.xml.rels><?xml version="1.0" encoding="UTF-8" standalone="yes"?>
<Relationships xmlns="http://schemas.openxmlformats.org/package/2006/relationships"><Relationship Id="rId8" Type="http://schemas.openxmlformats.org/officeDocument/2006/relationships/chart" Target="../charts/chart133.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132.xml"/><Relationship Id="rId12" Type="http://schemas.openxmlformats.org/officeDocument/2006/relationships/chart" Target="../charts/chart137.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131.xml"/><Relationship Id="rId11" Type="http://schemas.openxmlformats.org/officeDocument/2006/relationships/chart" Target="../charts/chart136.xml"/><Relationship Id="rId5" Type="http://schemas.openxmlformats.org/officeDocument/2006/relationships/image" Target="../media/image83.jpeg"/><Relationship Id="rId10" Type="http://schemas.openxmlformats.org/officeDocument/2006/relationships/chart" Target="../charts/chart135.xml"/><Relationship Id="rId4" Type="http://schemas.openxmlformats.org/officeDocument/2006/relationships/image" Target="../media/image82.jpeg"/><Relationship Id="rId9" Type="http://schemas.openxmlformats.org/officeDocument/2006/relationships/chart" Target="../charts/chart134.xml"/></Relationships>
</file>

<file path=ppt/slides/_rels/slide78.xml.rels><?xml version="1.0" encoding="UTF-8" standalone="yes"?>
<Relationships xmlns="http://schemas.openxmlformats.org/package/2006/relationships"><Relationship Id="rId8" Type="http://schemas.openxmlformats.org/officeDocument/2006/relationships/chart" Target="../charts/chart140.xml"/><Relationship Id="rId13" Type="http://schemas.openxmlformats.org/officeDocument/2006/relationships/chart" Target="../charts/chart144.xml"/><Relationship Id="rId3" Type="http://schemas.microsoft.com/office/2007/relationships/hdphoto" Target="../media/hdphoto11.wdp"/><Relationship Id="rId7" Type="http://schemas.openxmlformats.org/officeDocument/2006/relationships/chart" Target="../charts/chart139.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138.xml"/><Relationship Id="rId11" Type="http://schemas.openxmlformats.org/officeDocument/2006/relationships/chart" Target="../charts/chart143.xml"/><Relationship Id="rId5" Type="http://schemas.microsoft.com/office/2007/relationships/hdphoto" Target="../media/hdphoto12.wdp"/><Relationship Id="rId10" Type="http://schemas.openxmlformats.org/officeDocument/2006/relationships/chart" Target="../charts/chart142.xml"/><Relationship Id="rId4" Type="http://schemas.openxmlformats.org/officeDocument/2006/relationships/image" Target="../media/image85.png"/><Relationship Id="rId9" Type="http://schemas.openxmlformats.org/officeDocument/2006/relationships/chart" Target="../charts/chart141.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chart" Target="../charts/chart145.xml"/><Relationship Id="rId2" Type="http://schemas.openxmlformats.org/officeDocument/2006/relationships/image" Target="../media/image103.jp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chart" Target="../charts/chart146.xml"/><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chart" Target="../charts/chart149.xml"/><Relationship Id="rId5" Type="http://schemas.openxmlformats.org/officeDocument/2006/relationships/chart" Target="../charts/chart148.xml"/><Relationship Id="rId4" Type="http://schemas.openxmlformats.org/officeDocument/2006/relationships/chart" Target="../charts/chart147.xml"/></Relationships>
</file>

<file path=ppt/slides/_rels/slide83.xml.rels><?xml version="1.0" encoding="UTF-8" standalone="yes"?>
<Relationships xmlns="http://schemas.openxmlformats.org/package/2006/relationships"><Relationship Id="rId8" Type="http://schemas.openxmlformats.org/officeDocument/2006/relationships/chart" Target="../charts/chart151.xml"/><Relationship Id="rId13" Type="http://schemas.openxmlformats.org/officeDocument/2006/relationships/chart" Target="../charts/chart156.xml"/><Relationship Id="rId3" Type="http://schemas.openxmlformats.org/officeDocument/2006/relationships/image" Target="../media/image80.jpeg"/><Relationship Id="rId7" Type="http://schemas.openxmlformats.org/officeDocument/2006/relationships/chart" Target="../charts/chart150.xml"/><Relationship Id="rId12" Type="http://schemas.openxmlformats.org/officeDocument/2006/relationships/chart" Target="../charts/chart155.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3.jpeg"/><Relationship Id="rId11" Type="http://schemas.openxmlformats.org/officeDocument/2006/relationships/chart" Target="../charts/chart154.xml"/><Relationship Id="rId5" Type="http://schemas.openxmlformats.org/officeDocument/2006/relationships/image" Target="../media/image82.jpeg"/><Relationship Id="rId10" Type="http://schemas.openxmlformats.org/officeDocument/2006/relationships/chart" Target="../charts/chart153.xml"/><Relationship Id="rId4" Type="http://schemas.openxmlformats.org/officeDocument/2006/relationships/image" Target="../media/image81.jpeg"/><Relationship Id="rId9" Type="http://schemas.openxmlformats.org/officeDocument/2006/relationships/chart" Target="../charts/chart152.xml"/><Relationship Id="rId14" Type="http://schemas.openxmlformats.org/officeDocument/2006/relationships/image" Target="../media/image53.png"/></Relationships>
</file>

<file path=ppt/slides/_rels/slide84.xml.rels><?xml version="1.0" encoding="UTF-8" standalone="yes"?>
<Relationships xmlns="http://schemas.openxmlformats.org/package/2006/relationships"><Relationship Id="rId8" Type="http://schemas.openxmlformats.org/officeDocument/2006/relationships/chart" Target="../charts/chart159.xml"/><Relationship Id="rId13" Type="http://schemas.openxmlformats.org/officeDocument/2006/relationships/chart" Target="../charts/chart163.xml"/><Relationship Id="rId3" Type="http://schemas.microsoft.com/office/2007/relationships/hdphoto" Target="../media/hdphoto11.wdp"/><Relationship Id="rId7" Type="http://schemas.openxmlformats.org/officeDocument/2006/relationships/chart" Target="../charts/chart158.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157.xml"/><Relationship Id="rId11" Type="http://schemas.openxmlformats.org/officeDocument/2006/relationships/chart" Target="../charts/chart162.xml"/><Relationship Id="rId5" Type="http://schemas.microsoft.com/office/2007/relationships/hdphoto" Target="../media/hdphoto12.wdp"/><Relationship Id="rId10" Type="http://schemas.openxmlformats.org/officeDocument/2006/relationships/chart" Target="../charts/chart161.xml"/><Relationship Id="rId4" Type="http://schemas.openxmlformats.org/officeDocument/2006/relationships/image" Target="../media/image85.png"/><Relationship Id="rId9" Type="http://schemas.openxmlformats.org/officeDocument/2006/relationships/chart" Target="../charts/chart160.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chart" Target="../charts/chart164.xml"/><Relationship Id="rId2" Type="http://schemas.openxmlformats.org/officeDocument/2006/relationships/image" Target="../media/image106.jpeg"/><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7.jpeg"/><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chart" Target="../charts/chart165.xml"/><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chart" Target="../charts/chart168.xml"/><Relationship Id="rId5" Type="http://schemas.openxmlformats.org/officeDocument/2006/relationships/chart" Target="../charts/chart167.xml"/><Relationship Id="rId4" Type="http://schemas.openxmlformats.org/officeDocument/2006/relationships/chart" Target="../charts/chart166.xml"/></Relationships>
</file>

<file path=ppt/slides/_rels/slide89.xml.rels><?xml version="1.0" encoding="UTF-8" standalone="yes"?>
<Relationships xmlns="http://schemas.openxmlformats.org/package/2006/relationships"><Relationship Id="rId8" Type="http://schemas.openxmlformats.org/officeDocument/2006/relationships/chart" Target="../charts/chart171.xml"/><Relationship Id="rId13" Type="http://schemas.openxmlformats.org/officeDocument/2006/relationships/image" Target="../media/image53.png"/><Relationship Id="rId3" Type="http://schemas.openxmlformats.org/officeDocument/2006/relationships/image" Target="../media/image81.jpeg"/><Relationship Id="rId7" Type="http://schemas.openxmlformats.org/officeDocument/2006/relationships/chart" Target="../charts/chart170.xml"/><Relationship Id="rId12" Type="http://schemas.openxmlformats.org/officeDocument/2006/relationships/chart" Target="../charts/chart175.xml"/><Relationship Id="rId2" Type="http://schemas.openxmlformats.org/officeDocument/2006/relationships/image" Target="../media/image80.jpeg"/><Relationship Id="rId1" Type="http://schemas.openxmlformats.org/officeDocument/2006/relationships/slideLayout" Target="../slideLayouts/slideLayout12.xml"/><Relationship Id="rId6" Type="http://schemas.openxmlformats.org/officeDocument/2006/relationships/chart" Target="../charts/chart169.xml"/><Relationship Id="rId11" Type="http://schemas.openxmlformats.org/officeDocument/2006/relationships/chart" Target="../charts/chart174.xml"/><Relationship Id="rId5" Type="http://schemas.openxmlformats.org/officeDocument/2006/relationships/image" Target="../media/image83.jpeg"/><Relationship Id="rId10" Type="http://schemas.openxmlformats.org/officeDocument/2006/relationships/chart" Target="../charts/chart173.xml"/><Relationship Id="rId4" Type="http://schemas.openxmlformats.org/officeDocument/2006/relationships/image" Target="../media/image82.jpeg"/><Relationship Id="rId9" Type="http://schemas.openxmlformats.org/officeDocument/2006/relationships/chart" Target="../charts/chart17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chart" Target="../charts/chart178.xml"/><Relationship Id="rId13" Type="http://schemas.openxmlformats.org/officeDocument/2006/relationships/chart" Target="../charts/chart182.xml"/><Relationship Id="rId3" Type="http://schemas.microsoft.com/office/2007/relationships/hdphoto" Target="../media/hdphoto11.wdp"/><Relationship Id="rId7" Type="http://schemas.openxmlformats.org/officeDocument/2006/relationships/chart" Target="../charts/chart177.xml"/><Relationship Id="rId12" Type="http://schemas.openxmlformats.org/officeDocument/2006/relationships/image" Target="../media/image53.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hart" Target="../charts/chart176.xml"/><Relationship Id="rId11" Type="http://schemas.openxmlformats.org/officeDocument/2006/relationships/chart" Target="../charts/chart181.xml"/><Relationship Id="rId5" Type="http://schemas.microsoft.com/office/2007/relationships/hdphoto" Target="../media/hdphoto12.wdp"/><Relationship Id="rId10" Type="http://schemas.openxmlformats.org/officeDocument/2006/relationships/chart" Target="../charts/chart180.xml"/><Relationship Id="rId4" Type="http://schemas.openxmlformats.org/officeDocument/2006/relationships/image" Target="../media/image85.png"/><Relationship Id="rId9" Type="http://schemas.openxmlformats.org/officeDocument/2006/relationships/chart" Target="../charts/chart179.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0.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jp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chart" Target="../charts/chart184.xml"/><Relationship Id="rId2" Type="http://schemas.openxmlformats.org/officeDocument/2006/relationships/chart" Target="../charts/chart183.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chart" Target="../charts/chart186.xml"/><Relationship Id="rId4" Type="http://schemas.openxmlformats.org/officeDocument/2006/relationships/chart" Target="../charts/chart185.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159" y="180230"/>
            <a:ext cx="13078173" cy="7185253"/>
          </a:xfrm>
          <a:prstGeom prst="rect">
            <a:avLst/>
          </a:prstGeom>
        </p:spPr>
      </p:pic>
      <p:pic>
        <p:nvPicPr>
          <p:cNvPr id="4"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45051" y="342094"/>
            <a:ext cx="1789423" cy="168006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1"/>
          </p:nvPr>
        </p:nvSpPr>
        <p:spPr>
          <a:xfrm>
            <a:off x="540000" y="3872890"/>
            <a:ext cx="3889270" cy="491946"/>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19</a:t>
            </a:r>
            <a:r>
              <a:rPr lang="en-GB" baseline="30000" dirty="0"/>
              <a:t>th</a:t>
            </a:r>
            <a:r>
              <a:rPr lang="en-GB" dirty="0"/>
              <a:t> October 2017</a:t>
            </a:r>
          </a:p>
        </p:txBody>
      </p:sp>
      <p:sp>
        <p:nvSpPr>
          <p:cNvPr id="17" name="Text Placeholder 16"/>
          <p:cNvSpPr>
            <a:spLocks noGrp="1"/>
          </p:cNvSpPr>
          <p:nvPr>
            <p:ph type="body" sz="quarter" idx="16"/>
          </p:nvPr>
        </p:nvSpPr>
        <p:spPr>
          <a:xfrm>
            <a:off x="540000" y="1735371"/>
            <a:ext cx="3192651" cy="677108"/>
          </a:xfrm>
        </p:spPr>
        <p:txBody>
          <a:bodyPr/>
          <a:lstStyle/>
          <a:p>
            <a:r>
              <a:rPr lang="en-GB" dirty="0"/>
              <a:t>activating</a:t>
            </a:r>
          </a:p>
        </p:txBody>
      </p:sp>
      <p:sp>
        <p:nvSpPr>
          <p:cNvPr id="8" name="Text Placeholder 16"/>
          <p:cNvSpPr>
            <a:spLocks noGrp="1"/>
          </p:cNvSpPr>
          <p:nvPr>
            <p:ph type="body" sz="quarter" idx="16"/>
          </p:nvPr>
        </p:nvSpPr>
        <p:spPr>
          <a:xfrm>
            <a:off x="535061" y="2464262"/>
            <a:ext cx="5849147" cy="677108"/>
          </a:xfrm>
        </p:spPr>
        <p:txBody>
          <a:bodyPr/>
          <a:lstStyle/>
          <a:p>
            <a:r>
              <a:rPr lang="en-GB" b="1" dirty="0"/>
              <a:t>The Norway</a:t>
            </a:r>
            <a:r>
              <a:rPr lang="en-GB" dirty="0"/>
              <a:t> brand</a:t>
            </a:r>
          </a:p>
        </p:txBody>
      </p:sp>
      <p:sp>
        <p:nvSpPr>
          <p:cNvPr id="7" name="Subtitle 4"/>
          <p:cNvSpPr txBox="1">
            <a:spLocks/>
          </p:cNvSpPr>
          <p:nvPr/>
        </p:nvSpPr>
        <p:spPr bwMode="gray">
          <a:xfrm>
            <a:off x="540000" y="3308485"/>
            <a:ext cx="10785197" cy="519646"/>
          </a:xfrm>
          <a:prstGeom prst="rect">
            <a:avLst/>
          </a:prstGeom>
          <a:solidFill>
            <a:schemeClr val="tx1"/>
          </a:solidFill>
        </p:spPr>
        <p:txBody>
          <a:bodyPr vert="horz" wrap="none" lIns="0" tIns="41410" rIns="0" bIns="41410"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 A report on holiday needs and segments in the Swedish market</a:t>
            </a:r>
          </a:p>
        </p:txBody>
      </p:sp>
      <p:pic>
        <p:nvPicPr>
          <p:cNvPr id="1026" name="Picture 2" descr="Bilderesultat for innovasjon norge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061" y="296598"/>
            <a:ext cx="2641369" cy="912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7"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01347" cy="553998"/>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6071815" y="1764407"/>
            <a:ext cx="6419549" cy="5184576"/>
          </a:xfrm>
        </p:spPr>
        <p:txBody>
          <a:bodyPr anchor="ctr"/>
          <a:lstStyle/>
          <a:p>
            <a:pPr marL="0" indent="0" defTabSz="1357788">
              <a:buNone/>
            </a:pPr>
            <a:r>
              <a:rPr lang="en-US" sz="2400" dirty="0">
                <a:solidFill>
                  <a:srgbClr val="636363"/>
                </a:solidFill>
                <a:latin typeface="Calibri"/>
              </a:rPr>
              <a:t>Censydiam offers a </a:t>
            </a:r>
            <a:r>
              <a:rPr lang="en-US" sz="2400" b="1" dirty="0">
                <a:solidFill>
                  <a:srgbClr val="636363"/>
                </a:solidFill>
                <a:latin typeface="Calibri"/>
              </a:rPr>
              <a:t>validated approach </a:t>
            </a:r>
            <a:r>
              <a:rPr lang="en-US" sz="2400" dirty="0">
                <a:solidFill>
                  <a:srgbClr val="636363"/>
                </a:solidFill>
                <a:latin typeface="Calibri"/>
              </a:rPr>
              <a:t>to understand the different roles brands can play in the category.    </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Censydiam captures the </a:t>
            </a:r>
            <a:r>
              <a:rPr lang="en-US" sz="2400" b="1" dirty="0">
                <a:solidFill>
                  <a:srgbClr val="636363"/>
                </a:solidFill>
                <a:latin typeface="Calibri"/>
              </a:rPr>
              <a:t>needs &amp; motivations </a:t>
            </a:r>
            <a:r>
              <a:rPr lang="en-US" sz="2400" dirty="0">
                <a:solidFill>
                  <a:srgbClr val="636363"/>
                </a:solidFill>
                <a:latin typeface="Calibri"/>
              </a:rPr>
              <a:t>that drive relevance in the category, while acknowledging that these needs &amp; motivations can differ across various situations and occasions.</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Brands can </a:t>
            </a:r>
            <a:r>
              <a:rPr lang="en-US" sz="2400" b="1" dirty="0">
                <a:solidFill>
                  <a:srgbClr val="636363"/>
                </a:solidFill>
                <a:latin typeface="Calibri"/>
              </a:rPr>
              <a:t>grow</a:t>
            </a:r>
            <a:r>
              <a:rPr lang="en-US" sz="2400"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247279" y="1548383"/>
            <a:ext cx="4288802" cy="5184576"/>
          </a:xfrm>
          <a:prstGeom prst="rect">
            <a:avLst/>
          </a:prstGeom>
          <a:solidFill>
            <a:srgbClr val="F1BE48">
              <a:lumMod val="60000"/>
              <a:lumOff val="40000"/>
            </a:srgbClr>
          </a:solidFill>
          <a:ln w="25400"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nl-BE" sz="2646"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bwMode="gray">
          <a:xfrm>
            <a:off x="1478490" y="1730136"/>
            <a:ext cx="3826384" cy="1384434"/>
          </a:xfrm>
          <a:prstGeom prst="rect">
            <a:avLst/>
          </a:prstGeom>
          <a:solidFill>
            <a:srgbClr val="E87722"/>
          </a:solidFill>
          <a:ln w="25400" cap="flat" cmpd="sng" algn="ctr">
            <a:noFill/>
            <a:prstDash val="solid"/>
          </a:ln>
          <a:effectLst/>
        </p:spPr>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ctr" defTabSz="1357788" eaLnBrk="1" fontAlgn="auto" latinLnBrk="0" hangingPunct="1">
              <a:lnSpc>
                <a:spcPct val="100000"/>
              </a:lnSpc>
              <a:spcBef>
                <a:spcPts val="3528"/>
              </a:spcBef>
              <a:spcAft>
                <a:spcPts val="0"/>
              </a:spcAft>
              <a:buClr>
                <a:srgbClr val="888B8D"/>
              </a:buClr>
              <a:buSzTx/>
              <a:buFontTx/>
              <a:buNone/>
              <a:tabLst/>
              <a:defRPr/>
            </a:pPr>
            <a:r>
              <a:rPr kumimoji="0" lang="nl-BE" sz="2940" b="1" i="0" u="none" strike="noStrike" kern="0" cap="none" spc="0" normalizeH="0" baseline="0" noProof="0" dirty="0">
                <a:ln>
                  <a:noFill/>
                </a:ln>
                <a:solidFill>
                  <a:prstClr val="white"/>
                </a:solidFill>
                <a:effectLst/>
                <a:uLnTx/>
                <a:uFillTx/>
                <a:latin typeface="Calibri"/>
                <a:ea typeface="+mn-ea"/>
                <a:cs typeface="+mn-cs"/>
              </a:rPr>
              <a:t>BE RELEVANT</a:t>
            </a:r>
          </a:p>
        </p:txBody>
      </p:sp>
      <p:pic>
        <p:nvPicPr>
          <p:cNvPr id="7" name="Picture 6"/>
          <p:cNvPicPr>
            <a:picLocks noChangeAspect="1"/>
          </p:cNvPicPr>
          <p:nvPr/>
        </p:nvPicPr>
        <p:blipFill>
          <a:blip r:embed="rId2"/>
          <a:stretch>
            <a:fillRect/>
          </a:stretch>
        </p:blipFill>
        <p:spPr>
          <a:xfrm>
            <a:off x="2232409" y="3380537"/>
            <a:ext cx="2318542" cy="2201780"/>
          </a:xfrm>
          <a:prstGeom prst="rect">
            <a:avLst/>
          </a:prstGeom>
        </p:spPr>
      </p:pic>
      <p:sp>
        <p:nvSpPr>
          <p:cNvPr id="8" name="TextBox 7"/>
          <p:cNvSpPr txBox="1"/>
          <p:nvPr/>
        </p:nvSpPr>
        <p:spPr>
          <a:xfrm>
            <a:off x="1478490" y="5848285"/>
            <a:ext cx="3826384" cy="815608"/>
          </a:xfrm>
          <a:prstGeom prst="rect">
            <a:avLst/>
          </a:prstGeom>
          <a:noFill/>
        </p:spPr>
        <p:txBody>
          <a:bodyPr wrap="square" lIns="0" tIns="0" rIns="0" bIns="0" rtlCol="0">
            <a:spAutoFit/>
          </a:bodyPr>
          <a:lstStyle/>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Censydiam </a:t>
            </a:r>
          </a:p>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478490" y="2228711"/>
            <a:ext cx="3826384" cy="725711"/>
          </a:xfrm>
          <a:prstGeom prst="rect">
            <a:avLst/>
          </a:prstGeom>
        </p:spPr>
        <p:txBody>
          <a:bodyPr wrap="square">
            <a:spAutoFit/>
          </a:bodyPr>
          <a:lstStyle/>
          <a:p>
            <a:pPr algn="ctr" defTabSz="1357788">
              <a:spcBef>
                <a:spcPts val="3528"/>
              </a:spcBef>
              <a:buClr>
                <a:srgbClr val="888B8D"/>
              </a:buClr>
            </a:pPr>
            <a:r>
              <a:rPr lang="nl-BE" sz="2058"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2049"/>
            <a:ext cx="13099390"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0" cap="none" spc="0" normalizeH="0" baseline="0" noProof="0" dirty="0">
                <a:ln>
                  <a:noFill/>
                </a:ln>
                <a:solidFill>
                  <a:prstClr val="white"/>
                </a:solidFill>
                <a:effectLst/>
                <a:uLnTx/>
                <a:uFillTx/>
                <a:latin typeface="Segoe UI"/>
                <a:ea typeface="+mn-ea"/>
                <a:cs typeface="+mn-cs"/>
              </a:rPr>
              <a:t>6</a:t>
            </a:r>
          </a:p>
        </p:txBody>
      </p:sp>
      <p:sp>
        <p:nvSpPr>
          <p:cNvPr id="15" name="Text Placeholder 3"/>
          <p:cNvSpPr txBox="1">
            <a:spLocks/>
          </p:cNvSpPr>
          <p:nvPr/>
        </p:nvSpPr>
        <p:spPr bwMode="gray">
          <a:xfrm>
            <a:off x="565547" y="2709047"/>
            <a:ext cx="273906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GB" sz="2400" b="1" i="0" u="none" strike="noStrike" kern="1200" cap="none" spc="0" normalizeH="0" baseline="0" noProof="0" dirty="0">
                <a:ln>
                  <a:noFill/>
                </a:ln>
                <a:solidFill>
                  <a:prstClr val="white"/>
                </a:solidFill>
                <a:effectLst/>
                <a:uLnTx/>
                <a:uFillTx/>
                <a:latin typeface="Segoe UI"/>
                <a:ea typeface="+mn-ea"/>
                <a:cs typeface="+mn-cs"/>
              </a:rPr>
              <a:t>Brand positioning</a:t>
            </a:r>
          </a:p>
        </p:txBody>
      </p:sp>
      <p:sp>
        <p:nvSpPr>
          <p:cNvPr id="9" name="Title 1"/>
          <p:cNvSpPr txBox="1">
            <a:spLocks/>
          </p:cNvSpPr>
          <p:nvPr/>
        </p:nvSpPr>
        <p:spPr bwMode="gray">
          <a:xfrm>
            <a:off x="576208" y="1971162"/>
            <a:ext cx="6719743"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prstClr val="white"/>
              </a:buClr>
              <a:buSzTx/>
              <a:buFontTx/>
              <a:buNone/>
              <a:tabLst/>
              <a:defRPr/>
            </a:pPr>
            <a:r>
              <a:rPr kumimoji="0" lang="en-GB" sz="3600" b="1" i="0" u="none" strike="noStrike" kern="1200" cap="all" spc="0" normalizeH="0" baseline="0" noProof="0" dirty="0">
                <a:ln>
                  <a:noFill/>
                </a:ln>
                <a:solidFill>
                  <a:prstClr val="white"/>
                </a:solidFill>
                <a:effectLst/>
                <a:uLnTx/>
                <a:uFillTx/>
                <a:latin typeface="Segoe UI"/>
                <a:ea typeface="+mn-ea"/>
                <a:cs typeface="+mn-cs"/>
              </a:rPr>
              <a:t>Global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773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7720"/>
            <a:ext cx="13105456" cy="7185822"/>
          </a:xfrm>
          <a:prstGeom prst="rect">
            <a:avLst/>
          </a:prstGeom>
        </p:spPr>
      </p:pic>
      <p:sp>
        <p:nvSpPr>
          <p:cNvPr id="2" name="Content Placeholder 1"/>
          <p:cNvSpPr>
            <a:spLocks noGrp="1"/>
          </p:cNvSpPr>
          <p:nvPr>
            <p:ph sz="quarter" idx="10"/>
          </p:nvPr>
        </p:nvSpPr>
        <p:spPr>
          <a:xfrm>
            <a:off x="3047479" y="4212679"/>
            <a:ext cx="9996311" cy="2833717"/>
          </a:xfrm>
          <a:solidFill>
            <a:srgbClr val="7F7F7F">
              <a:alpha val="50196"/>
            </a:srgbClr>
          </a:solidFill>
        </p:spPr>
        <p:txBody>
          <a:bodyPr/>
          <a:lstStyle/>
          <a:p>
            <a:pPr marL="0" indent="0" algn="ctr">
              <a:buNone/>
            </a:pPr>
            <a:r>
              <a:rPr lang="en-US" sz="4000"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4000"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540000" y="540000"/>
            <a:ext cx="4169441" cy="553998"/>
          </a:xfrm>
        </p:spPr>
        <p:txBody>
          <a:bodyPr/>
          <a:lstStyle/>
          <a:p>
            <a:r>
              <a:rPr lang="en-US" dirty="0"/>
              <a:t>The task at hand</a:t>
            </a:r>
          </a:p>
        </p:txBody>
      </p:sp>
    </p:spTree>
    <p:extLst>
      <p:ext uri="{BB962C8B-B14F-4D97-AF65-F5344CB8AC3E}">
        <p14:creationId xmlns:p14="http://schemas.microsoft.com/office/powerpoint/2010/main" val="1359369549"/>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86748" y="325562"/>
            <a:ext cx="5353019" cy="553998"/>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1051548"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Segoe UI"/>
                <a:ea typeface="+mn-ea"/>
                <a:cs typeface="+mn-cs"/>
              </a:rPr>
              <a:t>In CONCLUSION …</a:t>
            </a:r>
          </a:p>
        </p:txBody>
      </p:sp>
      <p:sp>
        <p:nvSpPr>
          <p:cNvPr id="26" name="Rounded Rectangle 25"/>
          <p:cNvSpPr/>
          <p:nvPr/>
        </p:nvSpPr>
        <p:spPr>
          <a:xfrm>
            <a:off x="1700257" y="1332360"/>
            <a:ext cx="9916174" cy="1029820"/>
          </a:xfrm>
          <a:prstGeom prst="roundRect">
            <a:avLst>
              <a:gd name="adj" fmla="val 8077"/>
            </a:avLst>
          </a:prstGeom>
          <a:solidFill>
            <a:srgbClr val="FFFFFF"/>
          </a:solidFill>
          <a:ln w="28575" cap="flat" cmpd="sng" algn="ctr">
            <a:solidFill>
              <a:srgbClr val="000000"/>
            </a:solidFill>
            <a:prstDash val="solid"/>
          </a:ln>
          <a:effectLst/>
        </p:spPr>
        <p:txBody>
          <a:bodyPr lIns="105825" tIns="105825" rIns="105825" bIns="105825"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Norway needs to diversify it's relevance </a:t>
            </a:r>
          </a:p>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as a holiday destination</a:t>
            </a:r>
            <a:endParaRPr kumimoji="0" lang="da-DK" sz="3200"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27" name="Rounded Rectangle 26"/>
          <p:cNvSpPr/>
          <p:nvPr/>
        </p:nvSpPr>
        <p:spPr>
          <a:xfrm>
            <a:off x="229532" y="2997202"/>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We have 9 decent size segments today</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There are important differences by market</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28" name="Rectangle 27"/>
          <p:cNvSpPr/>
          <p:nvPr/>
        </p:nvSpPr>
        <p:spPr>
          <a:xfrm>
            <a:off x="167503"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We see a further fragmentation of needs in the holiday segmentation</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cxnSp>
        <p:nvCxnSpPr>
          <p:cNvPr id="29" name="Straight Connector 28"/>
          <p:cNvCxnSpPr>
            <a:stCxn id="27" idx="0"/>
            <a:endCxn id="26" idx="2"/>
          </p:cNvCxnSpPr>
          <p:nvPr/>
        </p:nvCxnSpPr>
        <p:spPr>
          <a:xfrm flipV="1">
            <a:off x="1705532" y="2362180"/>
            <a:ext cx="4952812" cy="635022"/>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5027527" y="2362180"/>
            <a:ext cx="1630817" cy="635020"/>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658344" y="2362180"/>
            <a:ext cx="1681551" cy="661517"/>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551527" y="2997200"/>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Highly relevant for one segment</a:t>
            </a:r>
          </a:p>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Relevance for aditional 5 segments</a:t>
            </a:r>
            <a:endParaRPr kumimoji="0" lang="da-DK" sz="1323"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5" name="Rectangle 54"/>
          <p:cNvSpPr/>
          <p:nvPr/>
        </p:nvSpPr>
        <p:spPr>
          <a:xfrm>
            <a:off x="3479527"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connects reasonably well with multiple needs</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56" name="Oval 55"/>
          <p:cNvSpPr>
            <a:spLocks/>
          </p:cNvSpPr>
          <p:nvPr/>
        </p:nvSpPr>
        <p:spPr>
          <a:xfrm>
            <a:off x="463068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57" name="Rounded Rectangle 56"/>
          <p:cNvSpPr/>
          <p:nvPr/>
        </p:nvSpPr>
        <p:spPr>
          <a:xfrm>
            <a:off x="6863895"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Competitive destinations too are playing on multiple needs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Nature is a highly competitive area</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8" name="Rectangle 57"/>
          <p:cNvSpPr/>
          <p:nvPr/>
        </p:nvSpPr>
        <p:spPr>
          <a:xfrm>
            <a:off x="6791895"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It's the only way to stay competitive</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60" name="Oval 59"/>
          <p:cNvSpPr>
            <a:spLocks/>
          </p:cNvSpPr>
          <p:nvPr/>
        </p:nvSpPr>
        <p:spPr>
          <a:xfrm>
            <a:off x="1313502"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
        <p:nvSpPr>
          <p:cNvPr id="24" name="Rounded Rectangle 56"/>
          <p:cNvSpPr/>
          <p:nvPr/>
        </p:nvSpPr>
        <p:spPr>
          <a:xfrm>
            <a:off x="10120512"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Norway is already associated with a wide variety of holiday needs &amp; activities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 whole of Norway, the whole year round</a:t>
            </a:r>
          </a:p>
          <a:p>
            <a:pPr marL="0" marR="0" lvl="0" indent="0" algn="l" defTabSz="1343985" rtl="0" eaLnBrk="1" fontAlgn="auto" latinLnBrk="0" hangingPunct="1">
              <a:lnSpc>
                <a:spcPct val="100000"/>
              </a:lnSpc>
              <a:spcBef>
                <a:spcPts val="0"/>
              </a:spcBef>
              <a:spcAft>
                <a:spcPts val="882"/>
              </a:spcAft>
              <a:buClrTx/>
              <a:buSzTx/>
              <a:buFontTx/>
              <a:buNone/>
              <a:tabLst/>
              <a:defRPr/>
            </a:pPr>
            <a:endPar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cxnSp>
        <p:nvCxnSpPr>
          <p:cNvPr id="33" name="Straight Connector 32"/>
          <p:cNvCxnSpPr>
            <a:stCxn id="24" idx="0"/>
            <a:endCxn id="26" idx="2"/>
          </p:cNvCxnSpPr>
          <p:nvPr/>
        </p:nvCxnSpPr>
        <p:spPr>
          <a:xfrm flipH="1" flipV="1">
            <a:off x="6658344" y="2362180"/>
            <a:ext cx="4938168" cy="661517"/>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10075392"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has a lot to offer</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35" name="Oval 34"/>
          <p:cNvSpPr>
            <a:spLocks/>
          </p:cNvSpPr>
          <p:nvPr/>
        </p:nvSpPr>
        <p:spPr>
          <a:xfrm>
            <a:off x="793701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
        <p:nvSpPr>
          <p:cNvPr id="36" name="Oval 35"/>
          <p:cNvSpPr>
            <a:spLocks/>
          </p:cNvSpPr>
          <p:nvPr/>
        </p:nvSpPr>
        <p:spPr>
          <a:xfrm>
            <a:off x="11199668"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273226" cy="374398"/>
          </a:xfrm>
        </p:spPr>
        <p:txBody>
          <a:bodyPr/>
          <a:lstStyle/>
          <a:p>
            <a:r>
              <a:rPr lang="en-US" dirty="0"/>
              <a:t>We have 9 decent size segments today (vs only 5 &gt;6% in 2011) </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1AF779D6-4DF0-417B-A252-2B62E8E5DB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8358" y="2340471"/>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6841278" cy="374398"/>
          </a:xfrm>
        </p:spPr>
        <p:txBody>
          <a:bodyPr/>
          <a:lstStyle/>
          <a:p>
            <a:r>
              <a:rPr lang="en-US" dirty="0"/>
              <a:t>There are a lot of differences in size by market</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grpSp>
        <p:nvGrpSpPr>
          <p:cNvPr id="163" name="Group 162"/>
          <p:cNvGrpSpPr/>
          <p:nvPr/>
        </p:nvGrpSpPr>
        <p:grpSpPr>
          <a:xfrm>
            <a:off x="239167" y="2268463"/>
            <a:ext cx="12817424" cy="4161539"/>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lang="en-US" sz="1600" dirty="0">
                      <a:solidFill>
                        <a:prstClr val="white"/>
                      </a:solidFill>
                      <a:latin typeface="Segoe UI"/>
                    </a:rPr>
                    <a:t>9%</a:t>
                  </a: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9%</a:t>
                  </a:r>
                </a:p>
              </p:txBody>
            </p:sp>
          </p:grpSp>
        </p:grpSp>
      </p:grpSp>
      <p:sp>
        <p:nvSpPr>
          <p:cNvPr id="164" name="TextBox 163"/>
          <p:cNvSpPr txBox="1"/>
          <p:nvPr/>
        </p:nvSpPr>
        <p:spPr>
          <a:xfrm>
            <a:off x="3899638" y="1671834"/>
            <a:ext cx="5466864" cy="478968"/>
          </a:xfrm>
          <a:prstGeom prst="rect">
            <a:avLst/>
          </a:prstGeom>
          <a:noFill/>
        </p:spPr>
        <p:txBody>
          <a:bodyPr wrap="square" lIns="72000" tIns="36000" rIns="72000" bIns="36000" rtlCol="0">
            <a:sp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2400" b="1" i="0" u="sng" strike="noStrike" kern="1200" cap="none" spc="0" normalizeH="0" baseline="0" dirty="0">
                <a:ln>
                  <a:noFill/>
                </a:ln>
                <a:solidFill>
                  <a:srgbClr val="222223"/>
                </a:solidFill>
                <a:effectLst/>
                <a:uLnTx/>
                <a:uFillTx/>
                <a:latin typeface="Segoe UI"/>
                <a:ea typeface="+mn-ea"/>
                <a:cs typeface="+mn-cs"/>
              </a:rPr>
              <a:t>TOP 3 (% overnight stays*)</a:t>
            </a:r>
          </a:p>
        </p:txBody>
      </p:sp>
      <p:sp>
        <p:nvSpPr>
          <p:cNvPr id="165"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0"/>
            <a:ext cx="11226388" cy="406265"/>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540000" y="540000"/>
            <a:ext cx="10631659" cy="553998"/>
          </a:xfrm>
        </p:spPr>
        <p:txBody>
          <a:bodyPr/>
          <a:lstStyle/>
          <a:p>
            <a:r>
              <a:rPr lang="en-US" dirty="0"/>
              <a:t>Norway connects well with multiple needs</a:t>
            </a:r>
          </a:p>
        </p:txBody>
      </p:sp>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nvPr>
        </p:nvGraphicFramePr>
        <p:xfrm>
          <a:off x="959247" y="1980431"/>
          <a:ext cx="11665296"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695551" y="6864164"/>
            <a:ext cx="9289032"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8" name="TextBox 7">
            <a:extLst>
              <a:ext uri="{FF2B5EF4-FFF2-40B4-BE49-F238E27FC236}">
                <a16:creationId xmlns:a16="http://schemas.microsoft.com/office/drawing/2014/main" id="{686F92A8-729B-4227-90CC-93A1FB730473}"/>
              </a:ext>
            </a:extLst>
          </p:cNvPr>
          <p:cNvSpPr txBox="1"/>
          <p:nvPr/>
        </p:nvSpPr>
        <p:spPr>
          <a:xfrm>
            <a:off x="4808479" y="5609949"/>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9" name="TextBox 8">
            <a:extLst>
              <a:ext uri="{FF2B5EF4-FFF2-40B4-BE49-F238E27FC236}">
                <a16:creationId xmlns:a16="http://schemas.microsoft.com/office/drawing/2014/main" id="{43E80BFC-775E-4B5F-BE54-79489D9F5151}"/>
              </a:ext>
            </a:extLst>
          </p:cNvPr>
          <p:cNvSpPr txBox="1"/>
          <p:nvPr/>
        </p:nvSpPr>
        <p:spPr>
          <a:xfrm>
            <a:off x="2344860" y="5609949"/>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539750" y="2235200"/>
          <a:ext cx="12306300" cy="4227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0000" y="1203933"/>
            <a:ext cx="5203842" cy="374398"/>
          </a:xfrm>
        </p:spPr>
        <p:txBody>
          <a:bodyPr/>
          <a:lstStyle/>
          <a:p>
            <a:r>
              <a:rPr lang="en-US" dirty="0"/>
              <a:t>Nature is a highly competitive area</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sp>
        <p:nvSpPr>
          <p:cNvPr id="10" name="TextBox 9"/>
          <p:cNvSpPr txBox="1"/>
          <p:nvPr/>
        </p:nvSpPr>
        <p:spPr>
          <a:xfrm>
            <a:off x="3695551" y="6864164"/>
            <a:ext cx="9289032"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Adventures in the World of Natural Beauty</a:t>
            </a:r>
          </a:p>
        </p:txBody>
      </p:sp>
      <p:sp>
        <p:nvSpPr>
          <p:cNvPr id="11" name="Rectangle 10"/>
          <p:cNvSpPr/>
          <p:nvPr/>
        </p:nvSpPr>
        <p:spPr bwMode="gray">
          <a:xfrm>
            <a:off x="9456191" y="4140671"/>
            <a:ext cx="3134904" cy="215477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gn="ctr">
              <a:lnSpc>
                <a:spcPct val="110000"/>
              </a:lnSpc>
              <a:spcBef>
                <a:spcPts val="2400"/>
              </a:spcBef>
              <a:buClr>
                <a:srgbClr val="D2D3D2"/>
              </a:buClr>
              <a:defRPr/>
            </a:pPr>
            <a:r>
              <a:rPr lang="en-US" sz="2800" cap="all" dirty="0">
                <a:solidFill>
                  <a:prstClr val="white"/>
                </a:solidFill>
                <a:effectLst>
                  <a:outerShdw blurRad="38100" dist="38100" dir="2700000" algn="tl">
                    <a:srgbClr val="000000">
                      <a:alpha val="43137"/>
                    </a:srgbClr>
                  </a:outerShdw>
                </a:effectLst>
              </a:rPr>
              <a:t>ADVENTURES IN </a:t>
            </a:r>
            <a:r>
              <a:rPr kumimoji="0" lang="en-US"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world of natural beauty</a:t>
            </a:r>
            <a:endParaRPr kumimoji="0" lang="nb-NO"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540000" y="1688267"/>
            <a:ext cx="8537770" cy="4227513"/>
          </a:xfrm>
          <a:prstGeom prst="rect">
            <a:avLst/>
          </a:prstGeom>
        </p:spPr>
      </p:pic>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751" y="3173919"/>
            <a:ext cx="7210598" cy="3573749"/>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6910" y="2063164"/>
            <a:ext cx="3900150" cy="203916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19" y="1994757"/>
            <a:ext cx="8090667" cy="207876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231" y="4428703"/>
            <a:ext cx="7952083" cy="209195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780" y="4399891"/>
            <a:ext cx="3900150" cy="2095013"/>
          </a:xfrm>
          <a:prstGeom prst="rect">
            <a:avLst/>
          </a:prstGeom>
        </p:spPr>
      </p:pic>
      <p:sp>
        <p:nvSpPr>
          <p:cNvPr id="11" name="AutoShape 2" descr="Image result for visit sweden logo"/>
          <p:cNvSpPr>
            <a:spLocks noChangeAspect="1" noChangeArrowheads="1"/>
          </p:cNvSpPr>
          <p:nvPr/>
        </p:nvSpPr>
        <p:spPr bwMode="auto">
          <a:xfrm>
            <a:off x="6742707" y="38866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nl-BE" sz="2100" b="0" i="0" u="none" strike="noStrike" kern="1200" cap="none" spc="0" normalizeH="0" baseline="0" noProof="0">
              <a:ln>
                <a:noFill/>
              </a:ln>
              <a:solidFill>
                <a:srgbClr val="222223"/>
              </a:solidFill>
              <a:effectLst/>
              <a:uLnTx/>
              <a:uFillTx/>
              <a:latin typeface="Segoe UI"/>
              <a:ea typeface="+mn-ea"/>
              <a:cs typeface="+mn-cs"/>
            </a:endParaRPr>
          </a:p>
        </p:txBody>
      </p:sp>
      <p:pic>
        <p:nvPicPr>
          <p:cNvPr id="12" name="Picture 11"/>
          <p:cNvPicPr>
            <a:picLocks noChangeAspect="1"/>
          </p:cNvPicPr>
          <p:nvPr/>
        </p:nvPicPr>
        <p:blipFill>
          <a:blip r:embed="rId7"/>
          <a:stretch>
            <a:fillRect/>
          </a:stretch>
        </p:blipFill>
        <p:spPr>
          <a:xfrm>
            <a:off x="5832238" y="3721450"/>
            <a:ext cx="1936616" cy="1088132"/>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158258" cy="374398"/>
          </a:xfrm>
        </p:spPr>
        <p:txBody>
          <a:bodyPr/>
          <a:lstStyle/>
          <a:p>
            <a:r>
              <a:rPr lang="en-US" dirty="0"/>
              <a:t>Norway is used for a wide variety of holiday needs &amp; activities</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graphicFrame>
        <p:nvGraphicFramePr>
          <p:cNvPr id="7" name="Chart 6"/>
          <p:cNvGraphicFramePr/>
          <p:nvPr>
            <p:extLst/>
          </p:nvPr>
        </p:nvGraphicFramePr>
        <p:xfrm>
          <a:off x="540000" y="1764407"/>
          <a:ext cx="12329046" cy="529078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1184383" y="7055188"/>
            <a:ext cx="1974305"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33" y="323067"/>
            <a:ext cx="5864328" cy="542906"/>
          </a:xfrm>
        </p:spPr>
        <p:txBody>
          <a:bodyPr/>
          <a:lstStyle/>
          <a:p>
            <a:r>
              <a:rPr lang="de-DE" dirty="0"/>
              <a:t>Censydiam in a nutshell</a:t>
            </a:r>
          </a:p>
        </p:txBody>
      </p:sp>
      <p:grpSp>
        <p:nvGrpSpPr>
          <p:cNvPr id="34" name="Group 33"/>
          <p:cNvGrpSpPr/>
          <p:nvPr/>
        </p:nvGrpSpPr>
        <p:grpSpPr>
          <a:xfrm>
            <a:off x="394679" y="1344395"/>
            <a:ext cx="4597016" cy="5819840"/>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616949"/>
              </a:xfrm>
              <a:prstGeom prst="rect">
                <a:avLst/>
              </a:prstGeom>
              <a:ln>
                <a:noFill/>
              </a:ln>
            </p:spPr>
            <p:txBody>
              <a:bodyPr wrap="square">
                <a:spAutoFit/>
              </a:bodyPr>
              <a:lstStyle/>
              <a:p>
                <a:pPr defTabSz="1343985"/>
                <a:r>
                  <a:rPr lang="en-US" sz="1764" kern="0" dirty="0">
                    <a:solidFill>
                      <a:prstClr val="black">
                        <a:lumMod val="85000"/>
                        <a:lumOff val="15000"/>
                      </a:prstClr>
                    </a:solidFill>
                    <a:latin typeface="+mj-lt"/>
                    <a:cs typeface="Arial" pitchFamily="34" charset="0"/>
                  </a:rPr>
                  <a:t>theories about the unconscious mind and the mechanisms of </a:t>
                </a:r>
                <a:r>
                  <a:rPr lang="en-US" sz="1764" b="1" kern="0" dirty="0">
                    <a:solidFill>
                      <a:srgbClr val="E46C0A"/>
                    </a:solidFill>
                    <a:latin typeface="+mj-lt"/>
                    <a:cs typeface="Arial" pitchFamily="34" charset="0"/>
                  </a:rPr>
                  <a:t>release</a:t>
                </a:r>
                <a:r>
                  <a:rPr lang="en-US" sz="1764" b="1" kern="0" dirty="0">
                    <a:solidFill>
                      <a:prstClr val="black">
                        <a:lumMod val="85000"/>
                        <a:lumOff val="15000"/>
                      </a:prstClr>
                    </a:solidFill>
                    <a:latin typeface="+mj-lt"/>
                    <a:cs typeface="Arial" pitchFamily="34" charset="0"/>
                  </a:rPr>
                  <a:t> </a:t>
                </a:r>
                <a:r>
                  <a:rPr lang="en-US" sz="1764" kern="0" dirty="0">
                    <a:solidFill>
                      <a:prstClr val="black">
                        <a:lumMod val="85000"/>
                        <a:lumOff val="15000"/>
                      </a:prstClr>
                    </a:solidFill>
                    <a:latin typeface="+mj-lt"/>
                    <a:cs typeface="Arial" pitchFamily="34" charset="0"/>
                  </a:rPr>
                  <a:t>and </a:t>
                </a:r>
                <a:r>
                  <a:rPr lang="en-US" sz="1764" b="1" kern="0" dirty="0">
                    <a:solidFill>
                      <a:srgbClr val="000000"/>
                    </a:solidFill>
                    <a:latin typeface="+mj-lt"/>
                    <a:cs typeface="Arial" pitchFamily="34" charset="0"/>
                  </a:rPr>
                  <a:t>repression</a:t>
                </a:r>
                <a:endParaRPr lang="en-US" sz="1764" kern="0" dirty="0">
                  <a:solidFill>
                    <a:sysClr val="windowText" lastClr="000000"/>
                  </a:solidFill>
                  <a:latin typeface="+mj-lt"/>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1659"/>
              </a:xfrm>
              <a:prstGeom prst="rect">
                <a:avLst/>
              </a:prstGeom>
              <a:ln>
                <a:noFill/>
              </a:ln>
            </p:spPr>
            <p:txBody>
              <a:bodyPr wrap="square">
                <a:spAutoFit/>
              </a:bodyPr>
              <a:lstStyle/>
              <a:p>
                <a:pPr defTabSz="1343985" eaLnBrk="0" hangingPunct="0"/>
                <a:r>
                  <a:rPr lang="en-US" sz="1764" kern="0" dirty="0">
                    <a:solidFill>
                      <a:prstClr val="black">
                        <a:lumMod val="85000"/>
                        <a:lumOff val="15000"/>
                      </a:prstClr>
                    </a:solidFill>
                    <a:latin typeface="+mj-lt"/>
                    <a:cs typeface="Arial" pitchFamily="34" charset="0"/>
                  </a:rPr>
                  <a:t>The double mechanism for satisfaction:  a striving for </a:t>
                </a:r>
                <a:r>
                  <a:rPr lang="en-US" sz="1764" b="1" kern="0" dirty="0">
                    <a:solidFill>
                      <a:srgbClr val="7030A0"/>
                    </a:solidFill>
                    <a:latin typeface="+mj-lt"/>
                    <a:cs typeface="Arial" pitchFamily="34" charset="0"/>
                  </a:rPr>
                  <a:t>power</a:t>
                </a:r>
                <a:r>
                  <a:rPr lang="en-US" sz="1764" kern="0" dirty="0">
                    <a:solidFill>
                      <a:prstClr val="black">
                        <a:lumMod val="85000"/>
                        <a:lumOff val="15000"/>
                      </a:prstClr>
                    </a:solidFill>
                    <a:latin typeface="+mj-lt"/>
                    <a:cs typeface="Arial" pitchFamily="34" charset="0"/>
                  </a:rPr>
                  <a:t> &amp; superiority and for </a:t>
                </a:r>
                <a:r>
                  <a:rPr lang="en-US" sz="1764" b="1" kern="0" dirty="0">
                    <a:solidFill>
                      <a:schemeClr val="accent2">
                        <a:lumMod val="50000"/>
                      </a:schemeClr>
                    </a:solidFill>
                    <a:latin typeface="+mj-lt"/>
                    <a:cs typeface="Arial" pitchFamily="34" charset="0"/>
                  </a:rPr>
                  <a:t>belonging</a:t>
                </a:r>
                <a:r>
                  <a:rPr lang="en-US" sz="1764" kern="0" dirty="0">
                    <a:solidFill>
                      <a:prstClr val="black">
                        <a:lumMod val="85000"/>
                        <a:lumOff val="15000"/>
                      </a:prstClr>
                    </a:solidFill>
                    <a:latin typeface="+mj-lt"/>
                    <a:cs typeface="Arial" pitchFamily="34" charset="0"/>
                  </a:rPr>
                  <a:t> &amp; community</a:t>
                </a:r>
              </a:p>
            </p:txBody>
          </p:sp>
        </p:grpSp>
      </p:grpSp>
      <p:grpSp>
        <p:nvGrpSpPr>
          <p:cNvPr id="55" name="Group 54"/>
          <p:cNvGrpSpPr/>
          <p:nvPr/>
        </p:nvGrpSpPr>
        <p:grpSpPr>
          <a:xfrm>
            <a:off x="4931110" y="1345167"/>
            <a:ext cx="4001387" cy="5819840"/>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sp>
          <p:nvSpPr>
            <p:cNvPr id="57" name="Rectangle 56"/>
            <p:cNvSpPr/>
            <p:nvPr/>
          </p:nvSpPr>
          <p:spPr>
            <a:xfrm>
              <a:off x="6373055" y="2753228"/>
              <a:ext cx="2428045" cy="1738032"/>
            </a:xfrm>
            <a:prstGeom prst="rect">
              <a:avLst/>
            </a:prstGeom>
            <a:ln>
              <a:noFill/>
            </a:ln>
          </p:spPr>
          <p:txBody>
            <a:bodyPr wrap="square">
              <a:spAutoFit/>
            </a:bodyPr>
            <a:lstStyle/>
            <a:p>
              <a:pPr defTabSz="1343985"/>
              <a:r>
                <a:rPr lang="en-US" sz="1600" kern="0" dirty="0">
                  <a:solidFill>
                    <a:prstClr val="black">
                      <a:lumMod val="85000"/>
                      <a:lumOff val="15000"/>
                    </a:prstClr>
                  </a:solidFill>
                  <a:latin typeface="+mj-lt"/>
                  <a:cs typeface="Arial" pitchFamily="34" charset="0"/>
                </a:rPr>
                <a:t>Each is deconstructed on key </a:t>
              </a:r>
              <a:r>
                <a:rPr lang="en-US" sz="1600" b="1" kern="0" dirty="0">
                  <a:solidFill>
                    <a:srgbClr val="FF0000"/>
                  </a:solidFill>
                  <a:latin typeface="+mj-lt"/>
                  <a:cs typeface="Arial" pitchFamily="34" charset="0"/>
                </a:rPr>
                <a:t>emotional</a:t>
              </a:r>
              <a:r>
                <a:rPr lang="en-US" sz="1600" kern="0" dirty="0">
                  <a:solidFill>
                    <a:prstClr val="black">
                      <a:lumMod val="85000"/>
                      <a:lumOff val="15000"/>
                    </a:prstClr>
                  </a:solidFill>
                  <a:latin typeface="+mj-lt"/>
                  <a:cs typeface="Arial" pitchFamily="34" charset="0"/>
                </a:rPr>
                <a:t> and </a:t>
              </a:r>
              <a:r>
                <a:rPr lang="en-US" sz="1600" b="1" kern="0" dirty="0">
                  <a:solidFill>
                    <a:srgbClr val="FF0000"/>
                  </a:solidFill>
                  <a:latin typeface="+mj-lt"/>
                  <a:cs typeface="Arial" pitchFamily="34" charset="0"/>
                </a:rPr>
                <a:t>functional</a:t>
              </a:r>
              <a:r>
                <a:rPr lang="en-US" sz="1600" kern="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pPr defTabSz="1343985"/>
              <a:endParaRPr lang="en-US" sz="1600" kern="0" dirty="0">
                <a:solidFill>
                  <a:prstClr val="black">
                    <a:lumMod val="85000"/>
                    <a:lumOff val="15000"/>
                  </a:prstClr>
                </a:solidFill>
                <a:latin typeface="+mj-lt"/>
                <a:cs typeface="Arial" pitchFamily="34" charset="0"/>
              </a:endParaRPr>
            </a:p>
            <a:p>
              <a:pPr defTabSz="1343985"/>
              <a:r>
                <a:rPr lang="en-US" sz="1600" kern="0" dirty="0">
                  <a:solidFill>
                    <a:prstClr val="black">
                      <a:lumMod val="85000"/>
                      <a:lumOff val="15000"/>
                    </a:prstClr>
                  </a:solidFill>
                  <a:latin typeface="+mj-lt"/>
                  <a:cs typeface="Arial" pitchFamily="34" charset="0"/>
                </a:rPr>
                <a:t>These benefits help build rich </a:t>
              </a:r>
              <a:r>
                <a:rPr lang="en-US" sz="1600" b="1" i="1" kern="0" dirty="0">
                  <a:solidFill>
                    <a:srgbClr val="FF0000"/>
                  </a:solidFill>
                  <a:latin typeface="+mj-lt"/>
                  <a:cs typeface="Arial" pitchFamily="34" charset="0"/>
                </a:rPr>
                <a:t>networks</a:t>
              </a:r>
              <a:r>
                <a:rPr lang="en-US" sz="1600" kern="0" dirty="0">
                  <a:solidFill>
                    <a:prstClr val="black">
                      <a:lumMod val="85000"/>
                      <a:lumOff val="15000"/>
                    </a:prstClr>
                  </a:solidFill>
                  <a:latin typeface="+mj-lt"/>
                  <a:cs typeface="Arial" pitchFamily="34" charset="0"/>
                </a:rPr>
                <a:t> and allow consumers to </a:t>
              </a:r>
              <a:r>
                <a:rPr lang="en-US" sz="1600" b="1" i="1" kern="0" dirty="0">
                  <a:solidFill>
                    <a:srgbClr val="FF0000"/>
                  </a:solidFill>
                  <a:latin typeface="+mj-lt"/>
                  <a:cs typeface="Arial" pitchFamily="34" charset="0"/>
                </a:rPr>
                <a:t>easily</a:t>
              </a:r>
              <a:r>
                <a:rPr lang="en-US" sz="1600" kern="0" dirty="0">
                  <a:solidFill>
                    <a:prstClr val="black">
                      <a:lumMod val="85000"/>
                      <a:lumOff val="15000"/>
                    </a:prstClr>
                  </a:solidFill>
                  <a:latin typeface="+mj-lt"/>
                  <a:cs typeface="Arial" pitchFamily="34" charset="0"/>
                </a:rPr>
                <a:t> identify the </a:t>
              </a:r>
              <a:r>
                <a:rPr lang="en-US" sz="1600" b="1" i="1" kern="0" dirty="0">
                  <a:solidFill>
                    <a:srgbClr val="FF0000"/>
                  </a:solidFill>
                  <a:latin typeface="+mj-lt"/>
                  <a:cs typeface="Arial" pitchFamily="34" charset="0"/>
                </a:rPr>
                <a:t>best solutions </a:t>
              </a:r>
              <a:r>
                <a:rPr lang="en-US" sz="1600" kern="0" dirty="0">
                  <a:solidFill>
                    <a:prstClr val="black">
                      <a:lumMod val="85000"/>
                      <a:lumOff val="15000"/>
                    </a:prstClr>
                  </a:solidFill>
                  <a:latin typeface="+mj-lt"/>
                  <a:cs typeface="Arial" pitchFamily="34" charset="0"/>
                </a:rPr>
                <a:t>for their needs. </a:t>
              </a:r>
              <a:endParaRPr lang="en-US" sz="1600" kern="0" dirty="0">
                <a:solidFill>
                  <a:sysClr val="windowText" lastClr="000000"/>
                </a:solidFill>
                <a:latin typeface="+mj-lt"/>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35711" y="1608455"/>
            <a:ext cx="3312368" cy="26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9029166" y="1344395"/>
            <a:ext cx="4001387" cy="5819840"/>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en-US" sz="2646"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0060"/>
              <a:chOff x="3429088" y="837326"/>
              <a:chExt cx="2566468" cy="740060"/>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grpSp>
          <p:sp>
            <p:nvSpPr>
              <p:cNvPr id="138" name="Rectangle 137"/>
              <p:cNvSpPr/>
              <p:nvPr/>
            </p:nvSpPr>
            <p:spPr>
              <a:xfrm>
                <a:off x="3789142" y="837326"/>
                <a:ext cx="2206414" cy="74006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People first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 decisions are made with fundamental consumer needs at the heart</a:t>
                </a:r>
              </a:p>
            </p:txBody>
          </p:sp>
        </p:grpSp>
        <p:grpSp>
          <p:nvGrpSpPr>
            <p:cNvPr id="125" name="Group 124"/>
            <p:cNvGrpSpPr/>
            <p:nvPr/>
          </p:nvGrpSpPr>
          <p:grpSpPr>
            <a:xfrm>
              <a:off x="3422241" y="1720805"/>
              <a:ext cx="2573315" cy="570751"/>
              <a:chOff x="3422241" y="1811890"/>
              <a:chExt cx="2573315" cy="570751"/>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36" name="Rectangle 135"/>
              <p:cNvSpPr/>
              <p:nvPr/>
            </p:nvSpPr>
            <p:spPr>
              <a:xfrm>
                <a:off x="3773738" y="1811890"/>
                <a:ext cx="2221818" cy="570751"/>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Universal currency</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Comparison possible across markets</a:t>
                </a:r>
              </a:p>
              <a:p>
                <a:pPr marL="0" marR="0" lvl="0" indent="0" defTabSz="1357788" eaLnBrk="1" fontAlgn="auto" latinLnBrk="0" hangingPunct="1">
                  <a:lnSpc>
                    <a:spcPct val="100000"/>
                  </a:lnSpc>
                  <a:spcBef>
                    <a:spcPts val="0"/>
                  </a:spcBef>
                  <a:spcAft>
                    <a:spcPts val="0"/>
                  </a:spcAft>
                  <a:buClrTx/>
                  <a:buSzTx/>
                  <a:buFontTx/>
                  <a:buNone/>
                  <a:tabLst/>
                  <a:defRPr/>
                </a:pPr>
                <a:r>
                  <a:rPr lang="en-GB" sz="1617" kern="0" dirty="0">
                    <a:solidFill>
                      <a:srgbClr val="1B365D"/>
                    </a:solidFill>
                    <a:latin typeface="Calibri"/>
                    <a:cs typeface="Georgia"/>
                  </a:rPr>
                  <a:t>Common language</a:t>
                </a:r>
                <a:r>
                  <a:rPr kumimoji="0" lang="en-GB" sz="1617" b="0" i="0" u="none" strike="noStrike" kern="0" cap="none" spc="0" normalizeH="0" baseline="0" noProof="0" dirty="0">
                    <a:ln>
                      <a:noFill/>
                    </a:ln>
                    <a:solidFill>
                      <a:srgbClr val="1B365D"/>
                    </a:solidFill>
                    <a:effectLst/>
                    <a:uLnTx/>
                    <a:uFillTx/>
                    <a:latin typeface="Calibri"/>
                    <a:cs typeface="Georgia"/>
                  </a:rPr>
                  <a:t> </a:t>
                </a:r>
              </a:p>
            </p:txBody>
          </p:sp>
        </p:grpSp>
        <p:grpSp>
          <p:nvGrpSpPr>
            <p:cNvPr id="126" name="Group 125"/>
            <p:cNvGrpSpPr/>
            <p:nvPr/>
          </p:nvGrpSpPr>
          <p:grpSpPr>
            <a:xfrm>
              <a:off x="3422241" y="2435007"/>
              <a:ext cx="2579743" cy="570750"/>
              <a:chOff x="3422241" y="2671777"/>
              <a:chExt cx="2579743" cy="570750"/>
            </a:xfrm>
          </p:grpSpPr>
          <p:sp>
            <p:nvSpPr>
              <p:cNvPr id="133" name="Rectangle 132"/>
              <p:cNvSpPr/>
              <p:nvPr/>
            </p:nvSpPr>
            <p:spPr>
              <a:xfrm>
                <a:off x="3787869" y="2671777"/>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Customizable</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0750"/>
              <a:chOff x="3422241" y="3470521"/>
              <a:chExt cx="2569463" cy="570750"/>
            </a:xfrm>
          </p:grpSpPr>
          <p:pic>
            <p:nvPicPr>
              <p:cNvPr id="131" name="Picture 6" descr="http://www.uslacrosse.org/portals/1/images/icons/membership-validation-icon.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Validated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Over 30+ years experience across the globe &amp; scientific thesis</a:t>
                </a:r>
              </a:p>
            </p:txBody>
          </p:sp>
        </p:grpSp>
        <p:grpSp>
          <p:nvGrpSpPr>
            <p:cNvPr id="128" name="Group 127"/>
            <p:cNvGrpSpPr/>
            <p:nvPr/>
          </p:nvGrpSpPr>
          <p:grpSpPr>
            <a:xfrm>
              <a:off x="3449504" y="3863410"/>
              <a:ext cx="2542200" cy="570750"/>
              <a:chOff x="3449504" y="3863410"/>
              <a:chExt cx="2542200" cy="570750"/>
            </a:xfrm>
          </p:grpSpPr>
          <p:sp>
            <p:nvSpPr>
              <p:cNvPr id="129" name="Rectangle 128"/>
              <p:cNvSpPr/>
              <p:nvPr/>
            </p:nvSpPr>
            <p:spPr>
              <a:xfrm>
                <a:off x="3777589" y="3863410"/>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Comparison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80995103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8199" y="4904555"/>
            <a:ext cx="2506857" cy="1665002"/>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05324" y="4795925"/>
            <a:ext cx="1277259" cy="177363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719" y="3261268"/>
            <a:ext cx="2571069" cy="1928302"/>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2308" y="4782756"/>
            <a:ext cx="1192069" cy="1794801"/>
          </a:xfrm>
          <a:prstGeom prst="rect">
            <a:avLst/>
          </a:prstGeom>
        </p:spPr>
      </p:pic>
      <p:sp>
        <p:nvSpPr>
          <p:cNvPr id="3" name="Text Placeholder 2"/>
          <p:cNvSpPr>
            <a:spLocks noGrp="1"/>
          </p:cNvSpPr>
          <p:nvPr>
            <p:ph type="body" sz="quarter" idx="14"/>
          </p:nvPr>
        </p:nvSpPr>
        <p:spPr>
          <a:xfrm>
            <a:off x="540000" y="1203933"/>
            <a:ext cx="12443838" cy="374398"/>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115" y="1848635"/>
            <a:ext cx="2007876" cy="157630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4635" y="3424943"/>
            <a:ext cx="2373316" cy="157630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4004" y="4984254"/>
            <a:ext cx="3341801" cy="1587140"/>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740" y="1856632"/>
            <a:ext cx="2368305" cy="157630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2572" y="3424941"/>
            <a:ext cx="2361765" cy="1576307"/>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8496" y="4969371"/>
            <a:ext cx="2412279" cy="1608185"/>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35722" y="3424943"/>
            <a:ext cx="2429864" cy="157630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9167" y="5001250"/>
            <a:ext cx="2373316" cy="1576307"/>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35840" y="1864629"/>
            <a:ext cx="2368805" cy="1576307"/>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8720" y="3424941"/>
            <a:ext cx="2677682" cy="1576307"/>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3373" y="3424942"/>
            <a:ext cx="1048896" cy="1576307"/>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988626" y="1864629"/>
            <a:ext cx="1970384" cy="1576307"/>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19655" y="1848635"/>
            <a:ext cx="2364460" cy="157630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25290" y="1840139"/>
            <a:ext cx="1055008" cy="157630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5052" y="1848635"/>
            <a:ext cx="2364603" cy="1576307"/>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5426" y="5001251"/>
            <a:ext cx="2200566" cy="157630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540000" y="4116797"/>
            <a:ext cx="7513626" cy="553998"/>
          </a:xfrm>
        </p:spPr>
        <p:txBody>
          <a:bodyPr/>
          <a:lstStyle/>
          <a:p>
            <a:r>
              <a:rPr lang="en-US" dirty="0"/>
              <a:t>Recommendations for Sweden</a:t>
            </a:r>
          </a:p>
        </p:txBody>
      </p:sp>
      <p:sp>
        <p:nvSpPr>
          <p:cNvPr id="8" name="Text Placeholder 7"/>
          <p:cNvSpPr>
            <a:spLocks noGrp="1"/>
          </p:cNvSpPr>
          <p:nvPr>
            <p:ph type="body" sz="quarter" idx="12"/>
          </p:nvPr>
        </p:nvSpPr>
        <p:spPr>
          <a:xfrm>
            <a:off x="540000" y="4803872"/>
            <a:ext cx="4769951" cy="436786"/>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39999" y="1188000"/>
            <a:ext cx="7924652" cy="406265"/>
          </a:xfrm>
        </p:spPr>
        <p:txBody>
          <a:bodyPr/>
          <a:lstStyle/>
          <a:p>
            <a:r>
              <a:rPr lang="en-US" dirty="0"/>
              <a:t>Norway fails to meet some basic holiday expectations</a:t>
            </a:r>
            <a:endParaRPr lang="nb-NO" dirty="0"/>
          </a:p>
        </p:txBody>
      </p:sp>
      <p:sp>
        <p:nvSpPr>
          <p:cNvPr id="3" name="Title 2"/>
          <p:cNvSpPr>
            <a:spLocks noGrp="1"/>
          </p:cNvSpPr>
          <p:nvPr>
            <p:ph type="title"/>
          </p:nvPr>
        </p:nvSpPr>
        <p:spPr>
          <a:xfrm>
            <a:off x="540001" y="601557"/>
            <a:ext cx="12241138" cy="430887"/>
          </a:xfrm>
        </p:spPr>
        <p:txBody>
          <a:bodyPr/>
          <a:lstStyle/>
          <a:p>
            <a:r>
              <a:rPr lang="en-US" sz="2800" dirty="0"/>
              <a:t>Norway Needs to continue to work on Holiday basics in Sweden</a:t>
            </a:r>
          </a:p>
        </p:txBody>
      </p:sp>
      <p:sp>
        <p:nvSpPr>
          <p:cNvPr id="4" name="Rectangle 3"/>
          <p:cNvSpPr/>
          <p:nvPr/>
        </p:nvSpPr>
        <p:spPr bwMode="gray">
          <a:xfrm>
            <a:off x="1069400"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000" b="0" i="0" u="none" strike="noStrike" kern="1200" cap="none" spc="0" normalizeH="0" baseline="0" noProof="0" dirty="0">
                <a:ln>
                  <a:noFill/>
                </a:ln>
                <a:solidFill>
                  <a:prstClr val="white"/>
                </a:solidFill>
                <a:effectLst/>
                <a:uLnTx/>
                <a:uFillTx/>
                <a:ea typeface="+mn-ea"/>
                <a:cs typeface="+mn-cs"/>
              </a:rPr>
              <a:t>Good value for money.</a:t>
            </a:r>
          </a:p>
        </p:txBody>
      </p:sp>
      <p:sp>
        <p:nvSpPr>
          <p:cNvPr id="5" name="Rectangle 4"/>
          <p:cNvSpPr/>
          <p:nvPr/>
        </p:nvSpPr>
        <p:spPr bwMode="gray">
          <a:xfrm>
            <a:off x="3917978" y="237951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kumimoji="0" lang="en-US" sz="2000" b="0" i="0" u="none" strike="noStrike" kern="1200" cap="none" spc="0" normalizeH="0" baseline="0" noProof="0" dirty="0">
                <a:ln>
                  <a:noFill/>
                </a:ln>
                <a:solidFill>
                  <a:prstClr val="white"/>
                </a:solidFill>
                <a:effectLst/>
                <a:uLnTx/>
                <a:uFillTx/>
                <a:ea typeface="+mn-ea"/>
                <a:cs typeface="+mn-cs"/>
              </a:rPr>
              <a:t>Interesting</a:t>
            </a:r>
            <a:r>
              <a:rPr lang="en-US" sz="2000" dirty="0">
                <a:solidFill>
                  <a:prstClr val="white"/>
                </a:solidFill>
              </a:rPr>
              <a:t> sights. Relaxed.</a:t>
            </a:r>
            <a:br>
              <a:rPr lang="en-US" sz="2000" dirty="0">
                <a:solidFill>
                  <a:prstClr val="white"/>
                </a:solidFill>
              </a:rPr>
            </a:br>
            <a:r>
              <a:rPr lang="en-US" sz="2000" dirty="0">
                <a:solidFill>
                  <a:prstClr val="white"/>
                </a:solidFill>
              </a:rPr>
              <a:t>Cozy.</a:t>
            </a:r>
            <a:endParaRPr kumimoji="0" lang="en-US" sz="2000" b="0" i="0" u="none" strike="noStrike" kern="1200" cap="none" spc="0" normalizeH="0" baseline="0" noProof="0" dirty="0">
              <a:ln>
                <a:noFill/>
              </a:ln>
              <a:solidFill>
                <a:prstClr val="white"/>
              </a:solidFill>
              <a:effectLst/>
              <a:uLnTx/>
              <a:uFillTx/>
              <a:ea typeface="+mn-ea"/>
              <a:cs typeface="+mn-cs"/>
            </a:endParaRPr>
          </a:p>
        </p:txBody>
      </p:sp>
      <p:sp>
        <p:nvSpPr>
          <p:cNvPr id="6" name="Rectangle 5"/>
          <p:cNvSpPr/>
          <p:nvPr/>
        </p:nvSpPr>
        <p:spPr bwMode="gray">
          <a:xfrm>
            <a:off x="3917977"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000" dirty="0">
                <a:solidFill>
                  <a:prstClr val="white"/>
                </a:solidFill>
              </a:rPr>
              <a:t>Discover new and interesting places. R</a:t>
            </a:r>
            <a:r>
              <a:rPr lang="en-US" sz="2000" dirty="0"/>
              <a:t>ich experiences.</a:t>
            </a:r>
            <a:br>
              <a:rPr lang="en-US" sz="2000" dirty="0">
                <a:solidFill>
                  <a:prstClr val="white"/>
                </a:solidFill>
              </a:rPr>
            </a:br>
            <a:r>
              <a:rPr lang="en-US" sz="2000" dirty="0">
                <a:solidFill>
                  <a:prstClr val="white"/>
                </a:solidFill>
              </a:rPr>
              <a:t>Explorative.</a:t>
            </a:r>
            <a:endParaRPr lang="en-US" sz="2000" dirty="0"/>
          </a:p>
        </p:txBody>
      </p:sp>
      <p:sp>
        <p:nvSpPr>
          <p:cNvPr id="7" name="Rectangle 6"/>
          <p:cNvSpPr/>
          <p:nvPr/>
        </p:nvSpPr>
        <p:spPr bwMode="gray">
          <a:xfrm>
            <a:off x="9615133" y="238681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205" dirty="0">
                <a:solidFill>
                  <a:prstClr val="white"/>
                </a:solidFill>
              </a:rPr>
              <a:t>Is easy to travel to. </a:t>
            </a:r>
            <a:endParaRPr kumimoji="0" lang="en-US" sz="2205"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Rectangle 7"/>
          <p:cNvSpPr/>
          <p:nvPr/>
        </p:nvSpPr>
        <p:spPr bwMode="gray">
          <a:xfrm>
            <a:off x="1069400" y="421287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000" dirty="0">
                <a:solidFill>
                  <a:prstClr val="white"/>
                </a:solidFill>
              </a:rPr>
              <a:t>Share good times with others. Friendly people.</a:t>
            </a:r>
            <a:endParaRPr kumimoji="0" lang="en-US" sz="2000" b="0" i="0" u="none" strike="noStrike" kern="1200" cap="none" spc="0" normalizeH="0" baseline="0" noProof="0" dirty="0">
              <a:ln>
                <a:noFill/>
              </a:ln>
              <a:solidFill>
                <a:prstClr val="white"/>
              </a:solidFill>
              <a:effectLst/>
              <a:uLnTx/>
              <a:uFillTx/>
              <a:ea typeface="+mn-ea"/>
              <a:cs typeface="+mn-cs"/>
            </a:endParaRPr>
          </a:p>
        </p:txBody>
      </p:sp>
      <p:sp>
        <p:nvSpPr>
          <p:cNvPr id="10" name="Rectangle 9"/>
          <p:cNvSpPr/>
          <p:nvPr/>
        </p:nvSpPr>
        <p:spPr bwMode="gray">
          <a:xfrm>
            <a:off x="6766557" y="4212871"/>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lvl="0" algn="ctr" defTabSz="1007943">
              <a:lnSpc>
                <a:spcPct val="110000"/>
              </a:lnSpc>
              <a:spcBef>
                <a:spcPts val="2646"/>
              </a:spcBef>
              <a:buClr>
                <a:srgbClr val="D2D3D2"/>
              </a:buClr>
              <a:defRPr/>
            </a:pPr>
            <a:r>
              <a:rPr lang="en-US" sz="2205" dirty="0">
                <a:solidFill>
                  <a:prstClr val="white"/>
                </a:solidFill>
              </a:rPr>
              <a:t>Beautiful nature</a:t>
            </a:r>
            <a:endParaRPr lang="en-US" sz="2205" dirty="0">
              <a:solidFill>
                <a:prstClr val="white"/>
              </a:solidFill>
              <a:latin typeface="Segoe UI"/>
            </a:endParaRPr>
          </a:p>
        </p:txBody>
      </p:sp>
      <p:sp>
        <p:nvSpPr>
          <p:cNvPr id="11" name="Rectangle 10"/>
          <p:cNvSpPr/>
          <p:nvPr/>
        </p:nvSpPr>
        <p:spPr bwMode="gray">
          <a:xfrm>
            <a:off x="9615136" y="420556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marL="0" marR="0" lvl="0" indent="0" algn="ctr" defTabSz="1007943" rtl="0" eaLnBrk="1" fontAlgn="auto" latinLnBrk="0" hangingPunct="1">
              <a:lnSpc>
                <a:spcPct val="110000"/>
              </a:lnSpc>
              <a:spcBef>
                <a:spcPts val="2646"/>
              </a:spcBef>
              <a:spcAft>
                <a:spcPts val="0"/>
              </a:spcAft>
              <a:buClr>
                <a:srgbClr val="D2D3D2"/>
              </a:buClr>
              <a:buSzTx/>
              <a:buFontTx/>
              <a:buNone/>
              <a:tabLst/>
              <a:defRPr/>
            </a:pPr>
            <a:r>
              <a:rPr kumimoji="0" lang="en-US" sz="2205" b="0" i="0" u="none" strike="noStrike" kern="1200" cap="none" spc="0" normalizeH="0" baseline="0" noProof="0" dirty="0">
                <a:ln>
                  <a:noFill/>
                </a:ln>
                <a:solidFill>
                  <a:prstClr val="white"/>
                </a:solidFill>
                <a:effectLst/>
                <a:uLnTx/>
                <a:uFillTx/>
                <a:latin typeface="Segoe UI"/>
                <a:ea typeface="+mn-ea"/>
                <a:cs typeface="+mn-cs"/>
              </a:rPr>
              <a:t>People who like adventure.</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6555" y="2372205"/>
            <a:ext cx="2505353" cy="1519281"/>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2" name="Rectangle 1"/>
          <p:cNvSpPr/>
          <p:nvPr/>
        </p:nvSpPr>
        <p:spPr bwMode="gray">
          <a:xfrm>
            <a:off x="887239" y="2196455"/>
            <a:ext cx="5760640" cy="3744416"/>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l-BE"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5"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CBF06F4-E9DC-42C5-A9C1-6148F28BC79B}"/>
              </a:ext>
            </a:extLst>
          </p:cNvPr>
          <p:cNvSpPr/>
          <p:nvPr/>
        </p:nvSpPr>
        <p:spPr bwMode="gray">
          <a:xfrm>
            <a:off x="10660312" y="6546025"/>
            <a:ext cx="1460172" cy="47496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Improve</a:t>
            </a:r>
          </a:p>
        </p:txBody>
      </p:sp>
      <p:sp>
        <p:nvSpPr>
          <p:cNvPr id="18" name="Rectangle 17">
            <a:extLst>
              <a:ext uri="{FF2B5EF4-FFF2-40B4-BE49-F238E27FC236}">
                <a16:creationId xmlns:a16="http://schemas.microsoft.com/office/drawing/2014/main" id="{0144D4A0-B59E-461A-A530-F64C11E92CEB}"/>
              </a:ext>
            </a:extLst>
          </p:cNvPr>
          <p:cNvSpPr/>
          <p:nvPr/>
        </p:nvSpPr>
        <p:spPr bwMode="gray">
          <a:xfrm>
            <a:off x="8967194" y="6541497"/>
            <a:ext cx="1460172" cy="47496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Maintain</a:t>
            </a:r>
          </a:p>
        </p:txBody>
      </p:sp>
    </p:spTree>
    <p:extLst>
      <p:ext uri="{BB962C8B-B14F-4D97-AF65-F5344CB8AC3E}">
        <p14:creationId xmlns:p14="http://schemas.microsoft.com/office/powerpoint/2010/main" val="3877272604"/>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0"/>
            <a:ext cx="11417146" cy="406265"/>
          </a:xfrm>
        </p:spPr>
        <p:txBody>
          <a:bodyPr/>
          <a:lstStyle/>
          <a:p>
            <a:r>
              <a:rPr lang="en-US" dirty="0"/>
              <a:t>Highly relevant for 1 segment, decent relevance for additionally 2-3 segments</a:t>
            </a:r>
          </a:p>
        </p:txBody>
      </p:sp>
      <p:sp>
        <p:nvSpPr>
          <p:cNvPr id="4" name="Title 3"/>
          <p:cNvSpPr>
            <a:spLocks noGrp="1"/>
          </p:cNvSpPr>
          <p:nvPr>
            <p:ph type="title"/>
          </p:nvPr>
        </p:nvSpPr>
        <p:spPr>
          <a:xfrm>
            <a:off x="540000" y="563083"/>
            <a:ext cx="12070066" cy="507831"/>
          </a:xfrm>
        </p:spPr>
        <p:txBody>
          <a:bodyPr/>
          <a:lstStyle/>
          <a:p>
            <a:r>
              <a:rPr lang="en-US" sz="3300" dirty="0"/>
              <a:t>Norway connects well with multiple needs in Sweden</a:t>
            </a:r>
          </a:p>
        </p:txBody>
      </p:sp>
      <p:sp>
        <p:nvSpPr>
          <p:cNvPr id="6" name="TextBox 5"/>
          <p:cNvSpPr txBox="1"/>
          <p:nvPr/>
        </p:nvSpPr>
        <p:spPr>
          <a:xfrm>
            <a:off x="3767559" y="6931621"/>
            <a:ext cx="8856984"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noProof="0" dirty="0">
                <a:ln>
                  <a:noFill/>
                </a:ln>
                <a:solidFill>
                  <a:srgbClr val="222223"/>
                </a:solidFill>
                <a:effectLst/>
                <a:uLnTx/>
                <a:uFillTx/>
                <a:latin typeface="Segoe UI"/>
                <a:ea typeface="+mn-ea"/>
                <a:cs typeface="+mn-cs"/>
              </a:rPr>
              <a:t>Fit with segments in the Swedish market</a:t>
            </a:r>
          </a:p>
        </p:txBody>
      </p:sp>
      <p:graphicFrame>
        <p:nvGraphicFramePr>
          <p:cNvPr id="11" name="Chart 10"/>
          <p:cNvGraphicFramePr/>
          <p:nvPr>
            <p:extLst>
              <p:ext uri="{D42A27DB-BD31-4B8C-83A1-F6EECF244321}">
                <p14:modId xmlns:p14="http://schemas.microsoft.com/office/powerpoint/2010/main" val="2490887817"/>
              </p:ext>
            </p:extLst>
          </p:nvPr>
        </p:nvGraphicFramePr>
        <p:xfrm>
          <a:off x="540000" y="2247794"/>
          <a:ext cx="12012535" cy="4634615"/>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7133166" y="5946165"/>
            <a:ext cx="1110123" cy="553998"/>
          </a:xfrm>
          <a:prstGeom prst="rect">
            <a:avLst/>
          </a:prstGeom>
        </p:spPr>
        <p:txBody>
          <a:bodyPr wrap="square">
            <a:spAutoFit/>
          </a:bodyPr>
          <a:lstStyle/>
          <a:p>
            <a:pPr algn="ctr"/>
            <a:r>
              <a:rPr lang="en-US" sz="1000" cap="all" dirty="0"/>
              <a:t>Broadening My Cultural Horizon</a:t>
            </a:r>
          </a:p>
        </p:txBody>
      </p:sp>
      <p:sp>
        <p:nvSpPr>
          <p:cNvPr id="21" name="Rectangle 20"/>
          <p:cNvSpPr/>
          <p:nvPr/>
        </p:nvSpPr>
        <p:spPr>
          <a:xfrm>
            <a:off x="9385871" y="5946165"/>
            <a:ext cx="1150440" cy="400110"/>
          </a:xfrm>
          <a:prstGeom prst="rect">
            <a:avLst/>
          </a:prstGeom>
        </p:spPr>
        <p:txBody>
          <a:bodyPr wrap="square">
            <a:spAutoFit/>
          </a:bodyPr>
          <a:lstStyle/>
          <a:p>
            <a:pPr algn="ctr"/>
            <a:r>
              <a:rPr lang="en-US" sz="1000" cap="all" dirty="0"/>
              <a:t>EXTRAVAGANT INDULGENCE</a:t>
            </a:r>
          </a:p>
        </p:txBody>
      </p:sp>
      <p:sp>
        <p:nvSpPr>
          <p:cNvPr id="22" name="Rectangle 21"/>
          <p:cNvSpPr/>
          <p:nvPr/>
        </p:nvSpPr>
        <p:spPr>
          <a:xfrm>
            <a:off x="2562994" y="5946165"/>
            <a:ext cx="1123106" cy="400110"/>
          </a:xfrm>
          <a:prstGeom prst="rect">
            <a:avLst/>
          </a:prstGeom>
        </p:spPr>
        <p:txBody>
          <a:bodyPr wrap="square">
            <a:spAutoFit/>
          </a:bodyPr>
          <a:lstStyle/>
          <a:p>
            <a:pPr algn="ctr"/>
            <a:r>
              <a:rPr lang="en-US" sz="1000" cap="all" dirty="0"/>
              <a:t>Social Immersion</a:t>
            </a:r>
          </a:p>
        </p:txBody>
      </p:sp>
      <p:cxnSp>
        <p:nvCxnSpPr>
          <p:cNvPr id="24" name="Straight Connector 23"/>
          <p:cNvCxnSpPr/>
          <p:nvPr/>
        </p:nvCxnSpPr>
        <p:spPr>
          <a:xfrm>
            <a:off x="1319287" y="4563164"/>
            <a:ext cx="10431852" cy="0"/>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19287"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842972" y="5946165"/>
            <a:ext cx="1133054" cy="246221"/>
          </a:xfrm>
          <a:prstGeom prst="rect">
            <a:avLst/>
          </a:prstGeom>
        </p:spPr>
        <p:txBody>
          <a:bodyPr wrap="square">
            <a:spAutoFit/>
          </a:bodyPr>
          <a:lstStyle/>
          <a:p>
            <a:pPr algn="ctr"/>
            <a:r>
              <a:rPr lang="en-US" sz="1000" cap="all" dirty="0"/>
              <a:t>Escape</a:t>
            </a:r>
          </a:p>
        </p:txBody>
      </p:sp>
      <p:sp>
        <p:nvSpPr>
          <p:cNvPr id="41" name="Rectangle 40"/>
          <p:cNvSpPr/>
          <p:nvPr/>
        </p:nvSpPr>
        <p:spPr>
          <a:xfrm>
            <a:off x="8243290" y="5946165"/>
            <a:ext cx="1152128" cy="707886"/>
          </a:xfrm>
          <a:prstGeom prst="rect">
            <a:avLst/>
          </a:prstGeom>
        </p:spPr>
        <p:txBody>
          <a:bodyPr wrap="square">
            <a:spAutoFit/>
          </a:bodyPr>
          <a:lstStyle/>
          <a:p>
            <a:pPr algn="ctr"/>
            <a:r>
              <a:rPr lang="en-US" sz="1000" cap="all" dirty="0"/>
              <a:t>ADVENTURES IN the World of Natural Beauty</a:t>
            </a:r>
          </a:p>
        </p:txBody>
      </p:sp>
      <p:sp>
        <p:nvSpPr>
          <p:cNvPr id="42" name="Rectangle 41"/>
          <p:cNvSpPr/>
          <p:nvPr/>
        </p:nvSpPr>
        <p:spPr>
          <a:xfrm>
            <a:off x="3697185" y="5946165"/>
            <a:ext cx="1148983" cy="400110"/>
          </a:xfrm>
          <a:prstGeom prst="rect">
            <a:avLst/>
          </a:prstGeom>
        </p:spPr>
        <p:txBody>
          <a:bodyPr wrap="square">
            <a:spAutoFit/>
          </a:bodyPr>
          <a:lstStyle/>
          <a:p>
            <a:pPr algn="ctr"/>
            <a:r>
              <a:rPr lang="en-US" sz="1000" cap="all" dirty="0"/>
              <a:t>Sharing &amp; Caring</a:t>
            </a:r>
          </a:p>
        </p:txBody>
      </p:sp>
      <p:sp>
        <p:nvSpPr>
          <p:cNvPr id="43" name="Rectangle 42"/>
          <p:cNvSpPr/>
          <p:nvPr/>
        </p:nvSpPr>
        <p:spPr>
          <a:xfrm>
            <a:off x="5976025" y="5946165"/>
            <a:ext cx="1095960" cy="246221"/>
          </a:xfrm>
          <a:prstGeom prst="rect">
            <a:avLst/>
          </a:prstGeom>
        </p:spPr>
        <p:txBody>
          <a:bodyPr wrap="square">
            <a:spAutoFit/>
          </a:bodyPr>
          <a:lstStyle/>
          <a:p>
            <a:pPr algn="ctr"/>
            <a:r>
              <a:rPr lang="en-US" sz="1000" cap="all" dirty="0"/>
              <a:t>Control</a:t>
            </a:r>
          </a:p>
        </p:txBody>
      </p:sp>
      <p:sp>
        <p:nvSpPr>
          <p:cNvPr id="44" name="Rectangle 43"/>
          <p:cNvSpPr/>
          <p:nvPr/>
        </p:nvSpPr>
        <p:spPr>
          <a:xfrm>
            <a:off x="10536312" y="5946165"/>
            <a:ext cx="1194280" cy="246221"/>
          </a:xfrm>
          <a:prstGeom prst="rect">
            <a:avLst/>
          </a:prstGeom>
        </p:spPr>
        <p:txBody>
          <a:bodyPr wrap="square">
            <a:spAutoFit/>
          </a:bodyPr>
          <a:lstStyle/>
          <a:p>
            <a:pPr algn="ctr"/>
            <a:r>
              <a:rPr lang="en-US" sz="1000" cap="all" dirty="0"/>
              <a:t>Energy</a:t>
            </a:r>
          </a:p>
        </p:txBody>
      </p:sp>
      <p:sp>
        <p:nvSpPr>
          <p:cNvPr id="45" name="Rectangle 44"/>
          <p:cNvSpPr/>
          <p:nvPr/>
        </p:nvSpPr>
        <p:spPr>
          <a:xfrm>
            <a:off x="1319287" y="5946165"/>
            <a:ext cx="1152127" cy="412182"/>
          </a:xfrm>
          <a:prstGeom prst="rect">
            <a:avLst/>
          </a:prstGeom>
        </p:spPr>
        <p:txBody>
          <a:bodyPr wrap="square">
            <a:spAutoFit/>
          </a:bodyPr>
          <a:lstStyle/>
          <a:p>
            <a:pPr algn="ctr"/>
            <a:r>
              <a:rPr lang="en-US" sz="1000" cap="all" dirty="0"/>
              <a:t>Playful Liberation</a:t>
            </a:r>
          </a:p>
        </p:txBody>
      </p:sp>
      <p:cxnSp>
        <p:nvCxnSpPr>
          <p:cNvPr id="48" name="Straight Connector 47"/>
          <p:cNvCxnSpPr/>
          <p:nvPr/>
        </p:nvCxnSpPr>
        <p:spPr>
          <a:xfrm flipV="1">
            <a:off x="2549625"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69718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846169"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97602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13609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8232056"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384184"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0536312"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1730592" y="3098201"/>
            <a:ext cx="0" cy="2854864"/>
          </a:xfrm>
          <a:prstGeom prst="line">
            <a:avLst/>
          </a:prstGeom>
          <a:ln w="3175">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 descr="Bilderesultat for country falg button sweden">
            <a:extLst>
              <a:ext uri="{FF2B5EF4-FFF2-40B4-BE49-F238E27FC236}">
                <a16:creationId xmlns:a16="http://schemas.microsoft.com/office/drawing/2014/main" id="{3FCAAED8-A270-4AE9-8F53-980C9FCEE9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23129487-5C3D-4F62-B8F3-6A9ADE1258E4}"/>
              </a:ext>
            </a:extLst>
          </p:cNvPr>
          <p:cNvSpPr/>
          <p:nvPr/>
        </p:nvSpPr>
        <p:spPr bwMode="gray">
          <a:xfrm>
            <a:off x="6040760" y="2992468"/>
            <a:ext cx="1011014" cy="2753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0" name="Oval 29">
            <a:extLst>
              <a:ext uri="{FF2B5EF4-FFF2-40B4-BE49-F238E27FC236}">
                <a16:creationId xmlns:a16="http://schemas.microsoft.com/office/drawing/2014/main" id="{28E43A74-DA40-4DB6-8908-10DA0E380749}"/>
              </a:ext>
            </a:extLst>
          </p:cNvPr>
          <p:cNvSpPr/>
          <p:nvPr/>
        </p:nvSpPr>
        <p:spPr bwMode="gray">
          <a:xfrm>
            <a:off x="4898392" y="3909635"/>
            <a:ext cx="1011014" cy="27534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1" name="Oval 30">
            <a:extLst>
              <a:ext uri="{FF2B5EF4-FFF2-40B4-BE49-F238E27FC236}">
                <a16:creationId xmlns:a16="http://schemas.microsoft.com/office/drawing/2014/main" id="{B9191570-A407-44F5-B100-4C652ACE963D}"/>
              </a:ext>
            </a:extLst>
          </p:cNvPr>
          <p:cNvSpPr/>
          <p:nvPr/>
        </p:nvSpPr>
        <p:spPr bwMode="gray">
          <a:xfrm>
            <a:off x="3745813" y="4235058"/>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2" name="Oval 31">
            <a:extLst>
              <a:ext uri="{FF2B5EF4-FFF2-40B4-BE49-F238E27FC236}">
                <a16:creationId xmlns:a16="http://schemas.microsoft.com/office/drawing/2014/main" id="{9FF3F231-1227-4938-AFC3-04AF9DC4B8EB}"/>
              </a:ext>
            </a:extLst>
          </p:cNvPr>
          <p:cNvSpPr/>
          <p:nvPr/>
        </p:nvSpPr>
        <p:spPr bwMode="gray">
          <a:xfrm>
            <a:off x="1423646" y="4174760"/>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
        <p:nvSpPr>
          <p:cNvPr id="33" name="Oval 32">
            <a:extLst>
              <a:ext uri="{FF2B5EF4-FFF2-40B4-BE49-F238E27FC236}">
                <a16:creationId xmlns:a16="http://schemas.microsoft.com/office/drawing/2014/main" id="{E2DE7B21-43E8-47B0-B925-5EE35A1FE1EB}"/>
              </a:ext>
            </a:extLst>
          </p:cNvPr>
          <p:cNvSpPr/>
          <p:nvPr/>
        </p:nvSpPr>
        <p:spPr bwMode="gray">
          <a:xfrm>
            <a:off x="10578464" y="4241016"/>
            <a:ext cx="1011014" cy="275341"/>
          </a:xfrm>
          <a:prstGeom prst="ellipse">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3690243237"/>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603AE5-F56C-4FB3-8E6F-D8EBACBF4F95}"/>
              </a:ext>
            </a:extLst>
          </p:cNvPr>
          <p:cNvSpPr/>
          <p:nvPr/>
        </p:nvSpPr>
        <p:spPr bwMode="gray">
          <a:xfrm>
            <a:off x="7537801" y="4907120"/>
            <a:ext cx="4997796" cy="1460511"/>
          </a:xfrm>
          <a:prstGeom prst="rect">
            <a:avLst/>
          </a:prstGeom>
          <a:solidFill>
            <a:schemeClr val="bg1">
              <a:lumMod val="8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nSpc>
                <a:spcPct val="110000"/>
              </a:lnSpc>
              <a:spcBef>
                <a:spcPts val="2400"/>
              </a:spcBef>
              <a:buClr>
                <a:srgbClr val="D2D3D2"/>
              </a:buClr>
            </a:pPr>
            <a:r>
              <a:rPr lang="en-US" sz="1600" dirty="0">
                <a:solidFill>
                  <a:srgbClr val="222223"/>
                </a:solidFill>
              </a:rPr>
              <a:t>For Swedes, Norway could be a place to feel completely liberated and full of energy. A playful and fresh destination. It’s safe to have party &amp; fun in Norway.</a:t>
            </a:r>
          </a:p>
        </p:txBody>
      </p:sp>
      <p:sp>
        <p:nvSpPr>
          <p:cNvPr id="17" name="Rectangle 16">
            <a:extLst>
              <a:ext uri="{FF2B5EF4-FFF2-40B4-BE49-F238E27FC236}">
                <a16:creationId xmlns:a16="http://schemas.microsoft.com/office/drawing/2014/main" id="{4059CDA4-0BDA-476C-B01F-78628684BD2F}"/>
              </a:ext>
            </a:extLst>
          </p:cNvPr>
          <p:cNvSpPr/>
          <p:nvPr/>
        </p:nvSpPr>
        <p:spPr bwMode="gray">
          <a:xfrm>
            <a:off x="7572135" y="3132559"/>
            <a:ext cx="4997796" cy="1485034"/>
          </a:xfrm>
          <a:prstGeom prst="rect">
            <a:avLst/>
          </a:prstGeom>
          <a:solidFill>
            <a:schemeClr val="bg1">
              <a:lumMod val="8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nSpc>
                <a:spcPct val="110000"/>
              </a:lnSpc>
              <a:spcBef>
                <a:spcPts val="2400"/>
              </a:spcBef>
              <a:buClr>
                <a:srgbClr val="D2D3D2"/>
              </a:buClr>
            </a:pPr>
            <a:r>
              <a:rPr lang="en-US" sz="1600" dirty="0">
                <a:solidFill>
                  <a:srgbClr val="222223"/>
                </a:solidFill>
              </a:rPr>
              <a:t>A safe escape to Norway. Norway has those quiet environments you are looking for. A trip to Norway restores my sense of harmony and balance. It helps you escape from your hectic daily life.</a:t>
            </a:r>
          </a:p>
        </p:txBody>
      </p:sp>
      <p:sp>
        <p:nvSpPr>
          <p:cNvPr id="3" name="Title 2"/>
          <p:cNvSpPr>
            <a:spLocks noGrp="1"/>
          </p:cNvSpPr>
          <p:nvPr>
            <p:ph type="title"/>
          </p:nvPr>
        </p:nvSpPr>
        <p:spPr>
          <a:xfrm>
            <a:off x="540000" y="540000"/>
            <a:ext cx="9832017" cy="553998"/>
          </a:xfrm>
        </p:spPr>
        <p:txBody>
          <a:bodyPr/>
          <a:lstStyle/>
          <a:p>
            <a:r>
              <a:rPr lang="en-US" dirty="0"/>
              <a:t>Looking at Norway’s current strengths</a:t>
            </a:r>
          </a:p>
        </p:txBody>
      </p:sp>
      <p:sp>
        <p:nvSpPr>
          <p:cNvPr id="4" name="Title 2"/>
          <p:cNvSpPr txBox="1">
            <a:spLocks/>
          </p:cNvSpPr>
          <p:nvPr/>
        </p:nvSpPr>
        <p:spPr bwMode="gray">
          <a:xfrm>
            <a:off x="540000" y="1168057"/>
            <a:ext cx="12593414"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And position different routes that can be explored</a:t>
            </a:r>
          </a:p>
        </p:txBody>
      </p:sp>
      <p:sp>
        <p:nvSpPr>
          <p:cNvPr id="2" name="TextBox 1"/>
          <p:cNvSpPr txBox="1"/>
          <p:nvPr/>
        </p:nvSpPr>
        <p:spPr>
          <a:xfrm>
            <a:off x="783102" y="2960944"/>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THE OBVIOUS TARGET</a:t>
            </a:r>
          </a:p>
        </p:txBody>
      </p:sp>
      <p:cxnSp>
        <p:nvCxnSpPr>
          <p:cNvPr id="9" name="Straight Connector 8"/>
          <p:cNvCxnSpPr/>
          <p:nvPr/>
        </p:nvCxnSpPr>
        <p:spPr>
          <a:xfrm>
            <a:off x="4847679" y="2124447"/>
            <a:ext cx="0" cy="4935650"/>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65736" y="1841780"/>
            <a:ext cx="6714791" cy="411257"/>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000" b="1" dirty="0"/>
              <a:t>BUT</a:t>
            </a:r>
            <a:r>
              <a:rPr lang="en-US" sz="1600" b="1" dirty="0"/>
              <a:t> IMPORTANT ADDITIONS ARE NEEDED</a:t>
            </a:r>
          </a:p>
        </p:txBody>
      </p:sp>
      <p:sp>
        <p:nvSpPr>
          <p:cNvPr id="14" name="Rectangle 13"/>
          <p:cNvSpPr/>
          <p:nvPr/>
        </p:nvSpPr>
        <p:spPr bwMode="gray">
          <a:xfrm>
            <a:off x="1069351" y="3554405"/>
            <a:ext cx="3100791" cy="2214851"/>
          </a:xfrm>
          <a:prstGeom prst="rect">
            <a:avLst/>
          </a:prstGeom>
          <a: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0" name="Rectangle 19"/>
          <p:cNvSpPr/>
          <p:nvPr/>
        </p:nvSpPr>
        <p:spPr bwMode="gray">
          <a:xfrm>
            <a:off x="5493087" y="3132559"/>
            <a:ext cx="2079048" cy="1485034"/>
          </a:xfrm>
          <a:prstGeom prst="rect">
            <a:avLst/>
          </a:prstGeom>
          <a: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000" dirty="0">
                <a:solidFill>
                  <a:schemeClr val="bg1"/>
                </a:solidFill>
                <a:effectLst>
                  <a:outerShdw blurRad="38100" dist="38100" dir="2700000" algn="tl">
                    <a:srgbClr val="000000">
                      <a:alpha val="43137"/>
                    </a:srgbClr>
                  </a:outerShdw>
                </a:effectLst>
              </a:rPr>
              <a:t>ESCAPE</a:t>
            </a:r>
          </a:p>
        </p:txBody>
      </p:sp>
      <p:sp>
        <p:nvSpPr>
          <p:cNvPr id="21" name="TextBox 20"/>
          <p:cNvSpPr txBox="1"/>
          <p:nvPr/>
        </p:nvSpPr>
        <p:spPr>
          <a:xfrm>
            <a:off x="5493087" y="2268463"/>
            <a:ext cx="7491496" cy="628057"/>
          </a:xfrm>
          <a:prstGeom prst="rect">
            <a:avLst/>
          </a:prstGeom>
          <a:noFill/>
        </p:spPr>
        <p:txBody>
          <a:bodyPr wrap="square" lIns="72000" tIns="36000" rIns="72000" bIns="36000" rtlCol="0" anchor="t">
            <a:noAutofit/>
          </a:bodyPr>
          <a:lstStyle/>
          <a:p>
            <a:pPr>
              <a:lnSpc>
                <a:spcPct val="110000"/>
              </a:lnSpc>
              <a:spcBef>
                <a:spcPts val="2400"/>
              </a:spcBef>
              <a:buClr>
                <a:schemeClr val="bg2"/>
              </a:buClr>
            </a:pPr>
            <a:r>
              <a:rPr lang="en-US" sz="1800" i="1" dirty="0"/>
              <a:t>To add some content to the most dominant need (control) we need to combine it with another need OR focus on another segment entirely</a:t>
            </a:r>
          </a:p>
        </p:txBody>
      </p:sp>
      <p:sp>
        <p:nvSpPr>
          <p:cNvPr id="5" name="TextBox 4">
            <a:extLst>
              <a:ext uri="{FF2B5EF4-FFF2-40B4-BE49-F238E27FC236}">
                <a16:creationId xmlns:a16="http://schemas.microsoft.com/office/drawing/2014/main" id="{A6F4E71F-9D70-4C78-AF4C-F53A7E8DD0E7}"/>
              </a:ext>
            </a:extLst>
          </p:cNvPr>
          <p:cNvSpPr txBox="1"/>
          <p:nvPr/>
        </p:nvSpPr>
        <p:spPr>
          <a:xfrm>
            <a:off x="5493087" y="6571168"/>
            <a:ext cx="7033942" cy="614390"/>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1600" i="1" dirty="0"/>
              <a:t>«ENERGY» and «SHARING &amp; CARING» could also be worth looking at when developing concepts for the Swedish market.</a:t>
            </a:r>
          </a:p>
        </p:txBody>
      </p:sp>
      <p:sp>
        <p:nvSpPr>
          <p:cNvPr id="19" name="TextBox 18">
            <a:extLst>
              <a:ext uri="{FF2B5EF4-FFF2-40B4-BE49-F238E27FC236}">
                <a16:creationId xmlns:a16="http://schemas.microsoft.com/office/drawing/2014/main" id="{652C7DB8-5D76-480A-9086-C00438E5B310}"/>
              </a:ext>
            </a:extLst>
          </p:cNvPr>
          <p:cNvSpPr txBox="1"/>
          <p:nvPr/>
        </p:nvSpPr>
        <p:spPr>
          <a:xfrm>
            <a:off x="783102" y="5920530"/>
            <a:ext cx="3744416" cy="447101"/>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BUT!!</a:t>
            </a:r>
          </a:p>
        </p:txBody>
      </p:sp>
      <p:sp>
        <p:nvSpPr>
          <p:cNvPr id="22" name="Rectangle 21">
            <a:extLst>
              <a:ext uri="{FF2B5EF4-FFF2-40B4-BE49-F238E27FC236}">
                <a16:creationId xmlns:a16="http://schemas.microsoft.com/office/drawing/2014/main" id="{E0443F95-31B1-413A-9CD9-519D1E472FAF}"/>
              </a:ext>
            </a:extLst>
          </p:cNvPr>
          <p:cNvSpPr/>
          <p:nvPr/>
        </p:nvSpPr>
        <p:spPr bwMode="gray">
          <a:xfrm>
            <a:off x="5484462" y="4907120"/>
            <a:ext cx="2044433" cy="1460511"/>
          </a:xfrm>
          <a:prstGeom prst="rect">
            <a:avLst/>
          </a:prstGeom>
          <a: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pic>
        <p:nvPicPr>
          <p:cNvPr id="23" name="Picture 2" descr="Bilderesultat for country falg button sweden">
            <a:extLst>
              <a:ext uri="{FF2B5EF4-FFF2-40B4-BE49-F238E27FC236}">
                <a16:creationId xmlns:a16="http://schemas.microsoft.com/office/drawing/2014/main" id="{77976876-C2D2-4D9D-9668-9A90B6FBFF4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56883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67159" y="180231"/>
            <a:ext cx="13105456" cy="7200800"/>
          </a:xfrm>
          <a:prstGeom prst="rect">
            <a:avLst/>
          </a:prstGeom>
        </p:spPr>
      </p:pic>
      <p:sp>
        <p:nvSpPr>
          <p:cNvPr id="10" name="Rectangle 9"/>
          <p:cNvSpPr/>
          <p:nvPr/>
        </p:nvSpPr>
        <p:spPr bwMode="gray">
          <a:xfrm>
            <a:off x="152411" y="180230"/>
            <a:ext cx="7560840" cy="7200000"/>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sp>
        <p:nvSpPr>
          <p:cNvPr id="7" name="Title 3"/>
          <p:cNvSpPr txBox="1">
            <a:spLocks/>
          </p:cNvSpPr>
          <p:nvPr/>
        </p:nvSpPr>
        <p:spPr bwMode="gray">
          <a:xfrm>
            <a:off x="527199" y="1292870"/>
            <a:ext cx="3397307" cy="61555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nb-NO" sz="4000" dirty="0"/>
              <a:t>Questions?  </a:t>
            </a:r>
            <a:endParaRPr lang="nb-NO" sz="2800" i="1" dirty="0"/>
          </a:p>
        </p:txBody>
      </p:sp>
      <p:sp>
        <p:nvSpPr>
          <p:cNvPr id="8" name="TextBox 7"/>
          <p:cNvSpPr txBox="1"/>
          <p:nvPr/>
        </p:nvSpPr>
        <p:spPr>
          <a:xfrm>
            <a:off x="2188147" y="3276575"/>
            <a:ext cx="3667644" cy="1015663"/>
          </a:xfrm>
          <a:prstGeom prst="rect">
            <a:avLst/>
          </a:prstGeom>
          <a:noFill/>
          <a:ln w="6350">
            <a:noFill/>
          </a:ln>
        </p:spPr>
        <p:txBody>
          <a:bodyPr wrap="square" rtlCol="0">
            <a:spAutoFit/>
          </a:bodyPr>
          <a:lstStyle/>
          <a:p>
            <a:r>
              <a:rPr lang="en-GB" sz="2000" b="1" dirty="0">
                <a:solidFill>
                  <a:schemeClr val="accent1"/>
                </a:solidFill>
                <a:cs typeface="Calibri" panose="020F0502020204030204" pitchFamily="34" charset="0"/>
              </a:rPr>
              <a:t>kjetil.stromseth@ipsos.com</a:t>
            </a:r>
            <a:endParaRPr lang="en-GB" sz="2000" dirty="0">
              <a:solidFill>
                <a:schemeClr val="accent1"/>
              </a:solidFill>
              <a:cs typeface="Calibri" panose="020F0502020204030204" pitchFamily="34" charset="0"/>
            </a:endParaRPr>
          </a:p>
          <a:p>
            <a:r>
              <a:rPr lang="en-GB" sz="2000" dirty="0">
                <a:solidFill>
                  <a:schemeClr val="accent1"/>
                </a:solidFill>
                <a:cs typeface="Calibri" panose="020F0502020204030204" pitchFamily="34" charset="0"/>
              </a:rPr>
              <a:t>Oslo</a:t>
            </a:r>
          </a:p>
          <a:p>
            <a:r>
              <a:rPr lang="en-GB" sz="2000" dirty="0">
                <a:solidFill>
                  <a:schemeClr val="accent1"/>
                </a:solidFill>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199" y="2901498"/>
            <a:ext cx="1540306" cy="12961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58171" y="5216705"/>
            <a:ext cx="3667644" cy="1015663"/>
          </a:xfrm>
          <a:prstGeom prst="rect">
            <a:avLst/>
          </a:prstGeom>
          <a:noFill/>
          <a:ln w="6350">
            <a:noFill/>
          </a:ln>
        </p:spPr>
        <p:txBody>
          <a:bodyPr wrap="square" rtlCol="0">
            <a:spAutoFit/>
          </a:bodyPr>
          <a:lstStyle/>
          <a:p>
            <a:r>
              <a:rPr lang="nb-NO" sz="2000" b="1" dirty="0">
                <a:solidFill>
                  <a:schemeClr val="accent1"/>
                </a:solidFill>
                <a:cs typeface="Calibri" panose="020F0502020204030204" pitchFamily="34" charset="0"/>
              </a:rPr>
              <a:t>steven.naert@ipsos.com</a:t>
            </a:r>
            <a:endParaRPr lang="nb-NO" sz="2000" dirty="0">
              <a:solidFill>
                <a:schemeClr val="accent1"/>
              </a:solidFill>
              <a:cs typeface="Calibri" panose="020F0502020204030204" pitchFamily="34" charset="0"/>
            </a:endParaRPr>
          </a:p>
          <a:p>
            <a:r>
              <a:rPr lang="nb-NO" sz="2000" dirty="0">
                <a:solidFill>
                  <a:schemeClr val="accent1"/>
                </a:solidFill>
                <a:cs typeface="Calibri" panose="020F0502020204030204" pitchFamily="34" charset="0"/>
              </a:rPr>
              <a:t>Antwerpen</a:t>
            </a:r>
          </a:p>
          <a:p>
            <a:r>
              <a:rPr lang="nb-NO" sz="2000" dirty="0">
                <a:solidFill>
                  <a:schemeClr val="accent1"/>
                </a:solidFill>
                <a:cs typeface="Calibri" panose="020F0502020204030204" pitchFamily="34" charset="0"/>
              </a:rPr>
              <a:t>+ 32 497 70 64 57</a:t>
            </a:r>
          </a:p>
        </p:txBody>
      </p:sp>
      <p:sp>
        <p:nvSpPr>
          <p:cNvPr id="18" name="TextBox 17"/>
          <p:cNvSpPr txBox="1"/>
          <p:nvPr/>
        </p:nvSpPr>
        <p:spPr>
          <a:xfrm>
            <a:off x="527200" y="1965378"/>
            <a:ext cx="3464793" cy="447101"/>
          </a:xfrm>
          <a:prstGeom prst="rect">
            <a:avLst/>
          </a:prstGeom>
          <a:solidFill>
            <a:schemeClr val="tx1"/>
          </a:solidFill>
        </p:spPr>
        <p:txBody>
          <a:bodyPr wrap="square" lIns="72000" tIns="36000" rIns="72000" bIns="36000" rtlCol="0">
            <a:spAutoFit/>
          </a:bodyPr>
          <a:lstStyle/>
          <a:p>
            <a:pPr>
              <a:lnSpc>
                <a:spcPct val="110000"/>
              </a:lnSpc>
              <a:spcBef>
                <a:spcPts val="2400"/>
              </a:spcBef>
              <a:buClr>
                <a:schemeClr val="bg2"/>
              </a:buClr>
            </a:pPr>
            <a:r>
              <a:rPr lang="nb-NO" sz="2400" b="1" dirty="0">
                <a:solidFill>
                  <a:schemeClr val="bg1"/>
                </a:solidFill>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679" y="264752"/>
            <a:ext cx="2369705" cy="819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288" y="4881664"/>
            <a:ext cx="1296128" cy="129612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8565977"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2" name="Rounded Rectangle 75"/>
          <p:cNvSpPr/>
          <p:nvPr/>
        </p:nvSpPr>
        <p:spPr>
          <a:xfrm>
            <a:off x="8165506"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3" name="TextBox 42"/>
          <p:cNvSpPr txBox="1"/>
          <p:nvPr/>
        </p:nvSpPr>
        <p:spPr>
          <a:xfrm>
            <a:off x="8516930" y="2138583"/>
            <a:ext cx="2445664" cy="54284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Associations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to the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brand</a:t>
            </a:r>
          </a:p>
        </p:txBody>
      </p:sp>
      <p:sp>
        <p:nvSpPr>
          <p:cNvPr id="3" name="Title 2"/>
          <p:cNvSpPr>
            <a:spLocks noGrp="1"/>
          </p:cNvSpPr>
          <p:nvPr>
            <p:ph type="title"/>
          </p:nvPr>
        </p:nvSpPr>
        <p:spPr>
          <a:xfrm>
            <a:off x="540000" y="540001"/>
            <a:ext cx="11157187" cy="553998"/>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540000" y="1188343"/>
            <a:ext cx="9453067"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latin typeface="Calibri"/>
              </a:rPr>
              <a:t>the brand needs to play on to be relevant</a:t>
            </a:r>
            <a:endParaRPr lang="nb-NO" dirty="0"/>
          </a:p>
        </p:txBody>
      </p:sp>
      <p:sp>
        <p:nvSpPr>
          <p:cNvPr id="5" name="Freeform 78"/>
          <p:cNvSpPr>
            <a:spLocks/>
          </p:cNvSpPr>
          <p:nvPr/>
        </p:nvSpPr>
        <p:spPr bwMode="auto">
          <a:xfrm>
            <a:off x="1827636"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6" name="Rounded Rectangle 75"/>
          <p:cNvSpPr/>
          <p:nvPr/>
        </p:nvSpPr>
        <p:spPr>
          <a:xfrm>
            <a:off x="1427165"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6" name="Abgerundetes Rechteck 26"/>
          <p:cNvSpPr/>
          <p:nvPr/>
        </p:nvSpPr>
        <p:spPr>
          <a:xfrm>
            <a:off x="8456020" y="5400635"/>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WHY do I go to </a:t>
            </a:r>
          </a:p>
          <a:p>
            <a:pPr algn="ctr" defTabSz="1343985">
              <a:defRPr/>
            </a:pPr>
            <a:r>
              <a:rPr lang="en-US" sz="1543" b="1" i="1" kern="0" dirty="0">
                <a:solidFill>
                  <a:schemeClr val="bg1"/>
                </a:solidFill>
              </a:rPr>
              <a:t>this destination?</a:t>
            </a:r>
          </a:p>
        </p:txBody>
      </p:sp>
      <p:sp>
        <p:nvSpPr>
          <p:cNvPr id="50" name="Right Arrow 71"/>
          <p:cNvSpPr/>
          <p:nvPr/>
        </p:nvSpPr>
        <p:spPr>
          <a:xfrm>
            <a:off x="7267080"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9" name="Right Arrow 71"/>
          <p:cNvSpPr/>
          <p:nvPr/>
        </p:nvSpPr>
        <p:spPr>
          <a:xfrm>
            <a:off x="4285065"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3" name="Abgerundetes Rechteck 22"/>
          <p:cNvSpPr/>
          <p:nvPr/>
        </p:nvSpPr>
        <p:spPr>
          <a:xfrm>
            <a:off x="5091573" y="5406234"/>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EMOTIONAL BENEFITS</a:t>
            </a:r>
          </a:p>
        </p:txBody>
      </p:sp>
      <p:sp>
        <p:nvSpPr>
          <p:cNvPr id="17" name="Abgerundetes Rechteck 26"/>
          <p:cNvSpPr/>
          <p:nvPr/>
        </p:nvSpPr>
        <p:spPr>
          <a:xfrm>
            <a:off x="1680359" y="5400636"/>
            <a:ext cx="2433975" cy="58425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WHY do people </a:t>
            </a:r>
            <a:br>
              <a:rPr lang="en-US" sz="1400" b="1" i="1" kern="0" dirty="0">
                <a:solidFill>
                  <a:srgbClr val="FFFFFF"/>
                </a:solidFill>
              </a:rPr>
            </a:br>
            <a:r>
              <a:rPr lang="en-US" sz="1400" b="1" i="1" kern="0" dirty="0">
                <a:solidFill>
                  <a:srgbClr val="FFFFFF"/>
                </a:solidFill>
              </a:rPr>
              <a:t>go on holiday? </a:t>
            </a:r>
          </a:p>
        </p:txBody>
      </p:sp>
      <p:grpSp>
        <p:nvGrpSpPr>
          <p:cNvPr id="19" name="Gruppieren 4"/>
          <p:cNvGrpSpPr/>
          <p:nvPr/>
        </p:nvGrpSpPr>
        <p:grpSpPr>
          <a:xfrm>
            <a:off x="4920842" y="5246816"/>
            <a:ext cx="370388" cy="370388"/>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5" name="Abgerundetes Rechteck 25"/>
          <p:cNvSpPr/>
          <p:nvPr/>
        </p:nvSpPr>
        <p:spPr>
          <a:xfrm>
            <a:off x="8456020"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WHO is the </a:t>
            </a:r>
            <a:br>
              <a:rPr lang="en-US" sz="1543" b="1" i="1" kern="0" dirty="0">
                <a:solidFill>
                  <a:schemeClr val="bg1"/>
                </a:solidFill>
              </a:rPr>
            </a:br>
            <a:r>
              <a:rPr lang="en-US" sz="1543" b="1" i="1" kern="0" dirty="0">
                <a:solidFill>
                  <a:schemeClr val="bg1"/>
                </a:solidFill>
              </a:rPr>
              <a:t>destination for?</a:t>
            </a:r>
          </a:p>
        </p:txBody>
      </p:sp>
      <p:sp>
        <p:nvSpPr>
          <p:cNvPr id="49" name="Right Arrow 70"/>
          <p:cNvSpPr/>
          <p:nvPr/>
        </p:nvSpPr>
        <p:spPr>
          <a:xfrm>
            <a:off x="7268723"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chemeClr val="bg1"/>
              </a:solidFill>
              <a:latin typeface="Calibri"/>
            </a:endParaRPr>
          </a:p>
        </p:txBody>
      </p:sp>
      <p:sp>
        <p:nvSpPr>
          <p:cNvPr id="8" name="Right Arrow 70"/>
          <p:cNvSpPr/>
          <p:nvPr/>
        </p:nvSpPr>
        <p:spPr>
          <a:xfrm>
            <a:off x="4286708"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2" name="Abgerundetes Rechteck 21"/>
          <p:cNvSpPr/>
          <p:nvPr/>
        </p:nvSpPr>
        <p:spPr>
          <a:xfrm>
            <a:off x="5091573"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SOCIAL </a:t>
            </a:r>
            <a:br>
              <a:rPr lang="nb-NO" sz="1764" b="1" kern="0" dirty="0">
                <a:solidFill>
                  <a:srgbClr val="FFFFFF"/>
                </a:solidFill>
              </a:rPr>
            </a:br>
            <a:r>
              <a:rPr lang="nb-NO" sz="1764" b="1" kern="0" dirty="0">
                <a:solidFill>
                  <a:srgbClr val="FFFFFF"/>
                </a:solidFill>
              </a:rPr>
              <a:t>IDENTITY</a:t>
            </a:r>
          </a:p>
        </p:txBody>
      </p:sp>
      <p:sp>
        <p:nvSpPr>
          <p:cNvPr id="16" name="Abgerundetes Rechteck 25"/>
          <p:cNvSpPr/>
          <p:nvPr/>
        </p:nvSpPr>
        <p:spPr>
          <a:xfrm>
            <a:off x="1680359" y="4565825"/>
            <a:ext cx="2433975" cy="58425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HOW should a holiday reflect upon me?</a:t>
            </a:r>
          </a:p>
        </p:txBody>
      </p:sp>
      <p:grpSp>
        <p:nvGrpSpPr>
          <p:cNvPr id="22" name="Gruppieren 3"/>
          <p:cNvGrpSpPr/>
          <p:nvPr/>
        </p:nvGrpSpPr>
        <p:grpSpPr>
          <a:xfrm>
            <a:off x="4920842" y="4421960"/>
            <a:ext cx="370388" cy="370388"/>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4" name="Abgerundetes Rechteck 24"/>
          <p:cNvSpPr/>
          <p:nvPr/>
        </p:nvSpPr>
        <p:spPr>
          <a:xfrm>
            <a:off x="8456020" y="3731014"/>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qualities does this destination have?</a:t>
            </a:r>
          </a:p>
        </p:txBody>
      </p:sp>
      <p:sp>
        <p:nvSpPr>
          <p:cNvPr id="48" name="Right Arrow 69"/>
          <p:cNvSpPr/>
          <p:nvPr/>
        </p:nvSpPr>
        <p:spPr>
          <a:xfrm>
            <a:off x="7267080"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7" name="Right Arrow 69"/>
          <p:cNvSpPr/>
          <p:nvPr/>
        </p:nvSpPr>
        <p:spPr>
          <a:xfrm>
            <a:off x="4285065"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1" name="Abgerundetes Rechteck 20"/>
          <p:cNvSpPr/>
          <p:nvPr/>
        </p:nvSpPr>
        <p:spPr>
          <a:xfrm>
            <a:off x="5091573" y="3733226"/>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DESTINATION CHARACTERISTICS</a:t>
            </a:r>
          </a:p>
        </p:txBody>
      </p:sp>
      <p:sp>
        <p:nvSpPr>
          <p:cNvPr id="15" name="Abgerundetes Rechteck 24"/>
          <p:cNvSpPr/>
          <p:nvPr/>
        </p:nvSpPr>
        <p:spPr>
          <a:xfrm>
            <a:off x="1680359" y="3731015"/>
            <a:ext cx="2433975" cy="58425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expectations  are related to destinations? </a:t>
            </a:r>
          </a:p>
        </p:txBody>
      </p:sp>
      <p:grpSp>
        <p:nvGrpSpPr>
          <p:cNvPr id="25" name="Gruppieren 2"/>
          <p:cNvGrpSpPr/>
          <p:nvPr/>
        </p:nvGrpSpPr>
        <p:grpSpPr>
          <a:xfrm>
            <a:off x="4920842" y="3567369"/>
            <a:ext cx="370388" cy="370388"/>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7" name="Abgerundetes Rechteck 27"/>
          <p:cNvSpPr/>
          <p:nvPr/>
        </p:nvSpPr>
        <p:spPr>
          <a:xfrm>
            <a:off x="8456020" y="6237660"/>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does this destination stand for?</a:t>
            </a:r>
          </a:p>
        </p:txBody>
      </p:sp>
      <p:sp>
        <p:nvSpPr>
          <p:cNvPr id="51" name="Right Arrow 72"/>
          <p:cNvSpPr/>
          <p:nvPr/>
        </p:nvSpPr>
        <p:spPr>
          <a:xfrm>
            <a:off x="7268723"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0" name="Right Arrow 72"/>
          <p:cNvSpPr/>
          <p:nvPr/>
        </p:nvSpPr>
        <p:spPr>
          <a:xfrm>
            <a:off x="4286708"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4" name="Abgerundetes Rechteck 23"/>
          <p:cNvSpPr/>
          <p:nvPr/>
        </p:nvSpPr>
        <p:spPr>
          <a:xfrm>
            <a:off x="5091573" y="6229554"/>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BRAND PERSONALITY</a:t>
            </a:r>
          </a:p>
        </p:txBody>
      </p:sp>
      <p:sp>
        <p:nvSpPr>
          <p:cNvPr id="18" name="Abgerundetes Rechteck 27"/>
          <p:cNvSpPr/>
          <p:nvPr/>
        </p:nvSpPr>
        <p:spPr>
          <a:xfrm>
            <a:off x="1680359" y="6235449"/>
            <a:ext cx="2433975" cy="58425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should the destination stand for? </a:t>
            </a:r>
          </a:p>
        </p:txBody>
      </p:sp>
      <p:grpSp>
        <p:nvGrpSpPr>
          <p:cNvPr id="28" name="Gruppieren 5"/>
          <p:cNvGrpSpPr/>
          <p:nvPr/>
        </p:nvGrpSpPr>
        <p:grpSpPr>
          <a:xfrm>
            <a:off x="4920842" y="6088743"/>
            <a:ext cx="370388" cy="370388"/>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40" name="TextBox 39"/>
          <p:cNvSpPr txBox="1"/>
          <p:nvPr/>
        </p:nvSpPr>
        <p:spPr>
          <a:xfrm>
            <a:off x="1774463" y="2138583"/>
            <a:ext cx="2445664" cy="36651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The ideal</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holiday</a:t>
            </a:r>
          </a:p>
        </p:txBody>
      </p:sp>
      <p:sp>
        <p:nvSpPr>
          <p:cNvPr id="52" name="TextBox 51"/>
          <p:cNvSpPr txBox="1"/>
          <p:nvPr/>
        </p:nvSpPr>
        <p:spPr>
          <a:xfrm>
            <a:off x="4573298" y="2292751"/>
            <a:ext cx="3759200" cy="954107"/>
          </a:xfrm>
          <a:prstGeom prst="rect">
            <a:avLst/>
          </a:prstGeom>
          <a:noFill/>
        </p:spPr>
        <p:txBody>
          <a:bodyPr wrap="square" rtlCol="0">
            <a:spAutoFit/>
          </a:bodyPr>
          <a:lstStyle/>
          <a:p>
            <a:pPr algn="ctr" defTabSz="914400"/>
            <a:r>
              <a:rPr lang="en-US" sz="1400" b="1" dirty="0">
                <a:latin typeface="Calibri"/>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3" y="595074"/>
            <a:ext cx="12784666" cy="542906"/>
          </a:xfrm>
        </p:spPr>
        <p:txBody>
          <a:bodyPr/>
          <a:lstStyle/>
          <a:p>
            <a:r>
              <a:rPr lang="nb-NO" dirty="0"/>
              <a:t>From Censydiam hypothesis to global category frame</a:t>
            </a:r>
          </a:p>
        </p:txBody>
      </p:sp>
      <p:sp>
        <p:nvSpPr>
          <p:cNvPr id="4" name="TextBox 3"/>
          <p:cNvSpPr txBox="1"/>
          <p:nvPr/>
        </p:nvSpPr>
        <p:spPr>
          <a:xfrm>
            <a:off x="1373243" y="2316094"/>
            <a:ext cx="265894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1. We start with the Censydiam model and explore it qualitatively in focus groups. </a:t>
            </a:r>
          </a:p>
        </p:txBody>
      </p:sp>
      <p:pic>
        <p:nvPicPr>
          <p:cNvPr id="12" name="Picture 1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31255" y="3712859"/>
            <a:ext cx="2498866" cy="23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43933" y="1214516"/>
            <a:ext cx="6952018"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We have conducted 1200 interviews in the market</a:t>
            </a:r>
          </a:p>
        </p:txBody>
      </p:sp>
      <p:sp>
        <p:nvSpPr>
          <p:cNvPr id="16" name="Title 1"/>
          <p:cNvSpPr txBox="1">
            <a:spLocks/>
          </p:cNvSpPr>
          <p:nvPr/>
        </p:nvSpPr>
        <p:spPr bwMode="gray">
          <a:xfrm>
            <a:off x="343933" y="1577237"/>
            <a:ext cx="12064586"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Each respondent has profiled 2 holiday occasions – so we have 2400 cases for analysis </a:t>
            </a:r>
          </a:p>
        </p:txBody>
      </p:sp>
      <p:grpSp>
        <p:nvGrpSpPr>
          <p:cNvPr id="8" name="Group 7"/>
          <p:cNvGrpSpPr/>
          <p:nvPr/>
        </p:nvGrpSpPr>
        <p:grpSpPr>
          <a:xfrm>
            <a:off x="3983583" y="2316094"/>
            <a:ext cx="4653800" cy="3686721"/>
            <a:chOff x="3983583" y="2316094"/>
            <a:chExt cx="4653800" cy="3686721"/>
          </a:xfrm>
        </p:grpSpPr>
        <p:sp>
          <p:nvSpPr>
            <p:cNvPr id="6" name="TextBox 5"/>
            <p:cNvSpPr txBox="1"/>
            <p:nvPr/>
          </p:nvSpPr>
          <p:spPr>
            <a:xfrm>
              <a:off x="4717068"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2. The qualitative part then creates a hypothesis on how the Censydiam frame looks like within the holiday category.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3583" y="3742575"/>
              <a:ext cx="4653800" cy="2260240"/>
            </a:xfrm>
            <a:prstGeom prst="rect">
              <a:avLst/>
            </a:prstGeom>
          </p:spPr>
        </p:pic>
      </p:grpSp>
      <p:grpSp>
        <p:nvGrpSpPr>
          <p:cNvPr id="9" name="Group 8"/>
          <p:cNvGrpSpPr/>
          <p:nvPr/>
        </p:nvGrpSpPr>
        <p:grpSpPr>
          <a:xfrm>
            <a:off x="9082584" y="2316094"/>
            <a:ext cx="3603272" cy="4460330"/>
            <a:chOff x="9082584" y="2316094"/>
            <a:chExt cx="3603272" cy="4460330"/>
          </a:xfrm>
        </p:grpSpPr>
        <p:sp>
          <p:nvSpPr>
            <p:cNvPr id="7" name="TextBox 6"/>
            <p:cNvSpPr txBox="1"/>
            <p:nvPr/>
          </p:nvSpPr>
          <p:spPr>
            <a:xfrm>
              <a:off x="9155102"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3. At this stage this hypothesis have been tested quantitativly in several markets to create one global segmentation model.</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13" y="2497229"/>
            <a:ext cx="1711767" cy="124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43933" y="379077"/>
            <a:ext cx="12424626" cy="430887"/>
          </a:xfrm>
        </p:spPr>
        <p:txBody>
          <a:bodyPr/>
          <a:lstStyle/>
          <a:p>
            <a:r>
              <a:rPr lang="en-GB" sz="2700" dirty="0"/>
              <a:t>The same person, but different situations and different motivations</a:t>
            </a:r>
            <a:endParaRPr lang="nb-NO" sz="2700" dirty="0"/>
          </a:p>
        </p:txBody>
      </p:sp>
      <p:sp>
        <p:nvSpPr>
          <p:cNvPr id="4" name="TextBox 3"/>
          <p:cNvSpPr txBox="1"/>
          <p:nvPr/>
        </p:nvSpPr>
        <p:spPr>
          <a:xfrm>
            <a:off x="343933" y="895222"/>
            <a:ext cx="12424625" cy="830997"/>
          </a:xfrm>
          <a:prstGeom prst="rect">
            <a:avLst/>
          </a:prstGeom>
          <a:noFill/>
        </p:spPr>
        <p:txBody>
          <a:bodyPr wrap="square" rtlCol="0">
            <a:spAutoFit/>
          </a:bodyPr>
          <a:lstStyle/>
          <a:p>
            <a:pPr algn="l"/>
            <a:r>
              <a:rPr lang="en-US" sz="1600" dirty="0">
                <a:solidFill>
                  <a:schemeClr val="tx1"/>
                </a:solidFill>
              </a:rPr>
              <a:t>As consumers, we often have different needs depending on the situation. This also applies to holidays. A weekend getaway with a partner has to fulfil different needs than a skiing weekend with friends. This report is, therefore, based on </a:t>
            </a:r>
            <a:r>
              <a:rPr lang="en-US" sz="1600" b="1" dirty="0">
                <a:solidFill>
                  <a:schemeClr val="tx1"/>
                </a:solidFill>
              </a:rPr>
              <a:t>different occasions </a:t>
            </a:r>
            <a:r>
              <a:rPr lang="en-US" sz="1600" dirty="0">
                <a:solidFill>
                  <a:schemeClr val="tx1"/>
                </a:solidFill>
              </a:rPr>
              <a:t>– by occasion we mean </a:t>
            </a:r>
            <a:r>
              <a:rPr lang="en-US" sz="1600" b="1" dirty="0">
                <a:solidFill>
                  <a:schemeClr val="tx1"/>
                </a:solidFill>
              </a:rPr>
              <a:t>different holidays</a:t>
            </a:r>
            <a:r>
              <a:rPr lang="en-US" sz="1600" dirty="0">
                <a:solidFill>
                  <a:schemeClr val="tx1"/>
                </a:solidFill>
              </a:rPr>
              <a:t>. Each respondent has told us what the ideal holiday look like </a:t>
            </a:r>
            <a:r>
              <a:rPr lang="en-US" sz="1600" dirty="0"/>
              <a:t>on </a:t>
            </a:r>
            <a:r>
              <a:rPr lang="en-US" sz="1600" b="1" dirty="0"/>
              <a:t>two different holiday occasions</a:t>
            </a:r>
            <a:r>
              <a:rPr lang="en-US" sz="1600" dirty="0"/>
              <a:t>.</a:t>
            </a:r>
            <a:endParaRPr lang="nb-NO" sz="1600" dirty="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737" y="3990079"/>
            <a:ext cx="2092144" cy="209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225" y="1970107"/>
            <a:ext cx="2092144" cy="213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122" y="4733980"/>
            <a:ext cx="2099409" cy="214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8426" y="2127885"/>
            <a:ext cx="2117570" cy="211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6178977" y="2487925"/>
            <a:ext cx="2170546"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2536" y="3468863"/>
            <a:ext cx="2164394" cy="216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2060226" y="4362398"/>
            <a:ext cx="2170546" cy="217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8193084" y="1983049"/>
            <a:ext cx="2039987"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3344" y="4118253"/>
            <a:ext cx="2142995" cy="21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172216" y="5787971"/>
            <a:ext cx="2436411" cy="139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00435" y="2127885"/>
            <a:ext cx="1508463" cy="150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94838" y="5732154"/>
            <a:ext cx="2122711" cy="15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2397" y="3854430"/>
            <a:ext cx="1535378" cy="1146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760727" y="5241153"/>
            <a:ext cx="1453275" cy="1291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7872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7" y="285073"/>
            <a:ext cx="10681612"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Questionnaire structure in the quantitative interview</a:t>
            </a:r>
            <a:endParaRPr lang="nb-NO" sz="2646" dirty="0">
              <a:solidFill>
                <a:srgbClr val="FFFFFF"/>
              </a:solidFill>
              <a:latin typeface="Segoe UI"/>
            </a:endParaRPr>
          </a:p>
        </p:txBody>
      </p:sp>
      <p:sp>
        <p:nvSpPr>
          <p:cNvPr id="7" name="Rounded Rectangle 6"/>
          <p:cNvSpPr/>
          <p:nvPr/>
        </p:nvSpPr>
        <p:spPr bwMode="gray">
          <a:xfrm>
            <a:off x="383183"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Gender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Age </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Income</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Etc.</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Have been abroad for holiday last 3 years</a:t>
            </a:r>
            <a:r>
              <a:rPr lang="nb-NO" sz="1176" dirty="0">
                <a:solidFill>
                  <a:srgbClr val="000000"/>
                </a:solidFill>
                <a:latin typeface="Segoe UI"/>
              </a:rPr>
              <a:t>. </a:t>
            </a:r>
          </a:p>
          <a:p>
            <a:pPr defTabSz="1358510">
              <a:lnSpc>
                <a:spcPct val="110000"/>
              </a:lnSpc>
              <a:buClr>
                <a:srgbClr val="222223"/>
              </a:buClr>
            </a:pPr>
            <a:endParaRPr lang="nb-NO" sz="1176" dirty="0">
              <a:solidFill>
                <a:srgbClr val="000000"/>
              </a:solidFill>
              <a:latin typeface="Segoe UI"/>
            </a:endParaRPr>
          </a:p>
        </p:txBody>
      </p:sp>
      <p:sp>
        <p:nvSpPr>
          <p:cNvPr id="6" name="Rounded Rectangle 5"/>
          <p:cNvSpPr/>
          <p:nvPr/>
        </p:nvSpPr>
        <p:spPr bwMode="gray">
          <a:xfrm>
            <a:off x="383183"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1: Demographics </a:t>
            </a:r>
            <a:br>
              <a:rPr lang="en-US" sz="1800" b="1" dirty="0">
                <a:solidFill>
                  <a:prstClr val="white"/>
                </a:solidFill>
                <a:latin typeface="Segoe UI"/>
              </a:rPr>
            </a:br>
            <a:r>
              <a:rPr lang="en-US" sz="1800" b="1" dirty="0">
                <a:solidFill>
                  <a:prstClr val="white"/>
                </a:solidFill>
                <a:latin typeface="Segoe UI"/>
              </a:rPr>
              <a:t>and Screener</a:t>
            </a:r>
          </a:p>
        </p:txBody>
      </p:sp>
      <p:sp>
        <p:nvSpPr>
          <p:cNvPr id="8" name="Rounded Rectangle 7"/>
          <p:cNvSpPr/>
          <p:nvPr/>
        </p:nvSpPr>
        <p:spPr bwMode="gray">
          <a:xfrm>
            <a:off x="4879270"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How often do you go on holiday abroad?</a:t>
            </a:r>
          </a:p>
          <a:p>
            <a:pPr defTabSz="1358510">
              <a:lnSpc>
                <a:spcPct val="110000"/>
              </a:lnSpc>
              <a:buClr>
                <a:srgbClr val="222223"/>
              </a:buClr>
            </a:pPr>
            <a:r>
              <a:rPr lang="en-US" sz="1176" dirty="0">
                <a:solidFill>
                  <a:srgbClr val="000000"/>
                </a:solidFill>
                <a:latin typeface="Segoe UI"/>
              </a:rPr>
              <a:t>Where did you go the last 5 holidays ? </a:t>
            </a:r>
          </a:p>
          <a:p>
            <a:pPr defTabSz="1358510">
              <a:lnSpc>
                <a:spcPct val="110000"/>
              </a:lnSpc>
              <a:buClr>
                <a:srgbClr val="222223"/>
              </a:buClr>
            </a:pPr>
            <a:r>
              <a:rPr lang="en-US" sz="1176" dirty="0">
                <a:solidFill>
                  <a:srgbClr val="000000"/>
                </a:solidFill>
                <a:latin typeface="Segoe UI"/>
              </a:rPr>
              <a:t>Time of year, duration and type of holiday</a:t>
            </a:r>
          </a:p>
        </p:txBody>
      </p:sp>
      <p:sp>
        <p:nvSpPr>
          <p:cNvPr id="9" name="Rounded Rectangle 8"/>
          <p:cNvSpPr/>
          <p:nvPr/>
        </p:nvSpPr>
        <p:spPr bwMode="gray">
          <a:xfrm>
            <a:off x="4879270"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2: Category use</a:t>
            </a:r>
          </a:p>
        </p:txBody>
      </p:sp>
      <p:sp>
        <p:nvSpPr>
          <p:cNvPr id="10" name="TextBox 9"/>
          <p:cNvSpPr txBox="1"/>
          <p:nvPr/>
        </p:nvSpPr>
        <p:spPr>
          <a:xfrm>
            <a:off x="286745" y="751712"/>
            <a:ext cx="1060960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model shows the structure of the interview the individual respondent was through</a:t>
            </a:r>
            <a:endParaRPr lang="nb-NO" sz="1999" kern="0" dirty="0">
              <a:solidFill>
                <a:prstClr val="white"/>
              </a:solidFill>
              <a:latin typeface="Segoe UI"/>
            </a:endParaRPr>
          </a:p>
        </p:txBody>
      </p:sp>
      <p:sp>
        <p:nvSpPr>
          <p:cNvPr id="11" name="Rounded Rectangle 10"/>
          <p:cNvSpPr/>
          <p:nvPr/>
        </p:nvSpPr>
        <p:spPr bwMode="gray">
          <a:xfrm>
            <a:off x="9375358" y="2355978"/>
            <a:ext cx="3703875" cy="1042270"/>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What destinations do you know of?</a:t>
            </a:r>
          </a:p>
          <a:p>
            <a:pPr defTabSz="1358510">
              <a:lnSpc>
                <a:spcPct val="110000"/>
              </a:lnSpc>
              <a:buClr>
                <a:srgbClr val="222223"/>
              </a:buClr>
            </a:pPr>
            <a:r>
              <a:rPr lang="en-US" sz="1176" dirty="0">
                <a:solidFill>
                  <a:srgbClr val="000000"/>
                </a:solidFill>
              </a:rPr>
              <a:t>How many times have you been on holiday to the following countries?</a:t>
            </a:r>
            <a:endParaRPr lang="en-US" sz="1176" dirty="0">
              <a:solidFill>
                <a:srgbClr val="000000"/>
              </a:solidFill>
              <a:latin typeface="Segoe UI"/>
            </a:endParaRPr>
          </a:p>
        </p:txBody>
      </p:sp>
      <p:sp>
        <p:nvSpPr>
          <p:cNvPr id="12" name="Rounded Rectangle 11"/>
          <p:cNvSpPr/>
          <p:nvPr/>
        </p:nvSpPr>
        <p:spPr bwMode="gray">
          <a:xfrm>
            <a:off x="9375358" y="1554052"/>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3: Awareness &amp; usage</a:t>
            </a:r>
          </a:p>
        </p:txBody>
      </p:sp>
      <p:sp>
        <p:nvSpPr>
          <p:cNvPr id="15" name="Rounded Rectangle 14"/>
          <p:cNvSpPr/>
          <p:nvPr/>
        </p:nvSpPr>
        <p:spPr bwMode="gray">
          <a:xfrm>
            <a:off x="383183" y="4572026"/>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Type of holiday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Destination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Duration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Who were you with?</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Spending</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Accommodation</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Transport </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Information sources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Influencers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Activities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Consideration set (what destinations would you consider).</a:t>
            </a: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a:p>
            <a:pPr marL="251997" indent="-251997" defTabSz="1358510">
              <a:lnSpc>
                <a:spcPct val="110000"/>
              </a:lnSpc>
              <a:buClr>
                <a:srgbClr val="222223"/>
              </a:buClr>
              <a:buFont typeface="Arial" panose="020B0604020202020204" pitchFamily="34" charset="0"/>
              <a:buChar char="•"/>
            </a:pPr>
            <a:endParaRPr lang="en-US" sz="1176" dirty="0">
              <a:solidFill>
                <a:srgbClr val="000000"/>
              </a:solidFill>
              <a:latin typeface="Segoe UI"/>
            </a:endParaRPr>
          </a:p>
        </p:txBody>
      </p:sp>
      <p:sp>
        <p:nvSpPr>
          <p:cNvPr id="16" name="Rounded Rectangle 15"/>
          <p:cNvSpPr/>
          <p:nvPr/>
        </p:nvSpPr>
        <p:spPr bwMode="gray">
          <a:xfrm>
            <a:off x="383183"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4: Profiling of two holiday occasions</a:t>
            </a:r>
          </a:p>
        </p:txBody>
      </p:sp>
      <p:sp>
        <p:nvSpPr>
          <p:cNvPr id="17" name="Rounded Rectangle 16"/>
          <p:cNvSpPr/>
          <p:nvPr/>
        </p:nvSpPr>
        <p:spPr bwMode="gray">
          <a:xfrm>
            <a:off x="4879270" y="4572027"/>
            <a:ext cx="3703875" cy="1944907"/>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5825" rIns="0" bIns="105825" numCol="1" spcCol="0" rtlCol="0" fromWordArt="0" anchor="t" anchorCtr="0" forceAA="0" compatLnSpc="1">
            <a:prstTxWarp prst="textNoShape">
              <a:avLst/>
            </a:prstTxWarp>
            <a:noAutofit/>
          </a:bodyPr>
          <a:lstStyle/>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Emotional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Functional benefits</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Personality</a:t>
            </a:r>
          </a:p>
          <a:p>
            <a:pPr marL="251997" indent="-251997" defTabSz="1358510">
              <a:lnSpc>
                <a:spcPct val="110000"/>
              </a:lnSpc>
              <a:buClr>
                <a:srgbClr val="222223"/>
              </a:buClr>
              <a:buFont typeface="Arial" panose="020B0604020202020204" pitchFamily="34" charset="0"/>
              <a:buChar char="•"/>
            </a:pPr>
            <a:r>
              <a:rPr lang="en-US" sz="1176" dirty="0">
                <a:solidFill>
                  <a:srgbClr val="000000"/>
                </a:solidFill>
                <a:latin typeface="Segoe UI"/>
              </a:rPr>
              <a:t>Social identity</a:t>
            </a:r>
          </a:p>
        </p:txBody>
      </p:sp>
      <p:sp>
        <p:nvSpPr>
          <p:cNvPr id="18" name="Rounded Rectangle 17"/>
          <p:cNvSpPr/>
          <p:nvPr/>
        </p:nvSpPr>
        <p:spPr bwMode="gray">
          <a:xfrm>
            <a:off x="4879270"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latin typeface="Segoe UI"/>
              </a:rPr>
              <a:t>Section 5: Profiling of 2 holiday occasions</a:t>
            </a:r>
          </a:p>
        </p:txBody>
      </p:sp>
      <p:sp>
        <p:nvSpPr>
          <p:cNvPr id="19" name="Rounded Rectangle 18"/>
          <p:cNvSpPr/>
          <p:nvPr/>
        </p:nvSpPr>
        <p:spPr bwMode="gray">
          <a:xfrm>
            <a:off x="9375358" y="4572027"/>
            <a:ext cx="3703875" cy="1944908"/>
          </a:xfrm>
          <a:prstGeom prst="roundRect">
            <a:avLst/>
          </a:prstGeom>
          <a:solidFill>
            <a:srgbClr val="F9E5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defTabSz="1358510">
              <a:lnSpc>
                <a:spcPct val="110000"/>
              </a:lnSpc>
              <a:buClr>
                <a:srgbClr val="222223"/>
              </a:buClr>
            </a:pPr>
            <a:r>
              <a:rPr lang="en-US" sz="1176" dirty="0">
                <a:solidFill>
                  <a:srgbClr val="000000"/>
                </a:solidFill>
                <a:latin typeface="Segoe UI"/>
              </a:rPr>
              <a:t>Please choose the statements that you think are appropriate for each destination. </a:t>
            </a:r>
          </a:p>
          <a:p>
            <a:pPr defTabSz="1358510">
              <a:lnSpc>
                <a:spcPct val="110000"/>
              </a:lnSpc>
              <a:buClr>
                <a:srgbClr val="222223"/>
              </a:buClr>
            </a:pPr>
            <a:r>
              <a:rPr lang="en-US" sz="1176" dirty="0">
                <a:solidFill>
                  <a:srgbClr val="000000"/>
                </a:solidFill>
                <a:latin typeface="Segoe UI"/>
              </a:rPr>
              <a:t>We use the same statements as in section 5.</a:t>
            </a:r>
            <a:endParaRPr lang="nb-NO" sz="1176" dirty="0">
              <a:solidFill>
                <a:srgbClr val="000000"/>
              </a:solidFill>
              <a:latin typeface="Segoe UI"/>
            </a:endParaRPr>
          </a:p>
        </p:txBody>
      </p:sp>
      <p:sp>
        <p:nvSpPr>
          <p:cNvPr id="20" name="Rounded Rectangle 19"/>
          <p:cNvSpPr/>
          <p:nvPr/>
        </p:nvSpPr>
        <p:spPr bwMode="gray">
          <a:xfrm>
            <a:off x="9375358" y="3770101"/>
            <a:ext cx="3703875" cy="8019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algn="ctr" defTabSz="1358510">
              <a:lnSpc>
                <a:spcPct val="110000"/>
              </a:lnSpc>
              <a:spcBef>
                <a:spcPts val="3528"/>
              </a:spcBef>
              <a:buClr>
                <a:srgbClr val="222223"/>
              </a:buClr>
            </a:pPr>
            <a:r>
              <a:rPr lang="en-US" sz="1800" b="1" dirty="0">
                <a:solidFill>
                  <a:prstClr val="white"/>
                </a:solidFill>
              </a:rPr>
              <a:t>Section</a:t>
            </a:r>
            <a:r>
              <a:rPr lang="en-US" sz="1800" b="1" dirty="0">
                <a:solidFill>
                  <a:prstClr val="white"/>
                </a:solidFill>
                <a:latin typeface="Segoe UI"/>
              </a:rPr>
              <a:t>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9" y="285073"/>
            <a:ext cx="10681610"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defTabSz="1051548"/>
            <a:r>
              <a:rPr lang="en-US" sz="2646" b="1" dirty="0">
                <a:solidFill>
                  <a:srgbClr val="FFFFFF"/>
                </a:solidFill>
                <a:latin typeface="Segoe UI"/>
              </a:rPr>
              <a:t>How does the needs come alive in the actual interview?</a:t>
            </a:r>
            <a:endParaRPr lang="nb-NO" sz="2646" dirty="0">
              <a:solidFill>
                <a:srgbClr val="FFFFFF"/>
              </a:solidFill>
              <a:latin typeface="Segoe UI"/>
            </a:endParaRPr>
          </a:p>
        </p:txBody>
      </p:sp>
      <p:sp>
        <p:nvSpPr>
          <p:cNvPr id="3" name="TextBox 2"/>
          <p:cNvSpPr txBox="1"/>
          <p:nvPr/>
        </p:nvSpPr>
        <p:spPr>
          <a:xfrm>
            <a:off x="286747" y="751712"/>
            <a:ext cx="6946046" cy="411117"/>
          </a:xfrm>
          <a:prstGeom prst="rect">
            <a:avLst/>
          </a:prstGeom>
          <a:solidFill>
            <a:schemeClr val="tx1"/>
          </a:solidFill>
        </p:spPr>
        <p:txBody>
          <a:bodyPr wrap="square" lIns="71987" tIns="35994" rIns="71987" bIns="35994" rtlCol="0">
            <a:spAutoFit/>
          </a:bodyPr>
          <a:lstStyle/>
          <a:p>
            <a:pPr defTabSz="914179">
              <a:lnSpc>
                <a:spcPct val="110000"/>
              </a:lnSpc>
              <a:spcBef>
                <a:spcPts val="2399"/>
              </a:spcBef>
              <a:buClr>
                <a:srgbClr val="222223"/>
              </a:buClr>
            </a:pPr>
            <a:r>
              <a:rPr lang="nb-NO" sz="1999" b="1" kern="0" dirty="0">
                <a:solidFill>
                  <a:prstClr val="white"/>
                </a:solidFill>
                <a:latin typeface="Segoe UI"/>
              </a:rPr>
              <a:t> </a:t>
            </a:r>
            <a:r>
              <a:rPr lang="en-US" sz="1999" b="1" kern="0" dirty="0">
                <a:solidFill>
                  <a:prstClr val="white"/>
                </a:solidFill>
                <a:latin typeface="Segoe UI"/>
              </a:rPr>
              <a:t>The needs are formulated as statements on 4 levels</a:t>
            </a:r>
            <a:endParaRPr lang="nb-NO" sz="1999" kern="0" dirty="0">
              <a:solidFill>
                <a:prstClr val="white"/>
              </a:solidFill>
              <a:latin typeface="Segoe UI"/>
            </a:endParaRPr>
          </a:p>
        </p:txBody>
      </p:sp>
      <p:grpSp>
        <p:nvGrpSpPr>
          <p:cNvPr id="15" name="Group 14"/>
          <p:cNvGrpSpPr/>
          <p:nvPr/>
        </p:nvGrpSpPr>
        <p:grpSpPr>
          <a:xfrm>
            <a:off x="228853" y="1362779"/>
            <a:ext cx="2933478" cy="582038"/>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0" name="Group 9"/>
          <p:cNvGrpSpPr/>
          <p:nvPr/>
        </p:nvGrpSpPr>
        <p:grpSpPr>
          <a:xfrm>
            <a:off x="10185886" y="1362779"/>
            <a:ext cx="2944722" cy="582038"/>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4" name="Group 13"/>
          <p:cNvGrpSpPr/>
          <p:nvPr/>
        </p:nvGrpSpPr>
        <p:grpSpPr>
          <a:xfrm>
            <a:off x="3469800" y="1362779"/>
            <a:ext cx="2942297" cy="582038"/>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nvGrpSpPr>
          <p:cNvPr id="13" name="Group 12"/>
          <p:cNvGrpSpPr/>
          <p:nvPr/>
        </p:nvGrpSpPr>
        <p:grpSpPr>
          <a:xfrm>
            <a:off x="6956102" y="1362779"/>
            <a:ext cx="2922316" cy="582038"/>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007989">
                <a:lnSpc>
                  <a:spcPct val="90000"/>
                </a:lnSpc>
                <a:spcBef>
                  <a:spcPts val="551"/>
                </a:spcBef>
                <a:defRPr/>
              </a:pPr>
              <a:r>
                <a:rPr lang="en-US" sz="1984" b="1" kern="0" dirty="0">
                  <a:solidFill>
                    <a:srgbClr val="FFFFFF"/>
                  </a:solidFill>
                  <a:latin typeface="Calibri"/>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algn="ctr" defTabSz="1007989">
                  <a:defRPr/>
                </a:pPr>
                <a:endParaRPr lang="en-US" sz="1984" b="1" kern="0" dirty="0">
                  <a:solidFill>
                    <a:srgbClr val="FFFFFF"/>
                  </a:solidFill>
                  <a:latin typeface="Calibri"/>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defTabSz="1007989">
                    <a:defRPr/>
                  </a:pPr>
                  <a:endParaRPr lang="en-US" sz="1984" kern="0" dirty="0">
                    <a:solidFill>
                      <a:srgbClr val="1F497D"/>
                    </a:solidFill>
                    <a:latin typeface="Calibri"/>
                  </a:endParaRPr>
                </a:p>
              </p:txBody>
            </p:sp>
          </p:grpSp>
        </p:grpSp>
      </p:grpSp>
      <p:sp>
        <p:nvSpPr>
          <p:cNvPr id="17" name="TextBox 16"/>
          <p:cNvSpPr txBox="1"/>
          <p:nvPr/>
        </p:nvSpPr>
        <p:spPr>
          <a:xfrm>
            <a:off x="286748" y="2835471"/>
            <a:ext cx="2875583" cy="35693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Helps me to enjoy life to the fullest</a:t>
            </a:r>
          </a:p>
          <a:p>
            <a:pPr marL="128333" indent="-128333" defTabSz="1358510">
              <a:buClr>
                <a:srgbClr val="222223"/>
              </a:buClr>
              <a:buFont typeface="Arial" panose="020B0604020202020204" pitchFamily="34" charset="0"/>
              <a:buChar char="•"/>
            </a:pPr>
            <a:r>
              <a:rPr lang="en-US" sz="900" dirty="0">
                <a:solidFill>
                  <a:srgbClr val="222223"/>
                </a:solidFill>
              </a:rPr>
              <a:t>Makes me feel completely liberated</a:t>
            </a:r>
          </a:p>
          <a:p>
            <a:pPr marL="128333" indent="-128333" defTabSz="1358510">
              <a:buClr>
                <a:srgbClr val="222223"/>
              </a:buClr>
              <a:buFont typeface="Arial" panose="020B0604020202020204" pitchFamily="34" charset="0"/>
              <a:buChar char="•"/>
            </a:pPr>
            <a:r>
              <a:rPr lang="en-US" sz="900" dirty="0">
                <a:solidFill>
                  <a:srgbClr val="222223"/>
                </a:solidFill>
              </a:rPr>
              <a:t>Makes me feel full of energy</a:t>
            </a:r>
          </a:p>
          <a:p>
            <a:pPr marL="128333" indent="-128333" defTabSz="1358510">
              <a:buClr>
                <a:srgbClr val="222223"/>
              </a:buClr>
              <a:buFont typeface="Arial" panose="020B0604020202020204" pitchFamily="34" charset="0"/>
              <a:buChar char="•"/>
            </a:pPr>
            <a:r>
              <a:rPr lang="en-US" sz="900" dirty="0">
                <a:solidFill>
                  <a:srgbClr val="222223"/>
                </a:solidFill>
              </a:rPr>
              <a:t>Allows me to immerse myself in the local life</a:t>
            </a:r>
          </a:p>
          <a:p>
            <a:pPr marL="128333" indent="-128333" defTabSz="1358510">
              <a:buClr>
                <a:srgbClr val="222223"/>
              </a:buClr>
              <a:buFont typeface="Arial" panose="020B0604020202020204" pitchFamily="34" charset="0"/>
              <a:buChar char="•"/>
            </a:pPr>
            <a:r>
              <a:rPr lang="en-US" sz="900" dirty="0">
                <a:solidFill>
                  <a:srgbClr val="222223"/>
                </a:solidFill>
              </a:rPr>
              <a:t>Helps me to meet new people</a:t>
            </a:r>
          </a:p>
          <a:p>
            <a:pPr marL="128333" indent="-128333" defTabSz="1358510">
              <a:buClr>
                <a:srgbClr val="222223"/>
              </a:buClr>
              <a:buFont typeface="Arial" panose="020B0604020202020204" pitchFamily="34" charset="0"/>
              <a:buChar char="•"/>
            </a:pPr>
            <a:r>
              <a:rPr lang="en-US" sz="900" dirty="0">
                <a:solidFill>
                  <a:srgbClr val="222223"/>
                </a:solidFill>
              </a:rPr>
              <a:t>Allows me to share good times with others</a:t>
            </a:r>
          </a:p>
          <a:p>
            <a:pPr marL="128333" indent="-128333" defTabSz="1358510">
              <a:buClr>
                <a:srgbClr val="222223"/>
              </a:buClr>
              <a:buFont typeface="Arial" panose="020B0604020202020204" pitchFamily="34" charset="0"/>
              <a:buChar char="•"/>
            </a:pPr>
            <a:r>
              <a:rPr lang="en-US" sz="900" dirty="0">
                <a:solidFill>
                  <a:srgbClr val="222223"/>
                </a:solidFill>
              </a:rPr>
              <a:t>Creates precious moments of togetherness</a:t>
            </a:r>
          </a:p>
          <a:p>
            <a:pPr marL="128333" indent="-128333" defTabSz="1358510">
              <a:buClr>
                <a:srgbClr val="222223"/>
              </a:buClr>
              <a:buFont typeface="Arial" panose="020B0604020202020204" pitchFamily="34" charset="0"/>
              <a:buChar char="•"/>
            </a:pPr>
            <a:r>
              <a:rPr lang="en-US" sz="900" dirty="0">
                <a:solidFill>
                  <a:srgbClr val="222223"/>
                </a:solidFill>
              </a:rPr>
              <a:t>Allows me to intensify the relationship with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spoil my loved ones</a:t>
            </a:r>
          </a:p>
          <a:p>
            <a:pPr marL="128333" indent="-128333" defTabSz="1358510">
              <a:buClr>
                <a:srgbClr val="222223"/>
              </a:buClr>
              <a:buFont typeface="Arial" panose="020B0604020202020204" pitchFamily="34" charset="0"/>
              <a:buChar char="•"/>
            </a:pPr>
            <a:r>
              <a:rPr lang="en-US" sz="900" dirty="0">
                <a:solidFill>
                  <a:srgbClr val="222223"/>
                </a:solidFill>
              </a:rPr>
              <a:t>Allows me to pamper myself</a:t>
            </a:r>
          </a:p>
          <a:p>
            <a:pPr marL="128333" indent="-128333" defTabSz="1358510">
              <a:buClr>
                <a:srgbClr val="222223"/>
              </a:buClr>
              <a:buFont typeface="Arial" panose="020B0604020202020204" pitchFamily="34" charset="0"/>
              <a:buChar char="•"/>
            </a:pPr>
            <a:r>
              <a:rPr lang="en-US" sz="900" dirty="0">
                <a:solidFill>
                  <a:srgbClr val="222223"/>
                </a:solidFill>
              </a:rPr>
              <a:t>Helps me to escape from my hectic daily life</a:t>
            </a:r>
          </a:p>
          <a:p>
            <a:pPr marL="128333" indent="-128333" defTabSz="1358510">
              <a:buClr>
                <a:srgbClr val="222223"/>
              </a:buClr>
              <a:buFont typeface="Arial" panose="020B0604020202020204" pitchFamily="34" charset="0"/>
              <a:buChar char="•"/>
            </a:pPr>
            <a:r>
              <a:rPr lang="en-US" sz="900" dirty="0">
                <a:solidFill>
                  <a:srgbClr val="222223"/>
                </a:solidFill>
              </a:rPr>
              <a:t>Restores my sense of harmony and balance</a:t>
            </a:r>
          </a:p>
          <a:p>
            <a:pPr marL="128333" indent="-128333" defTabSz="1358510">
              <a:buClr>
                <a:srgbClr val="222223"/>
              </a:buClr>
              <a:buFont typeface="Arial" panose="020B0604020202020204" pitchFamily="34" charset="0"/>
              <a:buChar char="•"/>
            </a:pPr>
            <a:r>
              <a:rPr lang="en-US" sz="900" dirty="0">
                <a:solidFill>
                  <a:srgbClr val="222223"/>
                </a:solidFill>
              </a:rPr>
              <a:t>Allows me to keep everything under control</a:t>
            </a:r>
          </a:p>
          <a:p>
            <a:pPr marL="128333" indent="-128333" defTabSz="1358510">
              <a:buClr>
                <a:srgbClr val="222223"/>
              </a:buClr>
              <a:buFont typeface="Arial" panose="020B0604020202020204" pitchFamily="34" charset="0"/>
              <a:buChar char="•"/>
            </a:pPr>
            <a:r>
              <a:rPr lang="en-US" sz="900" dirty="0">
                <a:solidFill>
                  <a:srgbClr val="222223"/>
                </a:solidFill>
              </a:rPr>
              <a:t>Helps me avoid too much surprises</a:t>
            </a:r>
          </a:p>
          <a:p>
            <a:pPr marL="128333" indent="-128333" defTabSz="1358510">
              <a:buClr>
                <a:srgbClr val="222223"/>
              </a:buClr>
              <a:buFont typeface="Arial" panose="020B0604020202020204" pitchFamily="34" charset="0"/>
              <a:buChar char="•"/>
            </a:pPr>
            <a:r>
              <a:rPr lang="en-US" sz="900" dirty="0">
                <a:solidFill>
                  <a:srgbClr val="222223"/>
                </a:solidFill>
              </a:rPr>
              <a:t>Gives me a safe feeling</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horizon</a:t>
            </a:r>
          </a:p>
          <a:p>
            <a:pPr marL="128333" indent="-128333" defTabSz="1358510">
              <a:buClr>
                <a:srgbClr val="222223"/>
              </a:buClr>
              <a:buFont typeface="Arial" panose="020B0604020202020204" pitchFamily="34" charset="0"/>
              <a:buChar char="•"/>
            </a:pPr>
            <a:r>
              <a:rPr lang="en-US" sz="900" dirty="0">
                <a:solidFill>
                  <a:srgbClr val="222223"/>
                </a:solidFill>
              </a:rPr>
              <a:t>Allows me to broaden my knowledge</a:t>
            </a:r>
          </a:p>
          <a:p>
            <a:pPr marL="128333" indent="-128333" defTabSz="1358510">
              <a:buClr>
                <a:srgbClr val="222223"/>
              </a:buClr>
              <a:buFont typeface="Arial" panose="020B0604020202020204" pitchFamily="34" charset="0"/>
              <a:buChar char="•"/>
            </a:pPr>
            <a:r>
              <a:rPr lang="en-US" sz="900" dirty="0">
                <a:solidFill>
                  <a:srgbClr val="222223"/>
                </a:solidFill>
              </a:rPr>
              <a:t>Enriches my view on the world</a:t>
            </a:r>
          </a:p>
          <a:p>
            <a:pPr marL="128333" indent="-128333" defTabSz="1358510">
              <a:buClr>
                <a:srgbClr val="222223"/>
              </a:buClr>
              <a:buFont typeface="Arial" panose="020B0604020202020204" pitchFamily="34" charset="0"/>
              <a:buChar char="•"/>
            </a:pPr>
            <a:r>
              <a:rPr lang="en-US" sz="900" dirty="0">
                <a:solidFill>
                  <a:srgbClr val="222223"/>
                </a:solidFill>
              </a:rPr>
              <a:t>Allows me to indulge myself with a bit of luxury</a:t>
            </a:r>
          </a:p>
          <a:p>
            <a:pPr marL="128333" indent="-128333" defTabSz="1358510">
              <a:buClr>
                <a:srgbClr val="222223"/>
              </a:buClr>
              <a:buFont typeface="Arial" panose="020B0604020202020204" pitchFamily="34" charset="0"/>
              <a:buChar char="•"/>
            </a:pPr>
            <a:r>
              <a:rPr lang="en-US" sz="900" dirty="0">
                <a:solidFill>
                  <a:srgbClr val="222223"/>
                </a:solidFill>
              </a:rPr>
              <a:t>Makes me feel on top of the world</a:t>
            </a:r>
          </a:p>
          <a:p>
            <a:pPr marL="128333" indent="-128333" defTabSz="1358510">
              <a:buClr>
                <a:srgbClr val="222223"/>
              </a:buClr>
              <a:buFont typeface="Arial" panose="020B0604020202020204" pitchFamily="34" charset="0"/>
              <a:buChar char="•"/>
            </a:pPr>
            <a:r>
              <a:rPr lang="en-US" sz="900" dirty="0">
                <a:solidFill>
                  <a:srgbClr val="222223"/>
                </a:solidFill>
              </a:rPr>
              <a:t>Makes me stand out from the crowd</a:t>
            </a:r>
          </a:p>
          <a:p>
            <a:pPr marL="128333" indent="-128333" defTabSz="1358510">
              <a:buClr>
                <a:srgbClr val="222223"/>
              </a:buClr>
              <a:buFont typeface="Arial" panose="020B0604020202020204" pitchFamily="34" charset="0"/>
              <a:buChar char="•"/>
            </a:pPr>
            <a:r>
              <a:rPr lang="en-US" sz="900" dirty="0">
                <a:solidFill>
                  <a:srgbClr val="222223"/>
                </a:solidFill>
              </a:rPr>
              <a:t>Allows me to discover new and interesting places</a:t>
            </a:r>
          </a:p>
          <a:p>
            <a:pPr marL="128333" indent="-128333" defTabSz="1358510">
              <a:buClr>
                <a:srgbClr val="222223"/>
              </a:buClr>
              <a:buFont typeface="Arial" panose="020B0604020202020204" pitchFamily="34" charset="0"/>
              <a:buChar char="•"/>
            </a:pPr>
            <a:r>
              <a:rPr lang="en-US" sz="900" dirty="0">
                <a:solidFill>
                  <a:srgbClr val="222223"/>
                </a:solidFill>
              </a:rPr>
              <a:t>Gives me rich experiences</a:t>
            </a:r>
          </a:p>
          <a:p>
            <a:pPr marL="128333" indent="-128333" defTabSz="1358510">
              <a:buClr>
                <a:srgbClr val="222223"/>
              </a:buClr>
              <a:buFont typeface="Arial" panose="020B0604020202020204" pitchFamily="34" charset="0"/>
              <a:buChar char="•"/>
            </a:pPr>
            <a:r>
              <a:rPr lang="en-US" sz="900" dirty="0">
                <a:solidFill>
                  <a:srgbClr val="222223"/>
                </a:solidFill>
              </a:rPr>
              <a:t>Gives me new inspiration</a:t>
            </a:r>
            <a:endParaRPr lang="en-US" sz="900" dirty="0">
              <a:solidFill>
                <a:srgbClr val="222223"/>
              </a:solidFill>
              <a:latin typeface="Segoe UI"/>
            </a:endParaRPr>
          </a:p>
        </p:txBody>
      </p:sp>
      <p:sp>
        <p:nvSpPr>
          <p:cNvPr id="54" name="TextBox 53"/>
          <p:cNvSpPr txBox="1"/>
          <p:nvPr/>
        </p:nvSpPr>
        <p:spPr>
          <a:xfrm>
            <a:off x="3477511" y="2835471"/>
            <a:ext cx="3478590"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Allows me to be physical active </a:t>
            </a:r>
          </a:p>
          <a:p>
            <a:pPr marL="128333" indent="-128333" defTabSz="1358510">
              <a:buClr>
                <a:srgbClr val="222223"/>
              </a:buClr>
              <a:buFont typeface="Arial" panose="020B0604020202020204" pitchFamily="34" charset="0"/>
              <a:buChar char="•"/>
            </a:pPr>
            <a:r>
              <a:rPr lang="en-US" sz="900" dirty="0">
                <a:solidFill>
                  <a:srgbClr val="222223"/>
                </a:solidFill>
              </a:rPr>
              <a:t>Allows me to live close to nature</a:t>
            </a:r>
          </a:p>
          <a:p>
            <a:pPr marL="128333" indent="-128333" defTabSz="1358510">
              <a:buClr>
                <a:srgbClr val="222223"/>
              </a:buClr>
              <a:buFont typeface="Arial" panose="020B0604020202020204" pitchFamily="34" charset="0"/>
              <a:buChar char="•"/>
            </a:pPr>
            <a:r>
              <a:rPr lang="en-US" sz="900" dirty="0">
                <a:solidFill>
                  <a:srgbClr val="222223"/>
                </a:solidFill>
              </a:rPr>
              <a:t>Has a variety of accommodation offers </a:t>
            </a:r>
          </a:p>
          <a:p>
            <a:pPr marL="128333" indent="-128333" defTabSz="1358510">
              <a:buClr>
                <a:srgbClr val="222223"/>
              </a:buClr>
              <a:buFont typeface="Arial" panose="020B0604020202020204" pitchFamily="34" charset="0"/>
              <a:buChar char="•"/>
            </a:pPr>
            <a:r>
              <a:rPr lang="en-US" sz="900" dirty="0">
                <a:solidFill>
                  <a:srgbClr val="222223"/>
                </a:solidFill>
              </a:rPr>
              <a:t>Has a variety of different restaurant offers</a:t>
            </a:r>
          </a:p>
          <a:p>
            <a:pPr marL="128333" indent="-128333" defTabSz="1358510">
              <a:buClr>
                <a:srgbClr val="222223"/>
              </a:buClr>
              <a:buFont typeface="Arial" panose="020B0604020202020204" pitchFamily="34" charset="0"/>
              <a:buChar char="•"/>
            </a:pPr>
            <a:r>
              <a:rPr lang="en-US" sz="900" dirty="0">
                <a:solidFill>
                  <a:srgbClr val="222223"/>
                </a:solidFill>
              </a:rPr>
              <a:t>Has activities for kids</a:t>
            </a:r>
          </a:p>
          <a:p>
            <a:pPr marL="128333" indent="-128333" defTabSz="1358510">
              <a:buClr>
                <a:srgbClr val="222223"/>
              </a:buClr>
              <a:buFont typeface="Arial" panose="020B0604020202020204" pitchFamily="34" charset="0"/>
              <a:buChar char="•"/>
            </a:pPr>
            <a:r>
              <a:rPr lang="en-US" sz="900" dirty="0">
                <a:solidFill>
                  <a:srgbClr val="222223"/>
                </a:solidFill>
              </a:rPr>
              <a:t>Has beautiful nature</a:t>
            </a:r>
          </a:p>
          <a:p>
            <a:pPr marL="128333" indent="-128333" defTabSz="1358510">
              <a:buClr>
                <a:srgbClr val="222223"/>
              </a:buClr>
              <a:buFont typeface="Arial" panose="020B0604020202020204" pitchFamily="34" charset="0"/>
              <a:buChar char="•"/>
            </a:pPr>
            <a:r>
              <a:rPr lang="en-US" sz="900" dirty="0">
                <a:solidFill>
                  <a:srgbClr val="222223"/>
                </a:solidFill>
              </a:rPr>
              <a:t>Has environmentally friendly offers</a:t>
            </a:r>
          </a:p>
          <a:p>
            <a:pPr marL="128333" indent="-128333" defTabSz="1358510">
              <a:buClr>
                <a:srgbClr val="222223"/>
              </a:buClr>
              <a:buFont typeface="Arial" panose="020B0604020202020204" pitchFamily="34" charset="0"/>
              <a:buChar char="•"/>
            </a:pPr>
            <a:r>
              <a:rPr lang="en-US" sz="900" dirty="0">
                <a:solidFill>
                  <a:srgbClr val="222223"/>
                </a:solidFill>
              </a:rPr>
              <a:t>Has few language barriers </a:t>
            </a:r>
          </a:p>
          <a:p>
            <a:pPr marL="128333" indent="-128333" defTabSz="1358510">
              <a:buClr>
                <a:srgbClr val="222223"/>
              </a:buClr>
              <a:buFont typeface="Arial" panose="020B0604020202020204" pitchFamily="34" charset="0"/>
              <a:buChar char="•"/>
            </a:pPr>
            <a:r>
              <a:rPr lang="en-US" sz="900" dirty="0">
                <a:solidFill>
                  <a:srgbClr val="222223"/>
                </a:solidFill>
              </a:rPr>
              <a:t>Has friendly people</a:t>
            </a:r>
          </a:p>
          <a:p>
            <a:pPr marL="128333" indent="-128333" defTabSz="1358510">
              <a:buClr>
                <a:srgbClr val="222223"/>
              </a:buClr>
              <a:buFont typeface="Arial" panose="020B0604020202020204" pitchFamily="34" charset="0"/>
              <a:buChar char="•"/>
            </a:pPr>
            <a:r>
              <a:rPr lang="en-US" sz="900" dirty="0">
                <a:solidFill>
                  <a:srgbClr val="222223"/>
                </a:solidFill>
              </a:rPr>
              <a:t>Has good beaches</a:t>
            </a:r>
          </a:p>
          <a:p>
            <a:pPr marL="128333" indent="-128333" defTabSz="1358510">
              <a:buClr>
                <a:srgbClr val="222223"/>
              </a:buClr>
              <a:buFont typeface="Arial" panose="020B0604020202020204" pitchFamily="34" charset="0"/>
              <a:buChar char="•"/>
            </a:pPr>
            <a:r>
              <a:rPr lang="en-US" sz="900" dirty="0">
                <a:solidFill>
                  <a:srgbClr val="222223"/>
                </a:solidFill>
              </a:rPr>
              <a:t>Has good local cuisine</a:t>
            </a:r>
          </a:p>
          <a:p>
            <a:pPr marL="128333" indent="-128333" defTabSz="1358510">
              <a:buClr>
                <a:srgbClr val="222223"/>
              </a:buClr>
              <a:buFont typeface="Arial" panose="020B0604020202020204" pitchFamily="34" charset="0"/>
              <a:buChar char="•"/>
            </a:pPr>
            <a:r>
              <a:rPr lang="en-US" sz="900" dirty="0">
                <a:solidFill>
                  <a:srgbClr val="222223"/>
                </a:solidFill>
              </a:rPr>
              <a:t>Has good medical care </a:t>
            </a:r>
          </a:p>
          <a:p>
            <a:pPr marL="128333" indent="-128333" defTabSz="1358510">
              <a:buClr>
                <a:srgbClr val="222223"/>
              </a:buClr>
              <a:buFont typeface="Arial" panose="020B0604020202020204" pitchFamily="34" charset="0"/>
              <a:buChar char="•"/>
            </a:pPr>
            <a:r>
              <a:rPr lang="en-US" sz="900" dirty="0">
                <a:solidFill>
                  <a:srgbClr val="222223"/>
                </a:solidFill>
              </a:rPr>
              <a:t>Has good opportunities to meet local people </a:t>
            </a:r>
          </a:p>
          <a:p>
            <a:pPr marL="128333" indent="-128333" defTabSz="1358510">
              <a:buClr>
                <a:srgbClr val="222223"/>
              </a:buClr>
              <a:buFont typeface="Arial" panose="020B0604020202020204" pitchFamily="34" charset="0"/>
              <a:buChar char="•"/>
            </a:pPr>
            <a:r>
              <a:rPr lang="en-US" sz="900" dirty="0">
                <a:solidFill>
                  <a:srgbClr val="222223"/>
                </a:solidFill>
              </a:rPr>
              <a:t>Has good service</a:t>
            </a:r>
          </a:p>
          <a:p>
            <a:pPr marL="128333" indent="-128333" defTabSz="1358510">
              <a:buClr>
                <a:srgbClr val="222223"/>
              </a:buClr>
              <a:buFont typeface="Arial" panose="020B0604020202020204" pitchFamily="34" charset="0"/>
              <a:buChar char="•"/>
            </a:pPr>
            <a:r>
              <a:rPr lang="en-US" sz="900" dirty="0">
                <a:solidFill>
                  <a:srgbClr val="222223"/>
                </a:solidFill>
              </a:rPr>
              <a:t>Has good shopping </a:t>
            </a:r>
          </a:p>
          <a:p>
            <a:pPr marL="128333" indent="-128333" defTabSz="1358510">
              <a:buClr>
                <a:srgbClr val="222223"/>
              </a:buClr>
              <a:buFont typeface="Arial" panose="020B0604020202020204" pitchFamily="34" charset="0"/>
              <a:buChar char="•"/>
            </a:pPr>
            <a:r>
              <a:rPr lang="en-US" sz="900" dirty="0">
                <a:solidFill>
                  <a:srgbClr val="222223"/>
                </a:solidFill>
              </a:rPr>
              <a:t>Has guaranteed sunshine </a:t>
            </a:r>
          </a:p>
          <a:p>
            <a:pPr marL="128333" indent="-128333" defTabSz="1358510">
              <a:buClr>
                <a:srgbClr val="222223"/>
              </a:buClr>
              <a:buFont typeface="Arial" panose="020B0604020202020204" pitchFamily="34" charset="0"/>
              <a:buChar char="•"/>
            </a:pPr>
            <a:r>
              <a:rPr lang="en-US" sz="900" dirty="0">
                <a:solidFill>
                  <a:srgbClr val="222223"/>
                </a:solidFill>
              </a:rPr>
              <a:t>Has interesting culture &amp; art </a:t>
            </a:r>
          </a:p>
          <a:p>
            <a:pPr marL="128333" indent="-128333" defTabSz="1358510">
              <a:buClr>
                <a:srgbClr val="222223"/>
              </a:buClr>
              <a:buFont typeface="Arial" panose="020B0604020202020204" pitchFamily="34" charset="0"/>
              <a:buChar char="•"/>
            </a:pPr>
            <a:r>
              <a:rPr lang="en-US" sz="900" dirty="0">
                <a:solidFill>
                  <a:srgbClr val="222223"/>
                </a:solidFill>
              </a:rPr>
              <a:t>Has interesting sights</a:t>
            </a:r>
          </a:p>
          <a:p>
            <a:pPr marL="128333" indent="-128333" defTabSz="1358510">
              <a:buClr>
                <a:srgbClr val="222223"/>
              </a:buClr>
              <a:buFont typeface="Arial" panose="020B0604020202020204" pitchFamily="34" charset="0"/>
              <a:buChar char="•"/>
            </a:pPr>
            <a:r>
              <a:rPr lang="en-US" sz="900" dirty="0">
                <a:solidFill>
                  <a:srgbClr val="222223"/>
                </a:solidFill>
              </a:rPr>
              <a:t>Has lots of organized trips and excursions</a:t>
            </a:r>
          </a:p>
          <a:p>
            <a:pPr marL="128333" indent="-128333" defTabSz="1358510">
              <a:buClr>
                <a:srgbClr val="222223"/>
              </a:buClr>
              <a:buFont typeface="Arial" panose="020B0604020202020204" pitchFamily="34" charset="0"/>
              <a:buChar char="•"/>
            </a:pPr>
            <a:r>
              <a:rPr lang="en-US" sz="900" dirty="0">
                <a:solidFill>
                  <a:srgbClr val="222223"/>
                </a:solidFill>
              </a:rPr>
              <a:t>Has places to go out partying</a:t>
            </a:r>
          </a:p>
          <a:p>
            <a:pPr marL="128333" indent="-128333" defTabSz="1358510">
              <a:buClr>
                <a:srgbClr val="222223"/>
              </a:buClr>
              <a:buFont typeface="Arial" panose="020B0604020202020204" pitchFamily="34" charset="0"/>
              <a:buChar char="•"/>
            </a:pPr>
            <a:r>
              <a:rPr lang="en-US" sz="900" dirty="0">
                <a:solidFill>
                  <a:srgbClr val="222223"/>
                </a:solidFill>
              </a:rPr>
              <a:t>Has quiet environments</a:t>
            </a:r>
          </a:p>
          <a:p>
            <a:pPr marL="128333" indent="-128333" defTabSz="1358510">
              <a:buClr>
                <a:srgbClr val="222223"/>
              </a:buClr>
              <a:buFont typeface="Arial" panose="020B0604020202020204" pitchFamily="34" charset="0"/>
              <a:buChar char="•"/>
            </a:pPr>
            <a:r>
              <a:rPr lang="en-US" sz="900" dirty="0">
                <a:solidFill>
                  <a:srgbClr val="222223"/>
                </a:solidFill>
              </a:rPr>
              <a:t>Has rich cultural heritage</a:t>
            </a:r>
          </a:p>
          <a:p>
            <a:pPr marL="128333" indent="-128333" defTabSz="1358510">
              <a:buClr>
                <a:srgbClr val="222223"/>
              </a:buClr>
              <a:buFont typeface="Arial" panose="020B0604020202020204" pitchFamily="34" charset="0"/>
              <a:buChar char="•"/>
            </a:pPr>
            <a:r>
              <a:rPr lang="en-US" sz="900" dirty="0">
                <a:solidFill>
                  <a:srgbClr val="222223"/>
                </a:solidFill>
              </a:rPr>
              <a:t>Has romantic spots</a:t>
            </a:r>
          </a:p>
          <a:p>
            <a:pPr marL="128333" indent="-128333" defTabSz="1358510">
              <a:buClr>
                <a:srgbClr val="222223"/>
              </a:buClr>
              <a:buFont typeface="Arial" panose="020B0604020202020204" pitchFamily="34" charset="0"/>
              <a:buChar char="•"/>
            </a:pPr>
            <a:r>
              <a:rPr lang="en-US" sz="900" dirty="0">
                <a:solidFill>
                  <a:srgbClr val="222223"/>
                </a:solidFill>
              </a:rPr>
              <a:t>Has unspoiled nature</a:t>
            </a:r>
          </a:p>
          <a:p>
            <a:pPr marL="128333" indent="-128333" defTabSz="1358510">
              <a:buClr>
                <a:srgbClr val="222223"/>
              </a:buClr>
              <a:buFont typeface="Arial" panose="020B0604020202020204" pitchFamily="34" charset="0"/>
              <a:buChar char="•"/>
            </a:pPr>
            <a:r>
              <a:rPr lang="en-US" sz="900" dirty="0">
                <a:solidFill>
                  <a:srgbClr val="222223"/>
                </a:solidFill>
              </a:rPr>
              <a:t>Is easy to travel around</a:t>
            </a:r>
          </a:p>
          <a:p>
            <a:pPr marL="128333" indent="-128333" defTabSz="1358510">
              <a:buClr>
                <a:srgbClr val="222223"/>
              </a:buClr>
              <a:buFont typeface="Arial" panose="020B0604020202020204" pitchFamily="34" charset="0"/>
              <a:buChar char="•"/>
            </a:pPr>
            <a:r>
              <a:rPr lang="en-US" sz="900" dirty="0">
                <a:solidFill>
                  <a:srgbClr val="222223"/>
                </a:solidFill>
              </a:rPr>
              <a:t>Is easy to travel to</a:t>
            </a:r>
          </a:p>
          <a:p>
            <a:pPr marL="128333" indent="-128333" defTabSz="1358510">
              <a:buClr>
                <a:srgbClr val="222223"/>
              </a:buClr>
              <a:buFont typeface="Arial" panose="020B0604020202020204" pitchFamily="34" charset="0"/>
              <a:buChar char="•"/>
            </a:pPr>
            <a:r>
              <a:rPr lang="en-US" sz="900" dirty="0">
                <a:solidFill>
                  <a:srgbClr val="222223"/>
                </a:solidFill>
              </a:rPr>
              <a:t>Is not for just anybody, is exclusive</a:t>
            </a:r>
          </a:p>
          <a:p>
            <a:pPr marL="128333" indent="-128333" defTabSz="1358510">
              <a:buClr>
                <a:srgbClr val="222223"/>
              </a:buClr>
              <a:buFont typeface="Arial" panose="020B0604020202020204" pitchFamily="34" charset="0"/>
              <a:buChar char="•"/>
            </a:pPr>
            <a:r>
              <a:rPr lang="en-US" sz="900" dirty="0">
                <a:solidFill>
                  <a:srgbClr val="222223"/>
                </a:solidFill>
              </a:rPr>
              <a:t>Is not ruined by tourism</a:t>
            </a:r>
          </a:p>
          <a:p>
            <a:pPr marL="128333" indent="-128333" defTabSz="1358510">
              <a:buClr>
                <a:srgbClr val="222223"/>
              </a:buClr>
              <a:buFont typeface="Arial" panose="020B0604020202020204" pitchFamily="34" charset="0"/>
              <a:buChar char="•"/>
            </a:pPr>
            <a:r>
              <a:rPr lang="en-US" sz="900" dirty="0">
                <a:solidFill>
                  <a:srgbClr val="222223"/>
                </a:solidFill>
              </a:rPr>
              <a:t>Is not too warm </a:t>
            </a:r>
          </a:p>
          <a:p>
            <a:pPr marL="128333" indent="-128333" defTabSz="1358510">
              <a:buClr>
                <a:srgbClr val="222223"/>
              </a:buClr>
              <a:buFont typeface="Arial" panose="020B0604020202020204" pitchFamily="34" charset="0"/>
              <a:buChar char="•"/>
            </a:pPr>
            <a:r>
              <a:rPr lang="en-US" sz="900" dirty="0">
                <a:solidFill>
                  <a:srgbClr val="222223"/>
                </a:solidFill>
              </a:rPr>
              <a:t>Is well organized </a:t>
            </a:r>
          </a:p>
          <a:p>
            <a:pPr marL="128333" indent="-128333" defTabSz="1358510">
              <a:buClr>
                <a:srgbClr val="222223"/>
              </a:buClr>
              <a:buFont typeface="Arial" panose="020B0604020202020204" pitchFamily="34" charset="0"/>
              <a:buChar char="•"/>
            </a:pPr>
            <a:r>
              <a:rPr lang="en-US" sz="900" dirty="0">
                <a:solidFill>
                  <a:srgbClr val="222223"/>
                </a:solidFill>
              </a:rPr>
              <a:t>Offers a wide range of possible activities</a:t>
            </a:r>
          </a:p>
          <a:p>
            <a:pPr marL="128333" indent="-128333" defTabSz="1358510">
              <a:buClr>
                <a:srgbClr val="222223"/>
              </a:buClr>
              <a:buFont typeface="Arial" panose="020B0604020202020204" pitchFamily="34" charset="0"/>
              <a:buChar char="•"/>
            </a:pPr>
            <a:r>
              <a:rPr lang="en-US" sz="900" dirty="0">
                <a:solidFill>
                  <a:srgbClr val="222223"/>
                </a:solidFill>
              </a:rPr>
              <a:t>Good value for money</a:t>
            </a:r>
          </a:p>
        </p:txBody>
      </p:sp>
      <p:sp>
        <p:nvSpPr>
          <p:cNvPr id="55" name="TextBox 54"/>
          <p:cNvSpPr txBox="1"/>
          <p:nvPr/>
        </p:nvSpPr>
        <p:spPr>
          <a:xfrm>
            <a:off x="7354707" y="2835471"/>
            <a:ext cx="2501713" cy="3430846"/>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Active</a:t>
            </a:r>
          </a:p>
          <a:p>
            <a:pPr marL="128333" indent="-128333" defTabSz="1358510">
              <a:buClr>
                <a:srgbClr val="222223"/>
              </a:buClr>
              <a:buFont typeface="Arial" panose="020B0604020202020204" pitchFamily="34" charset="0"/>
              <a:buChar char="•"/>
            </a:pPr>
            <a:r>
              <a:rPr lang="en-US" sz="900" dirty="0">
                <a:solidFill>
                  <a:srgbClr val="222223"/>
                </a:solidFill>
              </a:rPr>
              <a:t>Playful</a:t>
            </a:r>
          </a:p>
          <a:p>
            <a:pPr marL="128333" indent="-128333" defTabSz="1358510">
              <a:buClr>
                <a:srgbClr val="222223"/>
              </a:buClr>
              <a:buFont typeface="Arial" panose="020B0604020202020204" pitchFamily="34" charset="0"/>
              <a:buChar char="•"/>
            </a:pPr>
            <a:r>
              <a:rPr lang="en-US" sz="900" dirty="0">
                <a:solidFill>
                  <a:srgbClr val="222223"/>
                </a:solidFill>
              </a:rPr>
              <a:t>Fresh</a:t>
            </a:r>
          </a:p>
          <a:p>
            <a:pPr marL="128333" indent="-128333" defTabSz="1358510">
              <a:buClr>
                <a:srgbClr val="222223"/>
              </a:buClr>
              <a:buFont typeface="Arial" panose="020B0604020202020204" pitchFamily="34" charset="0"/>
              <a:buChar char="•"/>
            </a:pPr>
            <a:r>
              <a:rPr lang="en-US" sz="900" dirty="0">
                <a:solidFill>
                  <a:srgbClr val="222223"/>
                </a:solidFill>
              </a:rPr>
              <a:t>Open-minded</a:t>
            </a:r>
          </a:p>
          <a:p>
            <a:pPr marL="128333" indent="-128333" defTabSz="1358510">
              <a:buClr>
                <a:srgbClr val="222223"/>
              </a:buClr>
              <a:buFont typeface="Arial" panose="020B0604020202020204" pitchFamily="34" charset="0"/>
              <a:buChar char="•"/>
            </a:pPr>
            <a:r>
              <a:rPr lang="en-US" sz="900" dirty="0">
                <a:solidFill>
                  <a:srgbClr val="222223"/>
                </a:solidFill>
              </a:rPr>
              <a:t>Sociable</a:t>
            </a:r>
          </a:p>
          <a:p>
            <a:pPr marL="128333" indent="-128333" defTabSz="1358510">
              <a:buClr>
                <a:srgbClr val="222223"/>
              </a:buClr>
              <a:buFont typeface="Arial" panose="020B0604020202020204" pitchFamily="34" charset="0"/>
              <a:buChar char="•"/>
            </a:pPr>
            <a:r>
              <a:rPr lang="en-US" sz="900" dirty="0">
                <a:solidFill>
                  <a:srgbClr val="222223"/>
                </a:solidFill>
              </a:rPr>
              <a:t>Outgoing</a:t>
            </a:r>
          </a:p>
          <a:p>
            <a:pPr marL="128333" indent="-128333" defTabSz="1358510">
              <a:buClr>
                <a:srgbClr val="222223"/>
              </a:buClr>
              <a:buFont typeface="Arial" panose="020B0604020202020204" pitchFamily="34" charset="0"/>
              <a:buChar char="•"/>
            </a:pPr>
            <a:r>
              <a:rPr lang="en-US" sz="900" dirty="0">
                <a:solidFill>
                  <a:srgbClr val="222223"/>
                </a:solidFill>
              </a:rPr>
              <a:t>Caring</a:t>
            </a:r>
          </a:p>
          <a:p>
            <a:pPr marL="128333" indent="-128333" defTabSz="1358510">
              <a:buClr>
                <a:srgbClr val="222223"/>
              </a:buClr>
              <a:buFont typeface="Arial" panose="020B0604020202020204" pitchFamily="34" charset="0"/>
              <a:buChar char="•"/>
            </a:pPr>
            <a:r>
              <a:rPr lang="en-US" sz="900" dirty="0">
                <a:solidFill>
                  <a:srgbClr val="222223"/>
                </a:solidFill>
              </a:rPr>
              <a:t>Friendly</a:t>
            </a:r>
          </a:p>
          <a:p>
            <a:pPr marL="128333" indent="-128333" defTabSz="1358510">
              <a:buClr>
                <a:srgbClr val="222223"/>
              </a:buClr>
              <a:buFont typeface="Arial" panose="020B0604020202020204" pitchFamily="34" charset="0"/>
              <a:buChar char="•"/>
            </a:pPr>
            <a:r>
              <a:rPr lang="en-US" sz="900" dirty="0">
                <a:solidFill>
                  <a:srgbClr val="222223"/>
                </a:solidFill>
              </a:rPr>
              <a:t>Cozy</a:t>
            </a:r>
          </a:p>
          <a:p>
            <a:pPr marL="128333" indent="-128333" defTabSz="1358510">
              <a:buClr>
                <a:srgbClr val="222223"/>
              </a:buClr>
              <a:buFont typeface="Arial" panose="020B0604020202020204" pitchFamily="34" charset="0"/>
              <a:buChar char="•"/>
            </a:pPr>
            <a:r>
              <a:rPr lang="en-US" sz="900" dirty="0">
                <a:solidFill>
                  <a:srgbClr val="222223"/>
                </a:solidFill>
              </a:rPr>
              <a:t>Harmonious</a:t>
            </a:r>
          </a:p>
          <a:p>
            <a:pPr marL="128333" indent="-128333" defTabSz="1358510">
              <a:buClr>
                <a:srgbClr val="222223"/>
              </a:buClr>
              <a:buFont typeface="Arial" panose="020B0604020202020204" pitchFamily="34" charset="0"/>
              <a:buChar char="•"/>
            </a:pPr>
            <a:r>
              <a:rPr lang="en-US" sz="900" dirty="0">
                <a:solidFill>
                  <a:srgbClr val="222223"/>
                </a:solidFill>
              </a:rPr>
              <a:t>Peaceful</a:t>
            </a:r>
          </a:p>
          <a:p>
            <a:pPr marL="128333" indent="-128333" defTabSz="1358510">
              <a:buClr>
                <a:srgbClr val="222223"/>
              </a:buClr>
              <a:buFont typeface="Arial" panose="020B0604020202020204" pitchFamily="34" charset="0"/>
              <a:buChar char="•"/>
            </a:pPr>
            <a:r>
              <a:rPr lang="en-US" sz="900" dirty="0">
                <a:solidFill>
                  <a:srgbClr val="222223"/>
                </a:solidFill>
              </a:rPr>
              <a:t>Relaxed</a:t>
            </a:r>
          </a:p>
          <a:p>
            <a:pPr marL="128333" indent="-128333" defTabSz="1358510">
              <a:buClr>
                <a:srgbClr val="222223"/>
              </a:buClr>
              <a:buFont typeface="Arial" panose="020B0604020202020204" pitchFamily="34" charset="0"/>
              <a:buChar char="•"/>
            </a:pPr>
            <a:r>
              <a:rPr lang="en-US" sz="900" dirty="0">
                <a:solidFill>
                  <a:srgbClr val="222223"/>
                </a:solidFill>
              </a:rPr>
              <a:t>Practical</a:t>
            </a:r>
          </a:p>
          <a:p>
            <a:pPr marL="128333" indent="-128333" defTabSz="1358510">
              <a:buClr>
                <a:srgbClr val="222223"/>
              </a:buClr>
              <a:buFont typeface="Arial" panose="020B0604020202020204" pitchFamily="34" charset="0"/>
              <a:buChar char="•"/>
            </a:pPr>
            <a:r>
              <a:rPr lang="en-US" sz="900" dirty="0">
                <a:solidFill>
                  <a:srgbClr val="222223"/>
                </a:solidFill>
              </a:rPr>
              <a:t>Structured</a:t>
            </a:r>
          </a:p>
          <a:p>
            <a:pPr marL="128333" indent="-128333" defTabSz="1358510">
              <a:buClr>
                <a:srgbClr val="222223"/>
              </a:buClr>
              <a:buFont typeface="Arial" panose="020B0604020202020204" pitchFamily="34" charset="0"/>
              <a:buChar char="•"/>
            </a:pPr>
            <a:r>
              <a:rPr lang="en-US" sz="900" dirty="0">
                <a:solidFill>
                  <a:srgbClr val="222223"/>
                </a:solidFill>
              </a:rPr>
              <a:t>Predictable</a:t>
            </a:r>
          </a:p>
          <a:p>
            <a:pPr marL="128333" indent="-128333" defTabSz="1358510">
              <a:buClr>
                <a:srgbClr val="222223"/>
              </a:buClr>
              <a:buFont typeface="Arial" panose="020B0604020202020204" pitchFamily="34" charset="0"/>
              <a:buChar char="•"/>
            </a:pPr>
            <a:r>
              <a:rPr lang="en-US" sz="900" dirty="0">
                <a:solidFill>
                  <a:srgbClr val="222223"/>
                </a:solidFill>
              </a:rPr>
              <a:t>Authentic</a:t>
            </a:r>
          </a:p>
          <a:p>
            <a:pPr marL="128333" indent="-128333" defTabSz="1358510">
              <a:buClr>
                <a:srgbClr val="222223"/>
              </a:buClr>
              <a:buFont typeface="Arial" panose="020B0604020202020204" pitchFamily="34" charset="0"/>
              <a:buChar char="•"/>
            </a:pPr>
            <a:r>
              <a:rPr lang="en-US" sz="900" dirty="0">
                <a:solidFill>
                  <a:srgbClr val="222223"/>
                </a:solidFill>
              </a:rPr>
              <a:t>Unique</a:t>
            </a:r>
          </a:p>
          <a:p>
            <a:pPr marL="128333" indent="-128333" defTabSz="1358510">
              <a:buClr>
                <a:srgbClr val="222223"/>
              </a:buClr>
              <a:buFont typeface="Arial" panose="020B0604020202020204" pitchFamily="34" charset="0"/>
              <a:buChar char="•"/>
            </a:pPr>
            <a:r>
              <a:rPr lang="en-US" sz="900" dirty="0">
                <a:solidFill>
                  <a:srgbClr val="222223"/>
                </a:solidFill>
              </a:rPr>
              <a:t>Cultivated</a:t>
            </a:r>
          </a:p>
          <a:p>
            <a:pPr marL="128333" indent="-128333" defTabSz="1358510">
              <a:buClr>
                <a:srgbClr val="222223"/>
              </a:buClr>
              <a:buFont typeface="Arial" panose="020B0604020202020204" pitchFamily="34" charset="0"/>
              <a:buChar char="•"/>
            </a:pPr>
            <a:r>
              <a:rPr lang="en-US" sz="900" dirty="0">
                <a:solidFill>
                  <a:srgbClr val="222223"/>
                </a:solidFill>
              </a:rPr>
              <a:t>Extravagant</a:t>
            </a:r>
          </a:p>
          <a:p>
            <a:pPr marL="128333" indent="-128333" defTabSz="1358510">
              <a:buClr>
                <a:srgbClr val="222223"/>
              </a:buClr>
              <a:buFont typeface="Arial" panose="020B0604020202020204" pitchFamily="34" charset="0"/>
              <a:buChar char="•"/>
            </a:pPr>
            <a:r>
              <a:rPr lang="en-US" sz="900" dirty="0">
                <a:solidFill>
                  <a:srgbClr val="222223"/>
                </a:solidFill>
              </a:rPr>
              <a:t>Superior</a:t>
            </a:r>
          </a:p>
          <a:p>
            <a:pPr marL="128333" indent="-128333" defTabSz="1358510">
              <a:buClr>
                <a:srgbClr val="222223"/>
              </a:buClr>
              <a:buFont typeface="Arial" panose="020B0604020202020204" pitchFamily="34" charset="0"/>
              <a:buChar char="•"/>
            </a:pPr>
            <a:r>
              <a:rPr lang="en-US" sz="900" dirty="0">
                <a:solidFill>
                  <a:srgbClr val="222223"/>
                </a:solidFill>
              </a:rPr>
              <a:t>Classy</a:t>
            </a:r>
          </a:p>
          <a:p>
            <a:pPr marL="128333" indent="-128333" defTabSz="1358510">
              <a:buClr>
                <a:srgbClr val="222223"/>
              </a:buClr>
              <a:buFont typeface="Arial" panose="020B0604020202020204" pitchFamily="34" charset="0"/>
              <a:buChar char="•"/>
            </a:pPr>
            <a:r>
              <a:rPr lang="en-US" sz="900" dirty="0">
                <a:solidFill>
                  <a:srgbClr val="222223"/>
                </a:solidFill>
              </a:rPr>
              <a:t>Explorative</a:t>
            </a:r>
          </a:p>
          <a:p>
            <a:pPr marL="128333" indent="-128333" defTabSz="1358510">
              <a:buClr>
                <a:srgbClr val="222223"/>
              </a:buClr>
              <a:buFont typeface="Arial" panose="020B0604020202020204" pitchFamily="34" charset="0"/>
              <a:buChar char="•"/>
            </a:pPr>
            <a:r>
              <a:rPr lang="en-US" sz="900" dirty="0">
                <a:solidFill>
                  <a:srgbClr val="222223"/>
                </a:solidFill>
              </a:rPr>
              <a:t>Adventurous</a:t>
            </a:r>
          </a:p>
          <a:p>
            <a:pPr marL="128333" indent="-128333" defTabSz="1358510">
              <a:buClr>
                <a:srgbClr val="222223"/>
              </a:buClr>
              <a:buFont typeface="Arial" panose="020B0604020202020204" pitchFamily="34" charset="0"/>
              <a:buChar char="•"/>
            </a:pPr>
            <a:r>
              <a:rPr lang="en-US" sz="900" dirty="0">
                <a:solidFill>
                  <a:srgbClr val="222223"/>
                </a:solidFill>
              </a:rPr>
              <a:t>Daring</a:t>
            </a:r>
            <a:endParaRPr lang="en-US" sz="900" dirty="0">
              <a:solidFill>
                <a:srgbClr val="222223"/>
              </a:solidFill>
              <a:latin typeface="Segoe UI"/>
            </a:endParaRPr>
          </a:p>
        </p:txBody>
      </p:sp>
      <p:sp>
        <p:nvSpPr>
          <p:cNvPr id="56" name="TextBox 55"/>
          <p:cNvSpPr txBox="1"/>
          <p:nvPr/>
        </p:nvSpPr>
        <p:spPr>
          <a:xfrm>
            <a:off x="10255025" y="2835472"/>
            <a:ext cx="2875583" cy="4538842"/>
          </a:xfrm>
          <a:prstGeom prst="rect">
            <a:avLst/>
          </a:prstGeom>
          <a:noFill/>
          <a:ln>
            <a:solidFill>
              <a:schemeClr val="bg1">
                <a:lumMod val="85000"/>
              </a:schemeClr>
            </a:solidFill>
          </a:ln>
        </p:spPr>
        <p:txBody>
          <a:bodyPr wrap="square" lIns="105825" tIns="52913" rIns="105825" bIns="52913" rtlCol="0">
            <a:spAutoFit/>
          </a:bodyPr>
          <a:lstStyle/>
          <a:p>
            <a:pPr marL="128333" indent="-128333" defTabSz="1358510">
              <a:buClr>
                <a:srgbClr val="222223"/>
              </a:buClr>
              <a:buFont typeface="Arial" panose="020B0604020202020204" pitchFamily="34" charset="0"/>
              <a:buChar char="•"/>
            </a:pPr>
            <a:r>
              <a:rPr lang="en-US" sz="900" dirty="0">
                <a:solidFill>
                  <a:srgbClr val="222223"/>
                </a:solidFill>
              </a:rPr>
              <a:t>People who want to have as much fun as possible in life</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spontaneously, impulsively</a:t>
            </a:r>
          </a:p>
          <a:p>
            <a:pPr marL="128333" indent="-128333" defTabSz="1358510">
              <a:buClr>
                <a:srgbClr val="222223"/>
              </a:buClr>
              <a:buFont typeface="Arial" panose="020B0604020202020204" pitchFamily="34" charset="0"/>
              <a:buChar char="•"/>
            </a:pPr>
            <a:r>
              <a:rPr lang="en-US" sz="900" dirty="0">
                <a:solidFill>
                  <a:srgbClr val="222223"/>
                </a:solidFill>
              </a:rPr>
              <a:t>People who likes to party</a:t>
            </a:r>
          </a:p>
          <a:p>
            <a:pPr marL="128333" indent="-128333" defTabSz="1358510">
              <a:buClr>
                <a:srgbClr val="222223"/>
              </a:buClr>
              <a:buFont typeface="Arial" panose="020B0604020202020204" pitchFamily="34" charset="0"/>
              <a:buChar char="•"/>
            </a:pPr>
            <a:r>
              <a:rPr lang="en-US" sz="900" dirty="0">
                <a:solidFill>
                  <a:srgbClr val="222223"/>
                </a:solidFill>
              </a:rPr>
              <a:t>People who are always looking to connect with others</a:t>
            </a:r>
          </a:p>
          <a:p>
            <a:pPr marL="128333" indent="-128333" defTabSz="1358510">
              <a:buClr>
                <a:srgbClr val="222223"/>
              </a:buClr>
              <a:buFont typeface="Arial" panose="020B0604020202020204" pitchFamily="34" charset="0"/>
              <a:buChar char="•"/>
            </a:pPr>
            <a:r>
              <a:rPr lang="en-US" sz="900" dirty="0">
                <a:solidFill>
                  <a:srgbClr val="222223"/>
                </a:solidFill>
              </a:rPr>
              <a:t>People who enjoy spending time with friends</a:t>
            </a:r>
          </a:p>
          <a:p>
            <a:pPr marL="128333" indent="-128333" defTabSz="1358510">
              <a:buClr>
                <a:srgbClr val="222223"/>
              </a:buClr>
              <a:buFont typeface="Arial" panose="020B0604020202020204" pitchFamily="34" charset="0"/>
              <a:buChar char="•"/>
            </a:pPr>
            <a:r>
              <a:rPr lang="en-US" sz="900" dirty="0">
                <a:solidFill>
                  <a:srgbClr val="222223"/>
                </a:solidFill>
              </a:rPr>
              <a:t>People who have an active and busy social life</a:t>
            </a:r>
          </a:p>
          <a:p>
            <a:pPr marL="128333" indent="-128333" defTabSz="1358510">
              <a:buClr>
                <a:srgbClr val="222223"/>
              </a:buClr>
              <a:buFont typeface="Arial" panose="020B0604020202020204" pitchFamily="34" charset="0"/>
              <a:buChar char="•"/>
            </a:pPr>
            <a:r>
              <a:rPr lang="en-US" sz="900" dirty="0">
                <a:solidFill>
                  <a:srgbClr val="222223"/>
                </a:solidFill>
              </a:rPr>
              <a:t>People for whom family comes first above all</a:t>
            </a:r>
          </a:p>
          <a:p>
            <a:pPr marL="128333" indent="-128333" defTabSz="1358510">
              <a:buClr>
                <a:srgbClr val="222223"/>
              </a:buClr>
              <a:buFont typeface="Arial" panose="020B0604020202020204" pitchFamily="34" charset="0"/>
              <a:buChar char="•"/>
            </a:pPr>
            <a:r>
              <a:rPr lang="en-US" sz="900" dirty="0">
                <a:solidFill>
                  <a:srgbClr val="222223"/>
                </a:solidFill>
              </a:rPr>
              <a:t>People who enjoy taking care of others</a:t>
            </a:r>
          </a:p>
          <a:p>
            <a:pPr marL="128333" indent="-128333" defTabSz="1358510">
              <a:buClr>
                <a:srgbClr val="222223"/>
              </a:buClr>
              <a:buFont typeface="Arial" panose="020B0604020202020204" pitchFamily="34" charset="0"/>
              <a:buChar char="•"/>
            </a:pPr>
            <a:r>
              <a:rPr lang="en-US" sz="900" dirty="0">
                <a:solidFill>
                  <a:srgbClr val="222223"/>
                </a:solidFill>
              </a:rPr>
              <a:t>People who have strong family values</a:t>
            </a:r>
          </a:p>
          <a:p>
            <a:pPr marL="128333" indent="-128333" defTabSz="1358510">
              <a:buClr>
                <a:srgbClr val="222223"/>
              </a:buClr>
              <a:buFont typeface="Arial" panose="020B0604020202020204" pitchFamily="34" charset="0"/>
              <a:buChar char="•"/>
            </a:pPr>
            <a:r>
              <a:rPr lang="en-US" sz="900" dirty="0">
                <a:solidFill>
                  <a:srgbClr val="222223"/>
                </a:solidFill>
              </a:rPr>
              <a:t>People who want to escape from the demands of life and relax and unwind</a:t>
            </a:r>
          </a:p>
          <a:p>
            <a:pPr marL="128333" indent="-128333" defTabSz="1358510">
              <a:buClr>
                <a:srgbClr val="222223"/>
              </a:buClr>
              <a:buFont typeface="Arial" panose="020B0604020202020204" pitchFamily="34" charset="0"/>
              <a:buChar char="•"/>
            </a:pPr>
            <a:r>
              <a:rPr lang="en-US" sz="900" dirty="0">
                <a:solidFill>
                  <a:srgbClr val="222223"/>
                </a:solidFill>
              </a:rPr>
              <a:t>People who needs time for themselves</a:t>
            </a:r>
          </a:p>
          <a:p>
            <a:pPr marL="128333" indent="-128333" defTabSz="1358510">
              <a:buClr>
                <a:srgbClr val="222223"/>
              </a:buClr>
              <a:buFont typeface="Arial" panose="020B0604020202020204" pitchFamily="34" charset="0"/>
              <a:buChar char="•"/>
            </a:pPr>
            <a:r>
              <a:rPr lang="en-US" sz="900" dirty="0">
                <a:solidFill>
                  <a:srgbClr val="222223"/>
                </a:solidFill>
              </a:rPr>
              <a:t>People who want to revitalize themselves </a:t>
            </a:r>
          </a:p>
          <a:p>
            <a:pPr marL="128333" indent="-128333" defTabSz="1358510">
              <a:buClr>
                <a:srgbClr val="222223"/>
              </a:buClr>
              <a:buFont typeface="Arial" panose="020B0604020202020204" pitchFamily="34" charset="0"/>
              <a:buChar char="•"/>
            </a:pPr>
            <a:r>
              <a:rPr lang="en-US" sz="900" dirty="0">
                <a:solidFill>
                  <a:srgbClr val="222223"/>
                </a:solidFill>
              </a:rPr>
              <a:t>People who make rational choices</a:t>
            </a:r>
          </a:p>
          <a:p>
            <a:pPr marL="128333" indent="-128333" defTabSz="1358510">
              <a:buClr>
                <a:srgbClr val="222223"/>
              </a:buClr>
              <a:buFont typeface="Arial" panose="020B0604020202020204" pitchFamily="34" charset="0"/>
              <a:buChar char="•"/>
            </a:pPr>
            <a:r>
              <a:rPr lang="en-US" sz="900" dirty="0">
                <a:solidFill>
                  <a:srgbClr val="222223"/>
                </a:solidFill>
              </a:rPr>
              <a:t>People who prefer the familiar over the unknown</a:t>
            </a:r>
          </a:p>
          <a:p>
            <a:pPr marL="128333" indent="-128333" defTabSz="1358510">
              <a:buClr>
                <a:srgbClr val="222223"/>
              </a:buClr>
              <a:buFont typeface="Arial" panose="020B0604020202020204" pitchFamily="34" charset="0"/>
              <a:buChar char="•"/>
            </a:pPr>
            <a:r>
              <a:rPr lang="en-US" sz="900" dirty="0">
                <a:solidFill>
                  <a:srgbClr val="222223"/>
                </a:solidFill>
              </a:rPr>
              <a:t>People who avoid risk </a:t>
            </a:r>
          </a:p>
          <a:p>
            <a:pPr marL="128333" indent="-128333" defTabSz="1358510">
              <a:buClr>
                <a:srgbClr val="222223"/>
              </a:buClr>
              <a:buFont typeface="Arial" panose="020B0604020202020204" pitchFamily="34" charset="0"/>
              <a:buChar char="•"/>
            </a:pPr>
            <a:r>
              <a:rPr lang="en-US" sz="900" dirty="0">
                <a:solidFill>
                  <a:srgbClr val="222223"/>
                </a:solidFill>
              </a:rPr>
              <a:t>People who are interested to learn more</a:t>
            </a:r>
          </a:p>
          <a:p>
            <a:pPr marL="128333" indent="-128333" defTabSz="1358510">
              <a:buClr>
                <a:srgbClr val="222223"/>
              </a:buClr>
              <a:buFont typeface="Arial" panose="020B0604020202020204" pitchFamily="34" charset="0"/>
              <a:buChar char="•"/>
            </a:pPr>
            <a:r>
              <a:rPr lang="en-US" sz="900" dirty="0">
                <a:solidFill>
                  <a:srgbClr val="222223"/>
                </a:solidFill>
              </a:rPr>
              <a:t>People who want to make a different choice </a:t>
            </a:r>
          </a:p>
          <a:p>
            <a:pPr marL="128333" indent="-128333" defTabSz="1358510">
              <a:buClr>
                <a:srgbClr val="222223"/>
              </a:buClr>
              <a:buFont typeface="Arial" panose="020B0604020202020204" pitchFamily="34" charset="0"/>
              <a:buChar char="•"/>
            </a:pPr>
            <a:r>
              <a:rPr lang="en-US" sz="900" dirty="0">
                <a:solidFill>
                  <a:srgbClr val="222223"/>
                </a:solidFill>
              </a:rPr>
              <a:t>People that like to do things the unconventional way</a:t>
            </a:r>
          </a:p>
          <a:p>
            <a:pPr marL="128333" indent="-128333" defTabSz="1358510">
              <a:buClr>
                <a:srgbClr val="222223"/>
              </a:buClr>
              <a:buFont typeface="Arial" panose="020B0604020202020204" pitchFamily="34" charset="0"/>
              <a:buChar char="•"/>
            </a:pPr>
            <a:r>
              <a:rPr lang="en-US" sz="900" dirty="0">
                <a:solidFill>
                  <a:srgbClr val="222223"/>
                </a:solidFill>
              </a:rPr>
              <a:t>People who want the best and are willing to pay for it</a:t>
            </a:r>
          </a:p>
          <a:p>
            <a:pPr marL="128333" indent="-128333" defTabSz="1358510">
              <a:buClr>
                <a:srgbClr val="222223"/>
              </a:buClr>
              <a:buFont typeface="Arial" panose="020B0604020202020204" pitchFamily="34" charset="0"/>
              <a:buChar char="•"/>
            </a:pPr>
            <a:r>
              <a:rPr lang="en-US" sz="900" dirty="0">
                <a:solidFill>
                  <a:srgbClr val="222223"/>
                </a:solidFill>
              </a:rPr>
              <a:t>People who like to have the best things, value high quality</a:t>
            </a:r>
          </a:p>
          <a:p>
            <a:pPr marL="128333" indent="-128333" defTabSz="1358510">
              <a:buClr>
                <a:srgbClr val="222223"/>
              </a:buClr>
              <a:buFont typeface="Arial" panose="020B0604020202020204" pitchFamily="34" charset="0"/>
              <a:buChar char="•"/>
            </a:pPr>
            <a:r>
              <a:rPr lang="en-US" sz="900" dirty="0">
                <a:solidFill>
                  <a:srgbClr val="222223"/>
                </a:solidFill>
              </a:rPr>
              <a:t>People who is sophisticated and classy</a:t>
            </a:r>
          </a:p>
          <a:p>
            <a:pPr marL="128333" indent="-128333" defTabSz="1358510">
              <a:buClr>
                <a:srgbClr val="222223"/>
              </a:buClr>
              <a:buFont typeface="Arial" panose="020B0604020202020204" pitchFamily="34" charset="0"/>
              <a:buChar char="•"/>
            </a:pPr>
            <a:r>
              <a:rPr lang="en-US" sz="900" dirty="0">
                <a:solidFill>
                  <a:srgbClr val="222223"/>
                </a:solidFill>
              </a:rPr>
              <a:t>People who like to explore and have new experiences</a:t>
            </a:r>
          </a:p>
          <a:p>
            <a:pPr marL="128333" indent="-128333" defTabSz="1358510">
              <a:buClr>
                <a:srgbClr val="222223"/>
              </a:buClr>
              <a:buFont typeface="Arial" panose="020B0604020202020204" pitchFamily="34" charset="0"/>
              <a:buChar char="•"/>
            </a:pPr>
            <a:r>
              <a:rPr lang="en-US" sz="900" dirty="0">
                <a:solidFill>
                  <a:srgbClr val="222223"/>
                </a:solidFill>
              </a:rPr>
              <a:t>People who like adventure</a:t>
            </a:r>
          </a:p>
          <a:p>
            <a:pPr marL="128333" indent="-128333" defTabSz="1358510">
              <a:buClr>
                <a:srgbClr val="222223"/>
              </a:buClr>
              <a:buFont typeface="Arial" panose="020B0604020202020204" pitchFamily="34" charset="0"/>
              <a:buChar char="•"/>
            </a:pPr>
            <a:r>
              <a:rPr lang="en-US" sz="900" dirty="0">
                <a:solidFill>
                  <a:srgbClr val="222223"/>
                </a:solidFill>
              </a:rPr>
              <a:t>People who wants a life changing experience</a:t>
            </a:r>
            <a:endParaRPr lang="en-US" sz="900" dirty="0">
              <a:solidFill>
                <a:srgbClr val="222223"/>
              </a:solidFill>
              <a:latin typeface="Segoe UI"/>
            </a:endParaRPr>
          </a:p>
        </p:txBody>
      </p:sp>
      <p:sp>
        <p:nvSpPr>
          <p:cNvPr id="20" name="TextBox 19"/>
          <p:cNvSpPr txBox="1"/>
          <p:nvPr/>
        </p:nvSpPr>
        <p:spPr>
          <a:xfrm>
            <a:off x="286750" y="2074622"/>
            <a:ext cx="2875583" cy="637967"/>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800" dirty="0">
                <a:solidFill>
                  <a:srgbClr val="222223"/>
                </a:solidFill>
              </a:rPr>
              <a:t>Imagine that you would go on a similar holiday in the future (with the same people, the same destination, the same time, etc.), please tick the feelings and needs the ideal holiday experience should meet for this occasion</a:t>
            </a:r>
            <a:endParaRPr lang="nb-NO" sz="800" dirty="0">
              <a:solidFill>
                <a:srgbClr val="222223"/>
              </a:solidFill>
              <a:latin typeface="Segoe UI"/>
            </a:endParaRPr>
          </a:p>
        </p:txBody>
      </p:sp>
      <p:sp>
        <p:nvSpPr>
          <p:cNvPr id="57" name="TextBox 56"/>
          <p:cNvSpPr txBox="1"/>
          <p:nvPr/>
        </p:nvSpPr>
        <p:spPr>
          <a:xfrm>
            <a:off x="3477510" y="2074623"/>
            <a:ext cx="3491121" cy="441631"/>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are the qualities and characteristics the holiday experience would ideally need to have for this occasion?</a:t>
            </a:r>
            <a:endParaRPr lang="nb-NO" sz="1029" dirty="0">
              <a:solidFill>
                <a:srgbClr val="222223"/>
              </a:solidFill>
              <a:latin typeface="Segoe UI"/>
            </a:endParaRPr>
          </a:p>
        </p:txBody>
      </p:sp>
      <p:sp>
        <p:nvSpPr>
          <p:cNvPr id="58" name="TextBox 57"/>
          <p:cNvSpPr txBox="1"/>
          <p:nvPr/>
        </p:nvSpPr>
        <p:spPr>
          <a:xfrm>
            <a:off x="7354707" y="2074623"/>
            <a:ext cx="2501713"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Please tick the words that fit the character of your IDEAL future holiday experience for this occasion</a:t>
            </a:r>
            <a:endParaRPr lang="nb-NO" sz="1029" dirty="0">
              <a:solidFill>
                <a:srgbClr val="222223"/>
              </a:solidFill>
              <a:latin typeface="Segoe UI"/>
            </a:endParaRPr>
          </a:p>
        </p:txBody>
      </p:sp>
      <p:sp>
        <p:nvSpPr>
          <p:cNvPr id="59" name="TextBox 58"/>
          <p:cNvSpPr txBox="1"/>
          <p:nvPr/>
        </p:nvSpPr>
        <p:spPr>
          <a:xfrm>
            <a:off x="10262779" y="2074623"/>
            <a:ext cx="2867830" cy="629503"/>
          </a:xfrm>
          <a:prstGeom prst="rect">
            <a:avLst/>
          </a:prstGeom>
          <a:noFill/>
          <a:ln>
            <a:solidFill>
              <a:schemeClr val="bg1">
                <a:lumMod val="85000"/>
              </a:schemeClr>
            </a:solidFill>
          </a:ln>
        </p:spPr>
        <p:txBody>
          <a:bodyPr wrap="square" lIns="105825" tIns="52913" rIns="105825" bIns="52913" rtlCol="0">
            <a:spAutoFit/>
          </a:bodyPr>
          <a:lstStyle/>
          <a:p>
            <a:pPr defTabSz="1358510">
              <a:lnSpc>
                <a:spcPct val="110000"/>
              </a:lnSpc>
              <a:spcBef>
                <a:spcPts val="3528"/>
              </a:spcBef>
              <a:buClr>
                <a:srgbClr val="222223"/>
              </a:buClr>
            </a:pPr>
            <a:r>
              <a:rPr lang="en-US" sz="1029" dirty="0">
                <a:solidFill>
                  <a:srgbClr val="222223"/>
                </a:solidFill>
              </a:rPr>
              <a:t>Which of the following types of people would you expect to look for the same holiday experience as you?</a:t>
            </a:r>
            <a:endParaRPr lang="nb-NO" sz="1029" dirty="0">
              <a:solidFill>
                <a:srgbClr val="222223"/>
              </a:solidFill>
              <a:latin typeface="Segoe UI"/>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4400"/>
          </a:xfrm>
          <a:prstGeom prst="rect">
            <a:avLst/>
          </a:prstGeom>
        </p:spPr>
      </p:pic>
      <p:sp>
        <p:nvSpPr>
          <p:cNvPr id="2" name="Title 1"/>
          <p:cNvSpPr>
            <a:spLocks noGrp="1"/>
          </p:cNvSpPr>
          <p:nvPr>
            <p:ph type="title"/>
          </p:nvPr>
        </p:nvSpPr>
        <p:spPr>
          <a:xfrm>
            <a:off x="6791895" y="3420591"/>
            <a:ext cx="5424207" cy="542906"/>
          </a:xfrm>
        </p:spPr>
        <p:txBody>
          <a:bodyPr/>
          <a:lstStyle/>
          <a:p>
            <a:r>
              <a:rPr lang="en-US" dirty="0"/>
              <a:t>And now the results…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6"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15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3870192" cy="553998"/>
          </a:xfrm>
        </p:spPr>
        <p:txBody>
          <a:bodyPr/>
          <a:lstStyle/>
          <a:p>
            <a:r>
              <a:rPr lang="nb-NO" dirty="0"/>
              <a:t>Sample N = 2258</a:t>
            </a:r>
          </a:p>
        </p:txBody>
      </p:sp>
      <p:sp>
        <p:nvSpPr>
          <p:cNvPr id="3" name="Text Placeholder 2"/>
          <p:cNvSpPr>
            <a:spLocks noGrp="1"/>
          </p:cNvSpPr>
          <p:nvPr>
            <p:ph type="body" sz="quarter" idx="14"/>
          </p:nvPr>
        </p:nvSpPr>
        <p:spPr>
          <a:xfrm>
            <a:off x="539999" y="1188343"/>
            <a:ext cx="10212335" cy="406265"/>
          </a:xfrm>
        </p:spPr>
        <p:txBody>
          <a:bodyPr/>
          <a:lstStyle/>
          <a:p>
            <a:r>
              <a:rPr lang="en-US" dirty="0"/>
              <a:t>People that have been abroad for holiday last 3 years. Natural fall out.</a:t>
            </a:r>
          </a:p>
        </p:txBody>
      </p:sp>
      <p:grpSp>
        <p:nvGrpSpPr>
          <p:cNvPr id="4" name="Group 3"/>
          <p:cNvGrpSpPr/>
          <p:nvPr/>
        </p:nvGrpSpPr>
        <p:grpSpPr>
          <a:xfrm>
            <a:off x="2903463" y="2966125"/>
            <a:ext cx="575510" cy="1619123"/>
            <a:chOff x="4991401" y="4028582"/>
            <a:chExt cx="391559" cy="1101600"/>
          </a:xfrm>
        </p:grpSpPr>
        <p:grpSp>
          <p:nvGrpSpPr>
            <p:cNvPr id="5" name="Group 4"/>
            <p:cNvGrpSpPr>
              <a:grpSpLocks noChangeAspect="1"/>
            </p:cNvGrpSpPr>
            <p:nvPr/>
          </p:nvGrpSpPr>
          <p:grpSpPr>
            <a:xfrm>
              <a:off x="4991401" y="4028582"/>
              <a:ext cx="391559" cy="1101600"/>
              <a:chOff x="3175" y="2628901"/>
              <a:chExt cx="1020763" cy="2871787"/>
            </a:xfrm>
            <a:solidFill>
              <a:sysClr val="window" lastClr="FFFFFF"/>
            </a:solidFill>
          </p:grpSpPr>
          <p:sp>
            <p:nvSpPr>
              <p:cNvPr id="7"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8"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6" name="TextBox 5"/>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tx1">
                      <a:lumMod val="75000"/>
                      <a:lumOff val="25000"/>
                    </a:schemeClr>
                  </a:solidFill>
                  <a:latin typeface="Arial Rounded MT Bold"/>
                </a:rPr>
                <a:t>51</a:t>
              </a:r>
              <a:r>
                <a:rPr lang="da-DK" sz="1470"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pSp>
        <p:nvGrpSpPr>
          <p:cNvPr id="9" name="Group 8"/>
          <p:cNvGrpSpPr/>
          <p:nvPr/>
        </p:nvGrpSpPr>
        <p:grpSpPr>
          <a:xfrm>
            <a:off x="2064929" y="2962571"/>
            <a:ext cx="685411" cy="1621261"/>
            <a:chOff x="4492810" y="4027127"/>
            <a:chExt cx="466332" cy="1103055"/>
          </a:xfrm>
        </p:grpSpPr>
        <p:grpSp>
          <p:nvGrpSpPr>
            <p:cNvPr id="10" name="Group 9"/>
            <p:cNvGrpSpPr>
              <a:grpSpLocks noChangeAspect="1"/>
            </p:cNvGrpSpPr>
            <p:nvPr/>
          </p:nvGrpSpPr>
          <p:grpSpPr>
            <a:xfrm>
              <a:off x="4492810" y="4027127"/>
              <a:ext cx="466332" cy="1103055"/>
              <a:chOff x="5246688" y="2962276"/>
              <a:chExt cx="1073150" cy="2538412"/>
            </a:xfrm>
            <a:solidFill>
              <a:sysClr val="window" lastClr="FFFFFF"/>
            </a:solidFill>
          </p:grpSpPr>
          <p:sp>
            <p:nvSpPr>
              <p:cNvPr id="12"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13"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11" name="TextBox 10"/>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tx1">
                      <a:lumMod val="75000"/>
                      <a:lumOff val="25000"/>
                    </a:schemeClr>
                  </a:solidFill>
                  <a:latin typeface="Arial Rounded MT Bold"/>
                </a:rPr>
                <a:t>49</a:t>
              </a:r>
              <a:r>
                <a:rPr lang="da-DK" sz="1470" b="1" kern="0" dirty="0">
                  <a:solidFill>
                    <a:schemeClr val="tx1">
                      <a:lumMod val="75000"/>
                      <a:lumOff val="25000"/>
                    </a:schemeClr>
                  </a:solidFill>
                  <a:latin typeface="Arial Rounded MT Bold"/>
                </a:rPr>
                <a:t>%</a:t>
              </a:r>
              <a:endParaRPr lang="da-DK" sz="1764" b="1" kern="0" dirty="0">
                <a:solidFill>
                  <a:schemeClr val="tx1">
                    <a:lumMod val="75000"/>
                    <a:lumOff val="25000"/>
                  </a:schemeClr>
                </a:solidFill>
                <a:latin typeface="Arial Rounded MT Bold"/>
              </a:endParaRPr>
            </a:p>
          </p:txBody>
        </p:sp>
      </p:grpSp>
      <p:graphicFrame>
        <p:nvGraphicFramePr>
          <p:cNvPr id="14" name="Chart 13"/>
          <p:cNvGraphicFramePr/>
          <p:nvPr>
            <p:extLst>
              <p:ext uri="{D42A27DB-BD31-4B8C-83A1-F6EECF244321}">
                <p14:modId xmlns:p14="http://schemas.microsoft.com/office/powerpoint/2010/main" val="2791100570"/>
              </p:ext>
            </p:extLst>
          </p:nvPr>
        </p:nvGraphicFramePr>
        <p:xfrm>
          <a:off x="4343623" y="2989660"/>
          <a:ext cx="3312368" cy="1580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extLst>
              <p:ext uri="{D42A27DB-BD31-4B8C-83A1-F6EECF244321}">
                <p14:modId xmlns:p14="http://schemas.microsoft.com/office/powerpoint/2010/main" val="2249150192"/>
              </p:ext>
            </p:extLst>
          </p:nvPr>
        </p:nvGraphicFramePr>
        <p:xfrm>
          <a:off x="8088039" y="2997995"/>
          <a:ext cx="4104456" cy="1580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81061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77605"/>
            <a:ext cx="6588138" cy="7205844"/>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64430" y="177605"/>
            <a:ext cx="6608185" cy="7205844"/>
          </a:xfrm>
          <a:prstGeom prst="rect">
            <a:avLst/>
          </a:prstGeom>
        </p:spPr>
      </p:pic>
      <p:sp>
        <p:nvSpPr>
          <p:cNvPr id="2" name="Title 1"/>
          <p:cNvSpPr>
            <a:spLocks noGrp="1"/>
          </p:cNvSpPr>
          <p:nvPr>
            <p:ph type="title"/>
          </p:nvPr>
        </p:nvSpPr>
        <p:spPr>
          <a:xfrm>
            <a:off x="618272" y="2283909"/>
            <a:ext cx="2017827" cy="553998"/>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8561693" y="1637297"/>
            <a:ext cx="4078406" cy="406265"/>
          </a:xfrm>
        </p:spPr>
        <p:txBody>
          <a:bodyPr/>
          <a:lstStyle/>
          <a:p>
            <a:r>
              <a:rPr lang="nb-NO" dirty="0"/>
              <a:t>Potential needs and drivers</a:t>
            </a:r>
          </a:p>
        </p:txBody>
      </p:sp>
      <p:sp>
        <p:nvSpPr>
          <p:cNvPr id="6" name="TextBox 5"/>
          <p:cNvSpPr txBox="1"/>
          <p:nvPr/>
        </p:nvSpPr>
        <p:spPr>
          <a:xfrm>
            <a:off x="599207" y="324247"/>
            <a:ext cx="936104" cy="1320673"/>
          </a:xfrm>
          <a:prstGeom prst="rect">
            <a:avLst/>
          </a:prstGeom>
          <a:no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GB" sz="8000" b="1" i="0" u="none" strike="noStrike" kern="1200" cap="none" spc="0" normalizeH="0" baseline="0" noProof="0" dirty="0">
                <a:ln>
                  <a:noFill/>
                </a:ln>
                <a:solidFill>
                  <a:prstClr val="white"/>
                </a:solidFill>
                <a:effectLst/>
                <a:uLnTx/>
                <a:uFillTx/>
                <a:latin typeface="Segoe UI"/>
                <a:ea typeface="+mn-ea"/>
                <a:cs typeface="+mn-cs"/>
              </a:rPr>
              <a:t>2</a:t>
            </a:r>
          </a:p>
        </p:txBody>
      </p:sp>
      <p:sp>
        <p:nvSpPr>
          <p:cNvPr id="7" name="Title 1"/>
          <p:cNvSpPr txBox="1">
            <a:spLocks/>
          </p:cNvSpPr>
          <p:nvPr/>
        </p:nvSpPr>
        <p:spPr bwMode="gray">
          <a:xfrm>
            <a:off x="618272" y="1667033"/>
            <a:ext cx="2296685"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The ideal</a:t>
            </a:r>
          </a:p>
        </p:txBody>
      </p:sp>
      <p:sp>
        <p:nvSpPr>
          <p:cNvPr id="9" name="Title 1"/>
          <p:cNvSpPr txBox="1">
            <a:spLocks/>
          </p:cNvSpPr>
          <p:nvPr/>
        </p:nvSpPr>
        <p:spPr bwMode="gray">
          <a:xfrm>
            <a:off x="618272" y="2900785"/>
            <a:ext cx="2664927"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nb-NO" sz="3600" b="0" i="0" u="none" strike="noStrike" kern="1200" cap="all" spc="0" normalizeH="0" baseline="0" noProof="0" dirty="0">
                <a:ln>
                  <a:noFill/>
                </a:ln>
                <a:solidFill>
                  <a:prstClr val="white"/>
                </a:solidFill>
                <a:effectLst/>
                <a:uLnTx/>
                <a:uFillTx/>
                <a:latin typeface="Segoe UI"/>
                <a:ea typeface="+mn-ea"/>
                <a:cs typeface="+mn-cs"/>
              </a:rPr>
              <a:t>experience</a:t>
            </a:r>
          </a:p>
        </p:txBody>
      </p:sp>
      <p:sp>
        <p:nvSpPr>
          <p:cNvPr id="10" name="Text Placeholder 3"/>
          <p:cNvSpPr txBox="1">
            <a:spLocks/>
          </p:cNvSpPr>
          <p:nvPr/>
        </p:nvSpPr>
        <p:spPr bwMode="gray">
          <a:xfrm rot="885790">
            <a:off x="8484740" y="1869441"/>
            <a:ext cx="2502398"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nb-NO" sz="2400" b="1" i="0" u="none" strike="noStrike" kern="1200" cap="none" spc="0" normalizeH="0" baseline="0" noProof="0" dirty="0">
                <a:ln>
                  <a:noFill/>
                </a:ln>
                <a:solidFill>
                  <a:prstClr val="white"/>
                </a:solidFill>
                <a:effectLst/>
                <a:uLnTx/>
                <a:uFillTx/>
                <a:latin typeface="Segoe UI"/>
                <a:ea typeface="+mn-ea"/>
                <a:cs typeface="+mn-cs"/>
              </a:rPr>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8254160" y="2767718"/>
            <a:ext cx="4318990" cy="218393"/>
          </a:xfrm>
          <a:prstGeom prst="rect">
            <a:avLst/>
          </a:prstGeom>
          <a:noFill/>
        </p:spPr>
        <p:txBody>
          <a:bodyPr vert="horz" wrap="squar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1400" b="1" i="0" u="none" strike="noStrike" kern="1200" cap="none" spc="0" normalizeH="0" baseline="0" noProof="0" dirty="0">
                <a:ln>
                  <a:noFill/>
                </a:ln>
                <a:solidFill>
                  <a:srgbClr val="222223"/>
                </a:solidFill>
                <a:effectLst/>
                <a:uLnTx/>
                <a:uFillTx/>
                <a:latin typeface="Segoe UI"/>
                <a:ea typeface="+mn-ea"/>
                <a:cs typeface="+mn-cs"/>
              </a:rPr>
              <a:t>Main drivers in the market</a:t>
            </a:r>
          </a:p>
        </p:txBody>
      </p:sp>
      <p:sp>
        <p:nvSpPr>
          <p:cNvPr id="15" name="Text Placeholder 3"/>
          <p:cNvSpPr txBox="1">
            <a:spLocks/>
          </p:cNvSpPr>
          <p:nvPr/>
        </p:nvSpPr>
        <p:spPr bwMode="gray">
          <a:xfrm>
            <a:off x="618272" y="3780631"/>
            <a:ext cx="645104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rgbClr val="222223"/>
              </a:buClr>
              <a:buSzTx/>
              <a:buFontTx/>
              <a:buNone/>
              <a:tabLst/>
              <a:defRPr/>
            </a:pPr>
            <a:r>
              <a:rPr kumimoji="0" lang="en-US" sz="2400" b="1" i="0" u="none" strike="noStrike" kern="1200" cap="none" spc="0" normalizeH="0" baseline="0" noProof="0" dirty="0">
                <a:ln>
                  <a:noFill/>
                </a:ln>
                <a:solidFill>
                  <a:prstClr val="white"/>
                </a:solidFill>
                <a:effectLst/>
                <a:uLnTx/>
                <a:uFillTx/>
                <a:latin typeface="Segoe UI"/>
                <a:ea typeface="+mn-ea"/>
                <a:cs typeface="+mn-cs"/>
              </a:rPr>
              <a:t>Category needs in the total Swedish market</a:t>
            </a:r>
          </a:p>
        </p:txBody>
      </p:sp>
    </p:spTree>
    <p:extLst>
      <p:ext uri="{BB962C8B-B14F-4D97-AF65-F5344CB8AC3E}">
        <p14:creationId xmlns:p14="http://schemas.microsoft.com/office/powerpoint/2010/main" val="2291306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67159" y="179388"/>
            <a:ext cx="13105456" cy="7200900"/>
          </a:xfrm>
        </p:spPr>
      </p:pic>
      <p:sp>
        <p:nvSpPr>
          <p:cNvPr id="12" name="Text Placeholder 11"/>
          <p:cNvSpPr>
            <a:spLocks noGrp="1"/>
          </p:cNvSpPr>
          <p:nvPr>
            <p:ph type="body" sz="quarter" idx="14"/>
          </p:nvPr>
        </p:nvSpPr>
        <p:spPr>
          <a:xfrm>
            <a:off x="455042" y="2060756"/>
            <a:ext cx="4120854" cy="553998"/>
          </a:xfrm>
        </p:spPr>
        <p:txBody>
          <a:bodyPr/>
          <a:lstStyle/>
          <a:p>
            <a:r>
              <a:rPr lang="nb-NO" sz="3600" dirty="0"/>
              <a:t>2) The ideal holiday</a:t>
            </a:r>
          </a:p>
        </p:txBody>
      </p:sp>
      <p:sp>
        <p:nvSpPr>
          <p:cNvPr id="13" name="Text Placeholder 12"/>
          <p:cNvSpPr>
            <a:spLocks noGrp="1"/>
          </p:cNvSpPr>
          <p:nvPr>
            <p:ph type="body" sz="quarter" idx="15"/>
          </p:nvPr>
        </p:nvSpPr>
        <p:spPr>
          <a:xfrm>
            <a:off x="455761" y="2772519"/>
            <a:ext cx="2673342" cy="553998"/>
          </a:xfrm>
        </p:spPr>
        <p:txBody>
          <a:bodyPr/>
          <a:lstStyle/>
          <a:p>
            <a:r>
              <a:rPr lang="nb-NO" sz="3600" dirty="0"/>
              <a:t>3) Segments</a:t>
            </a:r>
          </a:p>
        </p:txBody>
      </p:sp>
      <p:sp>
        <p:nvSpPr>
          <p:cNvPr id="14" name="Text Placeholder 13"/>
          <p:cNvSpPr>
            <a:spLocks noGrp="1"/>
          </p:cNvSpPr>
          <p:nvPr>
            <p:ph type="body" sz="quarter" idx="16"/>
          </p:nvPr>
        </p:nvSpPr>
        <p:spPr>
          <a:xfrm>
            <a:off x="455191" y="756295"/>
            <a:ext cx="2295803" cy="553998"/>
          </a:xfrm>
        </p:spPr>
        <p:txBody>
          <a:bodyPr/>
          <a:lstStyle/>
          <a:p>
            <a:r>
              <a:rPr lang="nb-NO" sz="3600" b="1" dirty="0"/>
              <a:t>CONTENT</a:t>
            </a:r>
          </a:p>
        </p:txBody>
      </p:sp>
      <p:sp>
        <p:nvSpPr>
          <p:cNvPr id="17" name="Text Placeholder 11"/>
          <p:cNvSpPr txBox="1">
            <a:spLocks/>
          </p:cNvSpPr>
          <p:nvPr/>
        </p:nvSpPr>
        <p:spPr bwMode="gray">
          <a:xfrm>
            <a:off x="4682433" y="2060756"/>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19</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55761" y="3433178"/>
            <a:ext cx="4992118"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4) Brand profile Norway</a:t>
            </a:r>
          </a:p>
        </p:txBody>
      </p:sp>
      <p:sp>
        <p:nvSpPr>
          <p:cNvPr id="19" name="Text Placeholder 12"/>
          <p:cNvSpPr txBox="1">
            <a:spLocks/>
          </p:cNvSpPr>
          <p:nvPr/>
        </p:nvSpPr>
        <p:spPr bwMode="gray">
          <a:xfrm>
            <a:off x="455761" y="4090357"/>
            <a:ext cx="609107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5)The competetive landscape</a:t>
            </a:r>
          </a:p>
        </p:txBody>
      </p:sp>
      <p:sp>
        <p:nvSpPr>
          <p:cNvPr id="21" name="Text Placeholder 11"/>
          <p:cNvSpPr txBox="1">
            <a:spLocks/>
          </p:cNvSpPr>
          <p:nvPr/>
        </p:nvSpPr>
        <p:spPr bwMode="gray">
          <a:xfrm>
            <a:off x="3267728" y="277251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30</a:t>
            </a:r>
          </a:p>
        </p:txBody>
      </p:sp>
      <p:sp>
        <p:nvSpPr>
          <p:cNvPr id="22" name="Text Placeholder 11"/>
          <p:cNvSpPr txBox="1">
            <a:spLocks/>
          </p:cNvSpPr>
          <p:nvPr/>
        </p:nvSpPr>
        <p:spPr bwMode="gray">
          <a:xfrm>
            <a:off x="5582197" y="3433178"/>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91</a:t>
            </a:r>
          </a:p>
        </p:txBody>
      </p:sp>
      <p:sp>
        <p:nvSpPr>
          <p:cNvPr id="23" name="Text Placeholder 11"/>
          <p:cNvSpPr txBox="1">
            <a:spLocks/>
          </p:cNvSpPr>
          <p:nvPr/>
        </p:nvSpPr>
        <p:spPr bwMode="gray">
          <a:xfrm>
            <a:off x="6792566" y="4090357"/>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97</a:t>
            </a:r>
          </a:p>
        </p:txBody>
      </p:sp>
      <p:sp>
        <p:nvSpPr>
          <p:cNvPr id="25" name="Text Placeholder 10"/>
          <p:cNvSpPr txBox="1">
            <a:spLocks/>
          </p:cNvSpPr>
          <p:nvPr/>
        </p:nvSpPr>
        <p:spPr bwMode="gray">
          <a:xfrm>
            <a:off x="455910" y="1382340"/>
            <a:ext cx="5327915"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1) The philosophy behind</a:t>
            </a:r>
          </a:p>
        </p:txBody>
      </p:sp>
      <p:sp>
        <p:nvSpPr>
          <p:cNvPr id="26" name="Text Placeholder 11"/>
          <p:cNvSpPr txBox="1">
            <a:spLocks/>
          </p:cNvSpPr>
          <p:nvPr/>
        </p:nvSpPr>
        <p:spPr bwMode="gray">
          <a:xfrm>
            <a:off x="5942735" y="1382340"/>
            <a:ext cx="791417"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6</a:t>
            </a:r>
          </a:p>
        </p:txBody>
      </p:sp>
      <p:sp>
        <p:nvSpPr>
          <p:cNvPr id="29" name="Text Placeholder 12"/>
          <p:cNvSpPr txBox="1">
            <a:spLocks/>
          </p:cNvSpPr>
          <p:nvPr/>
        </p:nvSpPr>
        <p:spPr bwMode="gray">
          <a:xfrm>
            <a:off x="455761" y="4788743"/>
            <a:ext cx="5783809"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6) Global recommendations</a:t>
            </a:r>
          </a:p>
        </p:txBody>
      </p:sp>
      <p:sp>
        <p:nvSpPr>
          <p:cNvPr id="30" name="Text Placeholder 11"/>
          <p:cNvSpPr txBox="1">
            <a:spLocks/>
          </p:cNvSpPr>
          <p:nvPr/>
        </p:nvSpPr>
        <p:spPr bwMode="gray">
          <a:xfrm>
            <a:off x="6367643" y="4788743"/>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100</a:t>
            </a:r>
          </a:p>
        </p:txBody>
      </p:sp>
      <p:sp>
        <p:nvSpPr>
          <p:cNvPr id="20" name="Text Placeholder 12">
            <a:extLst>
              <a:ext uri="{FF2B5EF4-FFF2-40B4-BE49-F238E27FC236}">
                <a16:creationId xmlns:a16="http://schemas.microsoft.com/office/drawing/2014/main" id="{15DFD2C4-778F-49B3-8D57-81FB4D4A06B6}"/>
              </a:ext>
            </a:extLst>
          </p:cNvPr>
          <p:cNvSpPr txBox="1">
            <a:spLocks/>
          </p:cNvSpPr>
          <p:nvPr/>
        </p:nvSpPr>
        <p:spPr bwMode="gray">
          <a:xfrm>
            <a:off x="455761" y="5484016"/>
            <a:ext cx="686968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7) Recommendations for Sweden</a:t>
            </a:r>
          </a:p>
        </p:txBody>
      </p:sp>
      <p:sp>
        <p:nvSpPr>
          <p:cNvPr id="24" name="Text Placeholder 11">
            <a:extLst>
              <a:ext uri="{FF2B5EF4-FFF2-40B4-BE49-F238E27FC236}">
                <a16:creationId xmlns:a16="http://schemas.microsoft.com/office/drawing/2014/main" id="{A915739E-D426-46D6-8EEF-9CEB97129F3B}"/>
              </a:ext>
            </a:extLst>
          </p:cNvPr>
          <p:cNvSpPr txBox="1">
            <a:spLocks/>
          </p:cNvSpPr>
          <p:nvPr/>
        </p:nvSpPr>
        <p:spPr bwMode="gray">
          <a:xfrm>
            <a:off x="7439967" y="5484016"/>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111</a:t>
            </a:r>
          </a:p>
        </p:txBody>
      </p:sp>
    </p:spTree>
    <p:extLst>
      <p:ext uri="{BB962C8B-B14F-4D97-AF65-F5344CB8AC3E}">
        <p14:creationId xmlns:p14="http://schemas.microsoft.com/office/powerpoint/2010/main" val="1970033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10" name="Rectangle 9"/>
          <p:cNvSpPr/>
          <p:nvPr/>
        </p:nvSpPr>
        <p:spPr bwMode="gray">
          <a:xfrm>
            <a:off x="887239" y="2124446"/>
            <a:ext cx="10657184" cy="4608513"/>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188000"/>
            <a:ext cx="4629326" cy="406265"/>
          </a:xfrm>
        </p:spPr>
        <p:txBody>
          <a:bodyPr/>
          <a:lstStyle/>
          <a:p>
            <a:r>
              <a:rPr lang="en-US" dirty="0"/>
              <a:t>WHY do people go on holiday?</a:t>
            </a:r>
          </a:p>
        </p:txBody>
      </p:sp>
      <p:sp>
        <p:nvSpPr>
          <p:cNvPr id="4" name="Title 3"/>
          <p:cNvSpPr>
            <a:spLocks noGrp="1"/>
          </p:cNvSpPr>
          <p:nvPr>
            <p:ph type="title"/>
          </p:nvPr>
        </p:nvSpPr>
        <p:spPr>
          <a:xfrm>
            <a:off x="540000" y="540000"/>
            <a:ext cx="4758384" cy="553998"/>
          </a:xfrm>
        </p:spPr>
        <p:txBody>
          <a:bodyPr/>
          <a:lstStyle/>
          <a:p>
            <a:r>
              <a:rPr lang="en-US" dirty="0"/>
              <a:t>Emotional Benefits</a:t>
            </a:r>
          </a:p>
        </p:txBody>
      </p:sp>
      <p:graphicFrame>
        <p:nvGraphicFramePr>
          <p:cNvPr id="6" name="EB_Chart"/>
          <p:cNvGraphicFramePr/>
          <p:nvPr>
            <p:extLst>
              <p:ext uri="{D42A27DB-BD31-4B8C-83A1-F6EECF244321}">
                <p14:modId xmlns:p14="http://schemas.microsoft.com/office/powerpoint/2010/main" val="178588177"/>
              </p:ext>
            </p:extLst>
          </p:nvPr>
        </p:nvGraphicFramePr>
        <p:xfrm>
          <a:off x="540000" y="1980431"/>
          <a:ext cx="11940527" cy="489654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2085081" y="540000"/>
            <a:ext cx="790933" cy="790933"/>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4" name="Picture 2" descr="Bilderesultat for country falg button swede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85351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3" name="Text Placeholder 2"/>
          <p:cNvSpPr>
            <a:spLocks noGrp="1"/>
          </p:cNvSpPr>
          <p:nvPr>
            <p:ph type="body" sz="quarter" idx="14"/>
          </p:nvPr>
        </p:nvSpPr>
        <p:spPr>
          <a:xfrm>
            <a:off x="534274" y="1243610"/>
            <a:ext cx="10355830" cy="374398"/>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540000" y="540000"/>
            <a:ext cx="8236644" cy="553998"/>
          </a:xfrm>
        </p:spPr>
        <p:txBody>
          <a:bodyPr/>
          <a:lstStyle/>
          <a:p>
            <a:r>
              <a:rPr lang="en-US" dirty="0"/>
              <a:t>Ideal destination characteristics</a:t>
            </a:r>
          </a:p>
        </p:txBody>
      </p:sp>
      <p:graphicFrame>
        <p:nvGraphicFramePr>
          <p:cNvPr id="5" name="FC_Chart"/>
          <p:cNvGraphicFramePr/>
          <p:nvPr>
            <p:extLst>
              <p:ext uri="{D42A27DB-BD31-4B8C-83A1-F6EECF244321}">
                <p14:modId xmlns:p14="http://schemas.microsoft.com/office/powerpoint/2010/main" val="1714483121"/>
              </p:ext>
            </p:extLst>
          </p:nvPr>
        </p:nvGraphicFramePr>
        <p:xfrm>
          <a:off x="-192881" y="1767620"/>
          <a:ext cx="12745416" cy="532537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2119074" y="540000"/>
            <a:ext cx="790933" cy="790933"/>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1"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2"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214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6EA65E-CEF1-471C-A40E-96B6B327DD86}"/>
              </a:ext>
            </a:extLst>
          </p:cNvPr>
          <p:cNvPicPr>
            <a:picLocks noChangeAspect="1"/>
          </p:cNvPicPr>
          <p:nvPr/>
        </p:nvPicPr>
        <p:blipFill rotWithShape="1">
          <a:blip r:embed="rId2">
            <a:extLst>
              <a:ext uri="{28A0092B-C50C-407E-A947-70E740481C1C}">
                <a14:useLocalDpi xmlns:a14="http://schemas.microsoft.com/office/drawing/2010/main" val="0"/>
              </a:ext>
            </a:extLst>
          </a:blip>
          <a:srcRect b="17582"/>
          <a:stretch/>
        </p:blipFill>
        <p:spPr>
          <a:xfrm>
            <a:off x="167159" y="180231"/>
            <a:ext cx="13105456" cy="7200800"/>
          </a:xfrm>
          <a:prstGeom prst="rect">
            <a:avLst/>
          </a:prstGeom>
        </p:spPr>
      </p:pic>
      <p:sp>
        <p:nvSpPr>
          <p:cNvPr id="8" name="Rectangle 7"/>
          <p:cNvSpPr/>
          <p:nvPr/>
        </p:nvSpPr>
        <p:spPr bwMode="gray">
          <a:xfrm>
            <a:off x="815231" y="1980431"/>
            <a:ext cx="11017224" cy="4608512"/>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203933"/>
            <a:ext cx="5930003" cy="374398"/>
          </a:xfrm>
        </p:spPr>
        <p:txBody>
          <a:bodyPr/>
          <a:lstStyle/>
          <a:p>
            <a:r>
              <a:rPr lang="en-US" dirty="0"/>
              <a:t>WHAT should the destination stand for?</a:t>
            </a:r>
          </a:p>
        </p:txBody>
      </p:sp>
      <p:sp>
        <p:nvSpPr>
          <p:cNvPr id="4" name="Title 3"/>
          <p:cNvSpPr>
            <a:spLocks noGrp="1"/>
          </p:cNvSpPr>
          <p:nvPr>
            <p:ph type="title"/>
          </p:nvPr>
        </p:nvSpPr>
        <p:spPr>
          <a:xfrm>
            <a:off x="540000" y="540000"/>
            <a:ext cx="5975705" cy="553998"/>
          </a:xfrm>
        </p:spPr>
        <p:txBody>
          <a:bodyPr/>
          <a:lstStyle/>
          <a:p>
            <a:r>
              <a:rPr lang="en-US" dirty="0"/>
              <a:t>Ideal brand Personality</a:t>
            </a:r>
          </a:p>
        </p:txBody>
      </p:sp>
      <p:graphicFrame>
        <p:nvGraphicFramePr>
          <p:cNvPr id="5" name="P_Chart"/>
          <p:cNvGraphicFramePr/>
          <p:nvPr>
            <p:extLst>
              <p:ext uri="{D42A27DB-BD31-4B8C-83A1-F6EECF244321}">
                <p14:modId xmlns:p14="http://schemas.microsoft.com/office/powerpoint/2010/main" val="3451440055"/>
              </p:ext>
            </p:extLst>
          </p:nvPr>
        </p:nvGraphicFramePr>
        <p:xfrm>
          <a:off x="-192881" y="1872419"/>
          <a:ext cx="11161240" cy="482453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2041501" y="540000"/>
            <a:ext cx="790933" cy="790933"/>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22"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23"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25"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37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8" y="180230"/>
            <a:ext cx="13104000" cy="7200801"/>
          </a:xfrm>
          <a:prstGeom prst="rect">
            <a:avLst/>
          </a:prstGeom>
        </p:spPr>
      </p:pic>
      <p:sp>
        <p:nvSpPr>
          <p:cNvPr id="8" name="Rectangle 7"/>
          <p:cNvSpPr/>
          <p:nvPr/>
        </p:nvSpPr>
        <p:spPr bwMode="gray">
          <a:xfrm>
            <a:off x="959246" y="2177987"/>
            <a:ext cx="10801201" cy="4410956"/>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777" y="1203933"/>
            <a:ext cx="5906855" cy="374398"/>
          </a:xfrm>
        </p:spPr>
        <p:txBody>
          <a:bodyPr/>
          <a:lstStyle/>
          <a:p>
            <a:r>
              <a:rPr lang="en-US" dirty="0"/>
              <a:t>HOW should a holiday reflect upon me?</a:t>
            </a:r>
          </a:p>
        </p:txBody>
      </p:sp>
      <p:sp>
        <p:nvSpPr>
          <p:cNvPr id="4" name="Title 3"/>
          <p:cNvSpPr>
            <a:spLocks noGrp="1"/>
          </p:cNvSpPr>
          <p:nvPr>
            <p:ph type="title"/>
          </p:nvPr>
        </p:nvSpPr>
        <p:spPr>
          <a:xfrm>
            <a:off x="540000" y="540000"/>
            <a:ext cx="5033139" cy="553998"/>
          </a:xfrm>
        </p:spPr>
        <p:txBody>
          <a:bodyPr/>
          <a:lstStyle/>
          <a:p>
            <a:r>
              <a:rPr lang="en-US" dirty="0"/>
              <a:t>Ideal Social Identity</a:t>
            </a:r>
          </a:p>
        </p:txBody>
      </p:sp>
      <p:graphicFrame>
        <p:nvGraphicFramePr>
          <p:cNvPr id="5" name="SI_Chart"/>
          <p:cNvGraphicFramePr/>
          <p:nvPr>
            <p:extLst>
              <p:ext uri="{D42A27DB-BD31-4B8C-83A1-F6EECF244321}">
                <p14:modId xmlns:p14="http://schemas.microsoft.com/office/powerpoint/2010/main" val="2110316590"/>
              </p:ext>
            </p:extLst>
          </p:nvPr>
        </p:nvGraphicFramePr>
        <p:xfrm>
          <a:off x="627324" y="2177987"/>
          <a:ext cx="11133123" cy="441095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2055853" y="540000"/>
            <a:ext cx="790933" cy="790933"/>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14" name="Text Box 5"/>
          <p:cNvSpPr txBox="1">
            <a:spLocks noChangeArrowheads="1"/>
          </p:cNvSpPr>
          <p:nvPr/>
        </p:nvSpPr>
        <p:spPr bwMode="auto">
          <a:xfrm>
            <a:off x="311175" y="6834246"/>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solidFill>
                  <a:schemeClr val="bg1"/>
                </a:solidFill>
                <a:latin typeface="Calibri"/>
                <a:cs typeface="Arial" pitchFamily="34" charset="0"/>
              </a:rPr>
              <a:t>NOTE:	 Indexed vs. average of all items in facet</a:t>
            </a:r>
            <a:br>
              <a:rPr lang="en-ZA" sz="1067" b="1" dirty="0">
                <a:solidFill>
                  <a:schemeClr val="bg1"/>
                </a:solidFill>
                <a:latin typeface="Calibri"/>
                <a:cs typeface="Arial" pitchFamily="34" charset="0"/>
              </a:rPr>
            </a:br>
            <a:r>
              <a:rPr lang="en-ZA" sz="1067" b="1" dirty="0">
                <a:solidFill>
                  <a:schemeClr val="bg1"/>
                </a:solidFill>
                <a:latin typeface="Calibri"/>
                <a:cs typeface="Arial" pitchFamily="34" charset="0"/>
              </a:rPr>
              <a:t>We report all items with a score which is 1 standard deviation higher than the average</a:t>
            </a:r>
            <a:endParaRPr lang="en-US" sz="1067" dirty="0">
              <a:solidFill>
                <a:schemeClr val="bg1"/>
              </a:solidFill>
              <a:latin typeface="Calibri"/>
              <a:cs typeface="Arial" pitchFamily="34" charset="0"/>
            </a:endParaRPr>
          </a:p>
        </p:txBody>
      </p:sp>
      <p:sp>
        <p:nvSpPr>
          <p:cNvPr id="15" name="Freeform 54"/>
          <p:cNvSpPr>
            <a:spLocks noEditPoints="1"/>
          </p:cNvSpPr>
          <p:nvPr/>
        </p:nvSpPr>
        <p:spPr bwMode="auto">
          <a:xfrm>
            <a:off x="387330" y="6998091"/>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1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94348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Subtitle 4"/>
          <p:cNvSpPr>
            <a:spLocks noGrp="1"/>
          </p:cNvSpPr>
          <p:nvPr>
            <p:ph type="subTitle" idx="1"/>
          </p:nvPr>
        </p:nvSpPr>
        <p:spPr>
          <a:xfrm>
            <a:off x="540000" y="3852639"/>
            <a:ext cx="4448941" cy="514516"/>
          </a:xfrm>
        </p:spPr>
        <p:txBody>
          <a:bodyPr/>
          <a:lstStyle/>
          <a:p>
            <a:r>
              <a:rPr lang="en-US" dirty="0"/>
              <a:t>With whom, how, when…</a:t>
            </a:r>
          </a:p>
        </p:txBody>
      </p:sp>
      <p:sp>
        <p:nvSpPr>
          <p:cNvPr id="8" name="Text Placeholder 7"/>
          <p:cNvSpPr>
            <a:spLocks noGrp="1"/>
          </p:cNvSpPr>
          <p:nvPr>
            <p:ph type="body" sz="quarter" idx="13"/>
          </p:nvPr>
        </p:nvSpPr>
        <p:spPr>
          <a:xfrm>
            <a:off x="540000" y="2360524"/>
            <a:ext cx="2751697" cy="677108"/>
          </a:xfrm>
        </p:spPr>
        <p:txBody>
          <a:bodyPr/>
          <a:lstStyle/>
          <a:p>
            <a:r>
              <a:rPr lang="en-US" dirty="0"/>
              <a:t>behavior</a:t>
            </a:r>
          </a:p>
        </p:txBody>
      </p:sp>
      <p:sp>
        <p:nvSpPr>
          <p:cNvPr id="9" name="Text Placeholder 8"/>
          <p:cNvSpPr>
            <a:spLocks noGrp="1"/>
          </p:cNvSpPr>
          <p:nvPr>
            <p:ph type="body" sz="quarter" idx="16"/>
          </p:nvPr>
        </p:nvSpPr>
        <p:spPr>
          <a:xfrm>
            <a:off x="540000" y="1634754"/>
            <a:ext cx="2849673" cy="677108"/>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5849324" cy="553998"/>
          </a:xfrm>
        </p:spPr>
        <p:txBody>
          <a:bodyPr/>
          <a:lstStyle/>
          <a:p>
            <a:r>
              <a:rPr lang="en-US" dirty="0"/>
              <a:t>WHEN, WHO, HOW, where</a:t>
            </a:r>
          </a:p>
        </p:txBody>
      </p:sp>
      <p:sp>
        <p:nvSpPr>
          <p:cNvPr id="4" name="Text Placeholder 3"/>
          <p:cNvSpPr>
            <a:spLocks noGrp="1"/>
          </p:cNvSpPr>
          <p:nvPr>
            <p:ph type="body" sz="quarter" idx="14"/>
          </p:nvPr>
        </p:nvSpPr>
        <p:spPr>
          <a:xfrm>
            <a:off x="540000" y="1188343"/>
            <a:ext cx="6095946" cy="406265"/>
          </a:xfrm>
        </p:spPr>
        <p:txBody>
          <a:bodyPr/>
          <a:lstStyle/>
          <a:p>
            <a:r>
              <a:rPr lang="en-US" dirty="0"/>
              <a:t>Highlights on Swedish category behavior</a:t>
            </a:r>
          </a:p>
        </p:txBody>
      </p:sp>
      <p:graphicFrame>
        <p:nvGraphicFramePr>
          <p:cNvPr id="5" name="Chart 4"/>
          <p:cNvGraphicFramePr/>
          <p:nvPr>
            <p:extLst>
              <p:ext uri="{D42A27DB-BD31-4B8C-83A1-F6EECF244321}">
                <p14:modId xmlns:p14="http://schemas.microsoft.com/office/powerpoint/2010/main" val="2047878092"/>
              </p:ext>
            </p:extLst>
          </p:nvPr>
        </p:nvGraphicFramePr>
        <p:xfrm>
          <a:off x="815231" y="2443160"/>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32791" y="2340471"/>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222223">
                    <a:lumMod val="75000"/>
                    <a:lumOff val="25000"/>
                  </a:srgbClr>
                </a:solidFill>
                <a:effectLst/>
                <a:uLnTx/>
                <a:uFillTx/>
                <a:latin typeface="Segoe UI"/>
                <a:ea typeface="+mn-ea"/>
                <a:cs typeface="Calibri"/>
              </a:rPr>
              <a:t>WHEN</a:t>
            </a:r>
          </a:p>
        </p:txBody>
      </p:sp>
      <p:cxnSp>
        <p:nvCxnSpPr>
          <p:cNvPr id="7" name="Straight Connector 6"/>
          <p:cNvCxnSpPr/>
          <p:nvPr/>
        </p:nvCxnSpPr>
        <p:spPr>
          <a:xfrm>
            <a:off x="4795540"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231" y="4220752"/>
            <a:ext cx="11953328" cy="41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231" y="2193749"/>
            <a:ext cx="11953328" cy="14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7279" y="3564607"/>
            <a:ext cx="2780871" cy="478968"/>
          </a:xfrm>
          <a:prstGeom prst="rect">
            <a:avLst/>
          </a:prstGeom>
          <a:noFill/>
        </p:spPr>
        <p:txBody>
          <a:bodyPr wrap="none" lIns="72000" tIns="36000" rIns="72000" bIns="36000" rtlCol="0">
            <a:spAutoFit/>
          </a:bodyPr>
          <a:lstStyle/>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People travel all year long</a:t>
            </a:r>
          </a:p>
          <a:p>
            <a:pPr marL="0" marR="0" lvl="0" indent="0" algn="ctr" defTabSz="1051802" rtl="0" eaLnBrk="1" fontAlgn="auto" latinLnBrk="0" hangingPunct="1">
              <a:lnSpc>
                <a:spcPct val="110000"/>
              </a:lnSpc>
              <a:spcBef>
                <a:spcPts val="0"/>
              </a:spcBef>
              <a:spcAft>
                <a:spcPts val="0"/>
              </a:spcAft>
              <a:buClr>
                <a:srgbClr val="D2D3D2"/>
              </a:buClr>
              <a:buSzTx/>
              <a:buFontTx/>
              <a:buNone/>
              <a:tabLst/>
              <a:defRPr/>
            </a:pPr>
            <a:r>
              <a:rPr kumimoji="0" lang="en-US" sz="1200" b="0" i="1" u="none" strike="noStrike" kern="1200" cap="none" spc="0" normalizeH="0" baseline="0" noProof="0" dirty="0">
                <a:ln>
                  <a:noFill/>
                </a:ln>
                <a:solidFill>
                  <a:srgbClr val="222223"/>
                </a:solidFill>
                <a:effectLst/>
                <a:uLnTx/>
                <a:uFillTx/>
                <a:latin typeface="Segoe UI"/>
                <a:ea typeface="+mn-ea"/>
                <a:cs typeface="+mn-cs"/>
              </a:rPr>
              <a:t>- Off course some peaks in summertime</a:t>
            </a:r>
          </a:p>
        </p:txBody>
      </p:sp>
      <p:sp>
        <p:nvSpPr>
          <p:cNvPr id="13" name="TextBox 12"/>
          <p:cNvSpPr txBox="1"/>
          <p:nvPr/>
        </p:nvSpPr>
        <p:spPr>
          <a:xfrm>
            <a:off x="4795540" y="2340471"/>
            <a:ext cx="1996355"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Segoe UI"/>
                <a:ea typeface="+mn-ea"/>
                <a:cs typeface="Calibri"/>
              </a:rPr>
              <a:t>WITH WHOM</a:t>
            </a:r>
          </a:p>
        </p:txBody>
      </p:sp>
      <p:sp>
        <p:nvSpPr>
          <p:cNvPr id="14" name="Title 1"/>
          <p:cNvSpPr txBox="1">
            <a:spLocks/>
          </p:cNvSpPr>
          <p:nvPr/>
        </p:nvSpPr>
        <p:spPr>
          <a:xfrm>
            <a:off x="5107650"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007788"/>
                </a:solidFill>
                <a:effectLst/>
                <a:uLnTx/>
                <a:uFillTx/>
                <a:latin typeface="Segoe UI"/>
                <a:ea typeface="+mn-ea"/>
                <a:cs typeface="+mn-cs"/>
              </a:rPr>
              <a:t>60</a:t>
            </a:r>
            <a:r>
              <a:rPr kumimoji="0" lang="en-GB" sz="2000" b="1" i="0" u="none" strike="noStrike" kern="0" cap="none" spc="-149" normalizeH="0" baseline="0" noProof="0" dirty="0">
                <a:ln>
                  <a:noFill/>
                </a:ln>
                <a:solidFill>
                  <a:srgbClr val="007788"/>
                </a:solidFill>
                <a:effectLst/>
                <a:uLnTx/>
                <a:uFillTx/>
                <a:latin typeface="Segoe UI"/>
                <a:ea typeface="+mn-ea"/>
                <a:cs typeface="+mn-cs"/>
              </a:rPr>
              <a:t> </a:t>
            </a:r>
            <a:r>
              <a:rPr kumimoji="0" lang="en-GB" sz="1800" b="1" i="0" u="none" strike="noStrike" kern="0" cap="none" spc="-149" normalizeH="0" baseline="0" noProof="0" dirty="0">
                <a:ln>
                  <a:noFill/>
                </a:ln>
                <a:solidFill>
                  <a:srgbClr val="007788"/>
                </a:solidFill>
                <a:effectLst/>
                <a:uLnTx/>
                <a:uFillTx/>
                <a:latin typeface="Segoe UI"/>
                <a:ea typeface="+mn-ea"/>
                <a:cs typeface="+mn-cs"/>
              </a:rPr>
              <a:t>%</a:t>
            </a:r>
            <a:endParaRPr kumimoji="0" lang="en-GB" sz="4400" b="1" i="0" u="none" strike="noStrike" kern="0" cap="none" spc="-149" normalizeH="0" baseline="0" noProof="0" dirty="0">
              <a:ln>
                <a:noFill/>
              </a:ln>
              <a:solidFill>
                <a:srgbClr val="007788"/>
              </a:solidFill>
              <a:effectLst/>
              <a:uLnTx/>
              <a:uFillTx/>
              <a:latin typeface="Segoe UI"/>
              <a:ea typeface="+mn-ea"/>
              <a:cs typeface="+mn-cs"/>
            </a:endParaRPr>
          </a:p>
        </p:txBody>
      </p:sp>
      <p:cxnSp>
        <p:nvCxnSpPr>
          <p:cNvPr id="15" name="Straight Connector 14"/>
          <p:cNvCxnSpPr/>
          <p:nvPr/>
        </p:nvCxnSpPr>
        <p:spPr>
          <a:xfrm>
            <a:off x="67918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95540" y="3564607"/>
            <a:ext cx="1996355"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srgbClr val="007788"/>
                </a:solidFill>
                <a:effectLst/>
                <a:uLnTx/>
                <a:uFillTx/>
                <a:latin typeface="Segoe UI"/>
                <a:ea typeface="+mn-ea"/>
                <a:cs typeface="+mn-cs"/>
              </a:rPr>
              <a:t>Spouse/partner</a:t>
            </a:r>
          </a:p>
        </p:txBody>
      </p:sp>
      <p:sp>
        <p:nvSpPr>
          <p:cNvPr id="21" name="Title 1"/>
          <p:cNvSpPr txBox="1">
            <a:spLocks/>
          </p:cNvSpPr>
          <p:nvPr/>
        </p:nvSpPr>
        <p:spPr>
          <a:xfrm>
            <a:off x="7101545" y="2925583"/>
            <a:ext cx="1271022"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lang="en-GB" sz="4400" b="1" kern="0" spc="-149" dirty="0">
                <a:solidFill>
                  <a:srgbClr val="E87722"/>
                </a:solidFill>
                <a:latin typeface="Segoe UI"/>
              </a:rPr>
              <a:t>6</a:t>
            </a:r>
            <a:r>
              <a:rPr kumimoji="0" lang="en-GB" sz="4400" b="1" i="0" u="none" strike="noStrike" kern="0" cap="none" spc="-149" normalizeH="0" baseline="0" noProof="0" dirty="0">
                <a:ln>
                  <a:noFill/>
                </a:ln>
                <a:solidFill>
                  <a:srgbClr val="E87722"/>
                </a:solidFill>
                <a:effectLst/>
                <a:uLnTx/>
                <a:uFillTx/>
                <a:latin typeface="Segoe UI"/>
                <a:ea typeface="+mn-ea"/>
                <a:cs typeface="+mn-cs"/>
              </a:rPr>
              <a:t>7</a:t>
            </a:r>
            <a:r>
              <a:rPr kumimoji="0" lang="en-GB" sz="2000" b="1" i="0" u="none" strike="noStrike" kern="0" cap="none" spc="-149" normalizeH="0" baseline="0" noProof="0" dirty="0">
                <a:ln>
                  <a:noFill/>
                </a:ln>
                <a:solidFill>
                  <a:srgbClr val="E87722"/>
                </a:solidFill>
                <a:effectLst/>
                <a:uLnTx/>
                <a:uFillTx/>
                <a:latin typeface="Segoe UI"/>
                <a:ea typeface="+mn-ea"/>
                <a:cs typeface="+mn-cs"/>
              </a:rPr>
              <a:t> </a:t>
            </a:r>
            <a:r>
              <a:rPr kumimoji="0" lang="en-GB" sz="1800" b="1" i="0" u="none" strike="noStrike" kern="0" cap="none" spc="-149" normalizeH="0" baseline="0" noProof="0" dirty="0">
                <a:ln>
                  <a:noFill/>
                </a:ln>
                <a:solidFill>
                  <a:srgbClr val="E87722"/>
                </a:solidFill>
                <a:effectLst/>
                <a:uLnTx/>
                <a:uFillTx/>
                <a:latin typeface="Segoe UI"/>
                <a:ea typeface="+mn-ea"/>
                <a:cs typeface="+mn-cs"/>
              </a:rPr>
              <a:t>%</a:t>
            </a:r>
            <a:endParaRPr kumimoji="0" lang="en-GB" sz="4400" b="1" i="0" u="none" strike="noStrike" kern="0" cap="none" spc="-149" normalizeH="0" baseline="0" noProof="0" dirty="0">
              <a:ln>
                <a:noFill/>
              </a:ln>
              <a:solidFill>
                <a:srgbClr val="E87722"/>
              </a:solidFill>
              <a:effectLst/>
              <a:uLnTx/>
              <a:uFillTx/>
              <a:latin typeface="Segoe UI"/>
              <a:ea typeface="+mn-ea"/>
              <a:cs typeface="+mn-cs"/>
            </a:endParaRPr>
          </a:p>
        </p:txBody>
      </p:sp>
      <p:sp>
        <p:nvSpPr>
          <p:cNvPr id="22" name="TextBox 21"/>
          <p:cNvSpPr txBox="1"/>
          <p:nvPr/>
        </p:nvSpPr>
        <p:spPr>
          <a:xfrm>
            <a:off x="6791896" y="2340471"/>
            <a:ext cx="180019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E87722"/>
                </a:solidFill>
                <a:effectLst/>
                <a:uLnTx/>
                <a:uFillTx/>
                <a:latin typeface="Segoe UI"/>
                <a:ea typeface="+mn-ea"/>
                <a:cs typeface="Calibri"/>
              </a:rPr>
              <a:t>HOW</a:t>
            </a:r>
          </a:p>
        </p:txBody>
      </p:sp>
      <p:cxnSp>
        <p:nvCxnSpPr>
          <p:cNvPr id="23" name="Straight Connector 22"/>
          <p:cNvCxnSpPr/>
          <p:nvPr/>
        </p:nvCxnSpPr>
        <p:spPr>
          <a:xfrm>
            <a:off x="85920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1895" y="3564607"/>
            <a:ext cx="1800200" cy="646331"/>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E87722"/>
                </a:solidFill>
                <a:effectLst/>
                <a:uLnTx/>
                <a:uFillTx/>
                <a:latin typeface="Segoe UI"/>
                <a:ea typeface="+mn-ea"/>
                <a:cs typeface="+mn-cs"/>
              </a:rPr>
              <a:t>I/we organized the trip myself/ourselves and travelled independently</a:t>
            </a:r>
            <a:endParaRPr kumimoji="0" lang="nb-NO" sz="1200" b="0" i="1" u="none" strike="noStrike" kern="1200" cap="none" spc="0" normalizeH="0" baseline="0" noProof="0" dirty="0">
              <a:ln>
                <a:noFill/>
              </a:ln>
              <a:solidFill>
                <a:srgbClr val="E87722"/>
              </a:solidFill>
              <a:effectLst/>
              <a:uLnTx/>
              <a:uFillTx/>
              <a:latin typeface="Segoe UI"/>
              <a:ea typeface="+mn-ea"/>
              <a:cs typeface="+mn-cs"/>
            </a:endParaRPr>
          </a:p>
        </p:txBody>
      </p:sp>
      <p:sp>
        <p:nvSpPr>
          <p:cNvPr id="25" name="TextBox 24"/>
          <p:cNvSpPr txBox="1"/>
          <p:nvPr/>
        </p:nvSpPr>
        <p:spPr>
          <a:xfrm>
            <a:off x="8592096" y="2340471"/>
            <a:ext cx="216023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latin typeface="Segoe UI"/>
                <a:ea typeface="+mn-ea"/>
                <a:cs typeface="Calibri"/>
              </a:rPr>
              <a:t>TYPE OF ACCOMODATION</a:t>
            </a:r>
          </a:p>
        </p:txBody>
      </p:sp>
      <p:cxnSp>
        <p:nvCxnSpPr>
          <p:cNvPr id="26" name="Straight Connector 25"/>
          <p:cNvCxnSpPr/>
          <p:nvPr/>
        </p:nvCxnSpPr>
        <p:spPr>
          <a:xfrm>
            <a:off x="10761539"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8601299" y="2925583"/>
            <a:ext cx="2160240"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C00000"/>
                </a:solidFill>
                <a:effectLst/>
                <a:uLnTx/>
                <a:uFillTx/>
                <a:latin typeface="Segoe UI"/>
                <a:ea typeface="+mn-ea"/>
                <a:cs typeface="+mn-cs"/>
              </a:rPr>
              <a:t>76</a:t>
            </a:r>
            <a:r>
              <a:rPr kumimoji="0" lang="en-GB" sz="2000" b="1" i="0" u="none" strike="noStrike" kern="0" cap="none" spc="-149" normalizeH="0" baseline="0" noProof="0" dirty="0">
                <a:ln>
                  <a:noFill/>
                </a:ln>
                <a:solidFill>
                  <a:srgbClr val="C00000"/>
                </a:solidFill>
                <a:effectLst/>
                <a:uLnTx/>
                <a:uFillTx/>
                <a:latin typeface="Segoe UI"/>
                <a:ea typeface="+mn-ea"/>
                <a:cs typeface="+mn-cs"/>
              </a:rPr>
              <a:t> </a:t>
            </a:r>
            <a:r>
              <a:rPr kumimoji="0" lang="en-GB" sz="1800" b="1" i="0" u="none" strike="noStrike" kern="0" cap="none" spc="-149" normalizeH="0" baseline="0" noProof="0" dirty="0">
                <a:ln>
                  <a:noFill/>
                </a:ln>
                <a:solidFill>
                  <a:srgbClr val="C00000"/>
                </a:solidFill>
                <a:effectLst/>
                <a:uLnTx/>
                <a:uFillTx/>
                <a:latin typeface="Segoe UI"/>
                <a:ea typeface="+mn-ea"/>
                <a:cs typeface="+mn-cs"/>
              </a:rPr>
              <a:t>%</a:t>
            </a:r>
            <a:endParaRPr kumimoji="0" lang="en-GB" sz="4400" b="1" i="0" u="none" strike="noStrike" kern="0" cap="none" spc="-149" normalizeH="0" baseline="0" noProof="0" dirty="0">
              <a:ln>
                <a:noFill/>
              </a:ln>
              <a:solidFill>
                <a:srgbClr val="C00000"/>
              </a:solidFill>
              <a:effectLst/>
              <a:uLnTx/>
              <a:uFillTx/>
              <a:latin typeface="Segoe UI"/>
              <a:ea typeface="+mn-ea"/>
              <a:cs typeface="+mn-cs"/>
            </a:endParaRPr>
          </a:p>
        </p:txBody>
      </p:sp>
      <p:sp>
        <p:nvSpPr>
          <p:cNvPr id="28" name="Rectangle 27"/>
          <p:cNvSpPr/>
          <p:nvPr/>
        </p:nvSpPr>
        <p:spPr>
          <a:xfrm>
            <a:off x="8601299" y="3564607"/>
            <a:ext cx="2160240" cy="461665"/>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C00000"/>
                </a:solidFill>
                <a:effectLst/>
                <a:uLnTx/>
                <a:uFillTx/>
                <a:latin typeface="Segoe UI"/>
                <a:ea typeface="+mn-ea"/>
                <a:cs typeface="+mn-cs"/>
              </a:rPr>
              <a:t>Lived at a hotel, </a:t>
            </a:r>
            <a:r>
              <a:rPr lang="en-US" sz="1200" i="1" dirty="0" err="1">
                <a:solidFill>
                  <a:srgbClr val="C00000"/>
                </a:solidFill>
                <a:latin typeface="Segoe UI"/>
              </a:rPr>
              <a:t>i</a:t>
            </a:r>
            <a:r>
              <a:rPr kumimoji="0" lang="en-US" sz="1200" b="0" i="1" u="none" strike="noStrike" kern="1200" cap="none" spc="0" normalizeH="0" baseline="0" noProof="0" dirty="0">
                <a:ln>
                  <a:noFill/>
                </a:ln>
                <a:solidFill>
                  <a:srgbClr val="C00000"/>
                </a:solidFill>
                <a:effectLst/>
                <a:uLnTx/>
                <a:uFillTx/>
                <a:latin typeface="Segoe UI"/>
                <a:ea typeface="+mn-ea"/>
                <a:cs typeface="+mn-cs"/>
              </a:rPr>
              <a:t>n most cases a medium standard hotel</a:t>
            </a:r>
            <a:endParaRPr kumimoji="0" lang="nb-NO" sz="1200" b="0" i="1" u="none" strike="noStrike" kern="1200" cap="none" spc="0" normalizeH="0" baseline="0" noProof="0" dirty="0">
              <a:ln>
                <a:noFill/>
              </a:ln>
              <a:solidFill>
                <a:srgbClr val="C00000"/>
              </a:solidFill>
              <a:effectLst/>
              <a:uLnTx/>
              <a:uFillTx/>
              <a:latin typeface="Segoe UI"/>
              <a:ea typeface="+mn-ea"/>
              <a:cs typeface="+mn-cs"/>
            </a:endParaRPr>
          </a:p>
        </p:txBody>
      </p:sp>
      <p:cxnSp>
        <p:nvCxnSpPr>
          <p:cNvPr id="31" name="Straight Connector 30"/>
          <p:cNvCxnSpPr/>
          <p:nvPr/>
        </p:nvCxnSpPr>
        <p:spPr>
          <a:xfrm>
            <a:off x="12765116"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70745" y="2340471"/>
            <a:ext cx="1994372"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418FAB"/>
                </a:solidFill>
                <a:effectLst/>
                <a:uLnTx/>
                <a:uFillTx/>
                <a:latin typeface="Segoe UI"/>
                <a:ea typeface="+mn-ea"/>
                <a:cs typeface="Calibri"/>
              </a:rPr>
              <a:t>TRANSPORTATION</a:t>
            </a:r>
          </a:p>
        </p:txBody>
      </p:sp>
      <p:sp>
        <p:nvSpPr>
          <p:cNvPr id="33" name="Rectangle 32"/>
          <p:cNvSpPr/>
          <p:nvPr/>
        </p:nvSpPr>
        <p:spPr>
          <a:xfrm>
            <a:off x="10752335" y="3564607"/>
            <a:ext cx="2012781" cy="276999"/>
          </a:xfrm>
          <a:prstGeom prst="rect">
            <a:avLst/>
          </a:prstGeom>
        </p:spPr>
        <p:txBody>
          <a:bodyPr wrap="square">
            <a:spAutoFit/>
          </a:bodyPr>
          <a:lstStyle/>
          <a:p>
            <a:pPr marL="0" marR="0" lvl="0" indent="0" algn="ctr" defTabSz="105180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18FAB"/>
                </a:solidFill>
                <a:effectLst/>
                <a:uLnTx/>
                <a:uFillTx/>
                <a:latin typeface="Segoe UI"/>
                <a:ea typeface="+mn-ea"/>
                <a:cs typeface="+mn-cs"/>
              </a:rPr>
              <a:t>Travels by plane</a:t>
            </a:r>
            <a:endParaRPr kumimoji="0" lang="nb-NO" sz="1200" b="0" i="1" u="none" strike="noStrike" kern="1200" cap="none" spc="0" normalizeH="0" baseline="0" noProof="0" dirty="0">
              <a:ln>
                <a:noFill/>
              </a:ln>
              <a:solidFill>
                <a:srgbClr val="418FAB"/>
              </a:solidFill>
              <a:effectLst/>
              <a:uLnTx/>
              <a:uFillTx/>
              <a:latin typeface="Segoe UI"/>
              <a:ea typeface="+mn-ea"/>
              <a:cs typeface="+mn-cs"/>
            </a:endParaRPr>
          </a:p>
        </p:txBody>
      </p:sp>
      <p:sp>
        <p:nvSpPr>
          <p:cNvPr id="34" name="Title 1"/>
          <p:cNvSpPr txBox="1">
            <a:spLocks/>
          </p:cNvSpPr>
          <p:nvPr/>
        </p:nvSpPr>
        <p:spPr>
          <a:xfrm>
            <a:off x="10761539" y="2925583"/>
            <a:ext cx="2003577" cy="483274"/>
          </a:xfrm>
          <a:prstGeom prst="rect">
            <a:avLst/>
          </a:prstGeom>
        </p:spPr>
        <p:txBody>
          <a:bodyPr vert="horz" wrap="square" lIns="0" tIns="0" rIns="0" bIns="0" rtlCol="0" anchor="t">
            <a:spAutoFit/>
          </a:bodyPr>
          <a:lstStyle/>
          <a:p>
            <a:pPr marL="0" marR="0" lvl="0" indent="0" algn="ctr" defTabSz="1042872" rtl="0" eaLnBrk="1" fontAlgn="auto" latinLnBrk="0" hangingPunct="1">
              <a:lnSpc>
                <a:spcPct val="70000"/>
              </a:lnSpc>
              <a:spcBef>
                <a:spcPct val="0"/>
              </a:spcBef>
              <a:spcAft>
                <a:spcPts val="0"/>
              </a:spcAft>
              <a:buClrTx/>
              <a:buSzTx/>
              <a:buFontTx/>
              <a:buNone/>
              <a:tabLst/>
              <a:defRPr/>
            </a:pPr>
            <a:r>
              <a:rPr kumimoji="0" lang="en-GB" sz="4400" b="1" i="0" u="none" strike="noStrike" kern="0" cap="none" spc="-149" normalizeH="0" baseline="0" noProof="0" dirty="0">
                <a:ln>
                  <a:noFill/>
                </a:ln>
                <a:solidFill>
                  <a:srgbClr val="418FAB"/>
                </a:solidFill>
                <a:effectLst/>
                <a:uLnTx/>
                <a:uFillTx/>
                <a:latin typeface="Segoe UI"/>
                <a:ea typeface="+mn-ea"/>
                <a:cs typeface="+mn-cs"/>
              </a:rPr>
              <a:t>66</a:t>
            </a:r>
            <a:r>
              <a:rPr kumimoji="0" lang="en-GB" sz="2000" b="1" i="0" u="none" strike="noStrike" kern="0" cap="none" spc="-149" normalizeH="0" baseline="0" noProof="0" dirty="0">
                <a:ln>
                  <a:noFill/>
                </a:ln>
                <a:solidFill>
                  <a:srgbClr val="418FAB"/>
                </a:solidFill>
                <a:effectLst/>
                <a:uLnTx/>
                <a:uFillTx/>
                <a:latin typeface="Segoe UI"/>
                <a:ea typeface="+mn-ea"/>
                <a:cs typeface="+mn-cs"/>
              </a:rPr>
              <a:t> </a:t>
            </a:r>
            <a:r>
              <a:rPr kumimoji="0" lang="en-GB" sz="1800" b="1" i="0" u="none" strike="noStrike" kern="0" cap="none" spc="-149" normalizeH="0" baseline="0" noProof="0" dirty="0">
                <a:ln>
                  <a:noFill/>
                </a:ln>
                <a:solidFill>
                  <a:srgbClr val="418FAB"/>
                </a:solidFill>
                <a:effectLst/>
                <a:uLnTx/>
                <a:uFillTx/>
                <a:latin typeface="Segoe UI"/>
                <a:ea typeface="+mn-ea"/>
                <a:cs typeface="+mn-cs"/>
              </a:rPr>
              <a:t>%</a:t>
            </a:r>
            <a:endParaRPr kumimoji="0" lang="en-GB" sz="4400" b="1" i="0" u="none" strike="noStrike" kern="0" cap="none" spc="-149" normalizeH="0" baseline="0" noProof="0" dirty="0">
              <a:ln>
                <a:noFill/>
              </a:ln>
              <a:solidFill>
                <a:srgbClr val="418FAB"/>
              </a:solidFill>
              <a:effectLst/>
              <a:uLnTx/>
              <a:uFillTx/>
              <a:latin typeface="Segoe UI"/>
              <a:ea typeface="+mn-ea"/>
              <a:cs typeface="+mn-cs"/>
            </a:endParaRPr>
          </a:p>
        </p:txBody>
      </p:sp>
      <p:cxnSp>
        <p:nvCxnSpPr>
          <p:cNvPr id="35" name="Straight Connector 34"/>
          <p:cNvCxnSpPr/>
          <p:nvPr/>
        </p:nvCxnSpPr>
        <p:spPr>
          <a:xfrm>
            <a:off x="815231"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19687" y="4352521"/>
            <a:ext cx="3888432"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D35C09">
                    <a:lumMod val="75000"/>
                  </a:srgbClr>
                </a:solidFill>
                <a:effectLst/>
                <a:uLnTx/>
                <a:uFillTx/>
                <a:latin typeface="Segoe UI"/>
                <a:ea typeface="+mn-ea"/>
                <a:cs typeface="Calibri"/>
              </a:rPr>
              <a:t>TRANSPORTATION DURING THE HOLIDAY</a:t>
            </a:r>
          </a:p>
        </p:txBody>
      </p:sp>
      <p:cxnSp>
        <p:nvCxnSpPr>
          <p:cNvPr id="37" name="Straight Connector 36"/>
          <p:cNvCxnSpPr/>
          <p:nvPr/>
        </p:nvCxnSpPr>
        <p:spPr>
          <a:xfrm>
            <a:off x="4795540" y="7092999"/>
            <a:ext cx="7973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1"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Chart 38">
            <a:extLst>
              <a:ext uri="{FF2B5EF4-FFF2-40B4-BE49-F238E27FC236}">
                <a16:creationId xmlns:a16="http://schemas.microsoft.com/office/drawing/2014/main" id="{2158CFFD-C946-44E8-928A-59B8F3C098D8}"/>
              </a:ext>
            </a:extLst>
          </p:cNvPr>
          <p:cNvGraphicFramePr/>
          <p:nvPr>
            <p:extLst>
              <p:ext uri="{D42A27DB-BD31-4B8C-83A1-F6EECF244321}">
                <p14:modId xmlns:p14="http://schemas.microsoft.com/office/powerpoint/2010/main" val="468856812"/>
              </p:ext>
            </p:extLst>
          </p:nvPr>
        </p:nvGraphicFramePr>
        <p:xfrm>
          <a:off x="8144497" y="4402103"/>
          <a:ext cx="4577702" cy="2424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87999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540000" y="540000"/>
            <a:ext cx="12280828" cy="553998"/>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540000" y="1204276"/>
            <a:ext cx="5943084" cy="374398"/>
          </a:xfrm>
        </p:spPr>
        <p:txBody>
          <a:bodyPr/>
          <a:lstStyle/>
          <a:p>
            <a:r>
              <a:rPr lang="en-US" dirty="0"/>
              <a:t>The digital channels are most important</a:t>
            </a:r>
          </a:p>
        </p:txBody>
      </p:sp>
      <p:grpSp>
        <p:nvGrpSpPr>
          <p:cNvPr id="128" name="Group 127"/>
          <p:cNvGrpSpPr/>
          <p:nvPr/>
        </p:nvGrpSpPr>
        <p:grpSpPr>
          <a:xfrm>
            <a:off x="5805257" y="2543794"/>
            <a:ext cx="2819400" cy="4004733"/>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6126140" y="2855898"/>
            <a:ext cx="1214952" cy="1273349"/>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6126139" y="4193646"/>
            <a:ext cx="648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843642" y="4191082"/>
            <a:ext cx="1496553"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6131396" y="4859440"/>
            <a:ext cx="2208799" cy="1044000"/>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7404195" y="2854364"/>
            <a:ext cx="936000" cy="606524"/>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7404194" y="3522723"/>
            <a:ext cx="936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756902" y="3420053"/>
            <a:ext cx="1946570" cy="799636"/>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385842" y="3514177"/>
            <a:ext cx="2944527" cy="1278980"/>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478952" y="3453110"/>
            <a:ext cx="121659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FFFFFF"/>
                </a:solidFill>
                <a:latin typeface="Calibri"/>
              </a:rPr>
              <a:t>5</a:t>
            </a:r>
            <a:r>
              <a:rPr kumimoji="0" lang="en-GB" sz="4000" b="0" i="0" u="none" strike="noStrike" kern="1200" cap="none" spc="0" normalizeH="0" baseline="0" noProof="0" dirty="0">
                <a:ln>
                  <a:noFill/>
                </a:ln>
                <a:solidFill>
                  <a:srgbClr val="FFFFFF"/>
                </a:solidFill>
                <a:effectLst/>
                <a:uLnTx/>
                <a:uFillTx/>
                <a:latin typeface="Calibri"/>
                <a:ea typeface="+mn-ea"/>
                <a:cs typeface="+mn-cs"/>
              </a:rPr>
              <a:t>6%</a:t>
            </a:r>
            <a:endParaRPr kumimoji="0" lang="en-GB" sz="4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1" name="TextBox 170"/>
          <p:cNvSpPr txBox="1"/>
          <p:nvPr/>
        </p:nvSpPr>
        <p:spPr>
          <a:xfrm>
            <a:off x="2408384" y="3767837"/>
            <a:ext cx="2921986" cy="846386"/>
          </a:xfrm>
          <a:prstGeom prst="rect">
            <a:avLst/>
          </a:prstGeom>
          <a:noFill/>
        </p:spPr>
        <p:txBody>
          <a:bodyPr wrap="square" lIns="0" tIns="0" rIns="0" bIns="0" rtlCol="0">
            <a:spAutoFit/>
          </a:bodyPr>
          <a:lstStyle/>
          <a:p>
            <a:pPr marL="0" marR="0" lvl="0" indent="1255713"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alibri"/>
                <a:ea typeface="+mn-ea"/>
                <a:cs typeface="+mn-cs"/>
              </a:rPr>
              <a:t>Uses the internet in general as a source of information and inspiration before going on holiday. I.e. the large search engines are highly important to direct traffic to sites that present Norway as a tourist destination.</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74" name="Oval 173"/>
          <p:cNvSpPr/>
          <p:nvPr/>
        </p:nvSpPr>
        <p:spPr>
          <a:xfrm>
            <a:off x="3263503" y="1964760"/>
            <a:ext cx="1193713" cy="1193713"/>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Advice from friends / family</a:t>
            </a:r>
          </a:p>
        </p:txBody>
      </p:sp>
      <p:sp>
        <p:nvSpPr>
          <p:cNvPr id="175" name="Oval 174"/>
          <p:cNvSpPr/>
          <p:nvPr/>
        </p:nvSpPr>
        <p:spPr>
          <a:xfrm>
            <a:off x="3282106" y="5168528"/>
            <a:ext cx="1152000" cy="1152000"/>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0" dirty="0">
                <a:solidFill>
                  <a:srgbClr val="FFFFFF"/>
                </a:solidFill>
                <a:latin typeface="Calibri"/>
              </a:rPr>
              <a:t>9</a:t>
            </a:r>
            <a:r>
              <a:rPr kumimoji="0" lang="en-GB" sz="2400" b="0" i="0" u="none" strike="noStrike" kern="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a:ea typeface="+mn-ea"/>
                <a:cs typeface="+mn-cs"/>
              </a:rPr>
              <a:t>Guidebooks</a:t>
            </a:r>
          </a:p>
        </p:txBody>
      </p:sp>
      <p:cxnSp>
        <p:nvCxnSpPr>
          <p:cNvPr id="176" name="Straight Connector 175"/>
          <p:cNvCxnSpPr>
            <a:stCxn id="174" idx="4"/>
            <a:endCxn id="169" idx="0"/>
          </p:cNvCxnSpPr>
          <p:nvPr/>
        </p:nvCxnSpPr>
        <p:spPr>
          <a:xfrm flipH="1">
            <a:off x="3858106" y="3158473"/>
            <a:ext cx="2254" cy="355704"/>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858106" y="4793157"/>
            <a:ext cx="0" cy="375371"/>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8054660" y="2608287"/>
            <a:ext cx="1133408" cy="60027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943033" y="2332864"/>
            <a:ext cx="2817414"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931921" y="2932613"/>
            <a:ext cx="2828526"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977217" y="242424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34%</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2" name="TextBox 181"/>
          <p:cNvSpPr txBox="1"/>
          <p:nvPr/>
        </p:nvSpPr>
        <p:spPr>
          <a:xfrm>
            <a:off x="9655994" y="2394233"/>
            <a:ext cx="2104453"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of the destination as </a:t>
            </a:r>
            <a:r>
              <a:rPr kumimoji="0" lang="en-GB" sz="1100" b="0" i="0" u="none" strike="noStrike" kern="1200" cap="none" spc="0" normalizeH="0" baseline="0" noProof="0" dirty="0">
                <a:ln>
                  <a:noFill/>
                </a:ln>
                <a:solidFill>
                  <a:srgbClr val="FFFFFF"/>
                </a:solidFill>
                <a:effectLst/>
                <a:uLnTx/>
                <a:uFillTx/>
                <a:latin typeface="Calibri"/>
                <a:ea typeface="+mn-ea"/>
                <a:cs typeface="+mn-cs"/>
              </a:rPr>
              <a:t>a source of information and inspiration before going on holiday</a:t>
            </a:r>
          </a:p>
        </p:txBody>
      </p:sp>
      <p:pic>
        <p:nvPicPr>
          <p:cNvPr id="183" name="Picture 1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2156" y="3006359"/>
            <a:ext cx="978463" cy="978463"/>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681" y="3067710"/>
            <a:ext cx="692676" cy="239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9464" y="4397313"/>
            <a:ext cx="1027692" cy="216910"/>
          </a:xfrm>
          <a:prstGeom prst="rect">
            <a:avLst/>
          </a:prstGeom>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2668" y="5010597"/>
            <a:ext cx="1723786" cy="910159"/>
          </a:xfrm>
          <a:prstGeom prst="rect">
            <a:avLst/>
          </a:prstGeom>
        </p:spPr>
      </p:pic>
      <p:pic>
        <p:nvPicPr>
          <p:cNvPr id="196" name="Picture 19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18286" y="3598789"/>
            <a:ext cx="507816" cy="504642"/>
          </a:xfrm>
          <a:prstGeom prst="rect">
            <a:avLst/>
          </a:prstGeom>
        </p:spPr>
      </p:pic>
      <p:cxnSp>
        <p:nvCxnSpPr>
          <p:cNvPr id="200" name="Straight Connector 199"/>
          <p:cNvCxnSpPr/>
          <p:nvPr/>
        </p:nvCxnSpPr>
        <p:spPr>
          <a:xfrm>
            <a:off x="8931921" y="3492599"/>
            <a:ext cx="2828526"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977217" y="3637776"/>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22</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2" name="TextBox 201"/>
          <p:cNvSpPr txBox="1"/>
          <p:nvPr/>
        </p:nvSpPr>
        <p:spPr>
          <a:xfrm>
            <a:off x="9655994" y="3680375"/>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of carriers, </a:t>
            </a:r>
            <a:br>
              <a:rPr kumimoji="0" lang="en-US" sz="1000" b="0" i="0" u="none" strike="noStrike" kern="1200" cap="none" spc="0" normalizeH="0" baseline="0" noProof="0" dirty="0">
                <a:ln>
                  <a:noFill/>
                </a:ln>
                <a:solidFill>
                  <a:srgbClr val="FFFFFF"/>
                </a:solidFill>
                <a:effectLst/>
                <a:uLnTx/>
                <a:uFillTx/>
                <a:latin typeface="Calibri"/>
                <a:ea typeface="+mn-ea"/>
                <a:cs typeface="+mn-cs"/>
              </a:rPr>
            </a:br>
            <a:r>
              <a:rPr kumimoji="0" lang="en-US" sz="1000" b="0" i="0" u="none" strike="noStrike" kern="1200" cap="none" spc="0" normalizeH="0" baseline="0" noProof="0" dirty="0">
                <a:ln>
                  <a:noFill/>
                </a:ln>
                <a:solidFill>
                  <a:srgbClr val="FFFFFF"/>
                </a:solidFill>
                <a:effectLst/>
                <a:uLnTx/>
                <a:uFillTx/>
                <a:latin typeface="Calibri"/>
                <a:ea typeface="+mn-ea"/>
                <a:cs typeface="+mn-cs"/>
              </a:rPr>
              <a:t>including airlines etc.</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04" name="Straight Connector 203"/>
          <p:cNvCxnSpPr/>
          <p:nvPr/>
        </p:nvCxnSpPr>
        <p:spPr>
          <a:xfrm>
            <a:off x="8931921" y="4140671"/>
            <a:ext cx="2828526"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931921" y="4788743"/>
            <a:ext cx="2828526"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977217" y="4280374"/>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alibri"/>
                <a:ea typeface="+mn-ea"/>
                <a:cs typeface="+mn-cs"/>
              </a:rPr>
              <a:t>29%</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07" name="TextBox 206"/>
          <p:cNvSpPr txBox="1"/>
          <p:nvPr/>
        </p:nvSpPr>
        <p:spPr>
          <a:xfrm>
            <a:off x="9655994" y="4338314"/>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a:t>
            </a:r>
            <a:r>
              <a:rPr kumimoji="0" lang="en-US" sz="1000" b="0" i="0" u="none" strike="noStrike" kern="1200" cap="none" spc="0" normalizeH="0" baseline="0" noProof="0" dirty="0">
                <a:ln>
                  <a:noFill/>
                </a:ln>
                <a:solidFill>
                  <a:srgbClr val="FFFFFF"/>
                </a:solidFill>
                <a:effectLst/>
                <a:uLnTx/>
                <a:uFillTx/>
                <a:latin typeface="Calibri"/>
                <a:ea typeface="+mn-ea"/>
                <a:cs typeface="+mn-cs"/>
              </a:rPr>
              <a:t>for hotels/ other accommodations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1" name="Straight Connector 210"/>
          <p:cNvCxnSpPr/>
          <p:nvPr/>
        </p:nvCxnSpPr>
        <p:spPr>
          <a:xfrm>
            <a:off x="8931921" y="5441128"/>
            <a:ext cx="2828526"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977217" y="4932759"/>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19</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3" name="TextBox 212"/>
          <p:cNvSpPr txBox="1"/>
          <p:nvPr/>
        </p:nvSpPr>
        <p:spPr>
          <a:xfrm>
            <a:off x="9655994" y="4990699"/>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the homepage f</a:t>
            </a:r>
            <a:r>
              <a:rPr kumimoji="0" lang="en-US" sz="1000" b="0" i="0" u="none" strike="noStrike" kern="1200" cap="none" spc="0" normalizeH="0" baseline="0" noProof="0" dirty="0">
                <a:ln>
                  <a:noFill/>
                </a:ln>
                <a:solidFill>
                  <a:srgbClr val="FFFFFF"/>
                </a:solidFill>
                <a:effectLst/>
                <a:uLnTx/>
                <a:uFillTx/>
                <a:latin typeface="Calibri"/>
                <a:ea typeface="+mn-ea"/>
                <a:cs typeface="+mn-cs"/>
              </a:rPr>
              <a:t>or attractions and sights</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214" name="Straight Connector 213"/>
          <p:cNvCxnSpPr/>
          <p:nvPr/>
        </p:nvCxnSpPr>
        <p:spPr>
          <a:xfrm>
            <a:off x="8931921" y="6146951"/>
            <a:ext cx="2828526"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977217" y="5638582"/>
            <a:ext cx="68732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FFFFF"/>
                </a:solidFill>
                <a:latin typeface="Calibri"/>
              </a:rPr>
              <a:t>9</a:t>
            </a:r>
            <a:r>
              <a:rPr kumimoji="0" lang="en-GB" sz="2800" b="0" i="0" u="none" strike="noStrike" kern="1200" cap="none" spc="0" normalizeH="0" baseline="0" noProof="0" dirty="0">
                <a:ln>
                  <a:noFill/>
                </a:ln>
                <a:solidFill>
                  <a:srgbClr val="FFFFFF"/>
                </a:solidFill>
                <a:effectLst/>
                <a:uLnTx/>
                <a:uFillTx/>
                <a:latin typeface="Calibri"/>
                <a:ea typeface="+mn-ea"/>
                <a:cs typeface="+mn-cs"/>
              </a:rPr>
              <a:t>%</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6" name="TextBox 215"/>
          <p:cNvSpPr txBox="1"/>
          <p:nvPr/>
        </p:nvSpPr>
        <p:spPr>
          <a:xfrm>
            <a:off x="9655994" y="5696522"/>
            <a:ext cx="210445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alibri"/>
                <a:ea typeface="+mn-ea"/>
                <a:cs typeface="+mn-cs"/>
              </a:rPr>
              <a:t>Uses booking sites</a:t>
            </a:r>
            <a:r>
              <a:rPr kumimoji="0" lang="en-US" sz="1000" b="0" i="0" u="none" strike="noStrike" kern="1200" cap="none" spc="0" normalizeH="0" baseline="0" noProof="0" dirty="0">
                <a:ln>
                  <a:noFill/>
                </a:ln>
                <a:solidFill>
                  <a:srgbClr val="FFFFFF"/>
                </a:solidFill>
                <a:effectLst/>
                <a:uLnTx/>
                <a:uFillTx/>
                <a:latin typeface="Calibri"/>
                <a:ea typeface="+mn-ea"/>
                <a:cs typeface="+mn-cs"/>
              </a:rPr>
              <a:t> such as Expedia and Lastminute</a:t>
            </a:r>
            <a:endParaRPr kumimoji="0" lang="en-GB" sz="11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8" name="Picture 2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0207" y="4287164"/>
            <a:ext cx="501980" cy="437208"/>
          </a:xfrm>
          <a:prstGeom prst="rect">
            <a:avLst/>
          </a:prstGeom>
        </p:spPr>
      </p:pic>
      <p:sp>
        <p:nvSpPr>
          <p:cNvPr id="219" name="TextBox 218"/>
          <p:cNvSpPr txBox="1"/>
          <p:nvPr/>
        </p:nvSpPr>
        <p:spPr>
          <a:xfrm>
            <a:off x="10673666"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n=2258</a:t>
            </a:r>
          </a:p>
        </p:txBody>
      </p:sp>
      <p:pic>
        <p:nvPicPr>
          <p:cNvPr id="49" name="Picture 2" descr="Bilderesultat for country falg button swede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2552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177" y="3471056"/>
            <a:ext cx="12857386" cy="2670279"/>
          </a:xfrm>
          <a:prstGeom prst="rect">
            <a:avLst/>
          </a:prstGeom>
        </p:spPr>
      </p:pic>
      <p:sp>
        <p:nvSpPr>
          <p:cNvPr id="2" name="Title 1"/>
          <p:cNvSpPr>
            <a:spLocks noGrp="1"/>
          </p:cNvSpPr>
          <p:nvPr>
            <p:ph type="title"/>
          </p:nvPr>
        </p:nvSpPr>
        <p:spPr>
          <a:xfrm>
            <a:off x="540000" y="601556"/>
            <a:ext cx="12156307" cy="430887"/>
          </a:xfrm>
        </p:spPr>
        <p:txBody>
          <a:bodyPr/>
          <a:lstStyle/>
          <a:p>
            <a:r>
              <a:rPr lang="en-US" sz="2800" dirty="0"/>
              <a:t>Most travels are decided upon between 1-6 months in advance</a:t>
            </a:r>
          </a:p>
        </p:txBody>
      </p:sp>
      <p:sp>
        <p:nvSpPr>
          <p:cNvPr id="4" name="Text Placeholder 3"/>
          <p:cNvSpPr>
            <a:spLocks noGrp="1"/>
          </p:cNvSpPr>
          <p:nvPr>
            <p:ph type="body" sz="quarter" idx="14"/>
          </p:nvPr>
        </p:nvSpPr>
        <p:spPr>
          <a:xfrm>
            <a:off x="540000" y="1204276"/>
            <a:ext cx="11175862" cy="374398"/>
          </a:xfrm>
        </p:spPr>
        <p:txBody>
          <a:bodyPr/>
          <a:lstStyle/>
          <a:p>
            <a:r>
              <a:rPr lang="en-US" dirty="0"/>
              <a:t>How long before your departure did you settle for this trip on this occasion?</a:t>
            </a:r>
            <a:endParaRPr lang="nb-NO" dirty="0"/>
          </a:p>
        </p:txBody>
      </p:sp>
      <p:pic>
        <p:nvPicPr>
          <p:cNvPr id="55" name="Picture 2" descr="C:\Users\Neil.tierney\Pictures\Picture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81676" y="5075709"/>
            <a:ext cx="428137" cy="5782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4973856" y="4571355"/>
            <a:ext cx="1241722" cy="545119"/>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a typeface="+mn-ea"/>
                    <a:cs typeface="+mn-cs"/>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a typeface="+mn-ea"/>
                  <a:cs typeface="+mn-cs"/>
                </a:endParaRPr>
              </a:p>
            </p:txBody>
          </p:sp>
        </p:grpSp>
      </p:grpSp>
      <p:cxnSp>
        <p:nvCxnSpPr>
          <p:cNvPr id="73" name="Straight Connector 72"/>
          <p:cNvCxnSpPr>
            <a:cxnSpLocks/>
          </p:cNvCxnSpPr>
          <p:nvPr/>
        </p:nvCxnSpPr>
        <p:spPr>
          <a:xfrm>
            <a:off x="9942886" y="3471056"/>
            <a:ext cx="155645" cy="1148130"/>
          </a:xfrm>
          <a:prstGeom prst="line">
            <a:avLst/>
          </a:prstGeom>
          <a:noFill/>
          <a:ln w="9525" cap="rnd" cmpd="sng" algn="ctr">
            <a:solidFill>
              <a:srgbClr val="58595B"/>
            </a:solidFill>
            <a:prstDash val="solid"/>
            <a:tailEnd type="oval" w="lg" len="lg"/>
          </a:ln>
          <a:effectLst/>
        </p:spPr>
      </p:cxnSp>
      <p:sp>
        <p:nvSpPr>
          <p:cNvPr id="74" name="Oval 73"/>
          <p:cNvSpPr/>
          <p:nvPr/>
        </p:nvSpPr>
        <p:spPr>
          <a:xfrm>
            <a:off x="10872449" y="2360484"/>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9348339" y="2421029"/>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8272248" y="1802927"/>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920863" y="2267366"/>
            <a:ext cx="944828" cy="1002156"/>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5461261" y="2104213"/>
            <a:ext cx="944828" cy="1002156"/>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4019536" y="2187506"/>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387340" y="2468598"/>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726197" y="2468598"/>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cxnSpLocks/>
            <a:stCxn id="74" idx="4"/>
          </p:cNvCxnSpPr>
          <p:nvPr/>
        </p:nvCxnSpPr>
        <p:spPr>
          <a:xfrm>
            <a:off x="11344863" y="3362640"/>
            <a:ext cx="64453" cy="1489399"/>
          </a:xfrm>
          <a:prstGeom prst="line">
            <a:avLst/>
          </a:prstGeom>
          <a:noFill/>
          <a:ln w="9525" cap="rnd" cmpd="sng" algn="ctr">
            <a:solidFill>
              <a:srgbClr val="58595B"/>
            </a:solidFill>
            <a:prstDash val="solid"/>
            <a:tailEnd type="oval" w="lg" len="lg"/>
          </a:ln>
          <a:effectLst/>
        </p:spPr>
      </p:cxnSp>
      <p:cxnSp>
        <p:nvCxnSpPr>
          <p:cNvPr id="83" name="Straight Connector 82"/>
          <p:cNvCxnSpPr>
            <a:cxnSpLocks/>
            <a:stCxn id="76" idx="4"/>
          </p:cNvCxnSpPr>
          <p:nvPr/>
        </p:nvCxnSpPr>
        <p:spPr>
          <a:xfrm>
            <a:off x="8744662" y="2805083"/>
            <a:ext cx="74026" cy="1695628"/>
          </a:xfrm>
          <a:prstGeom prst="line">
            <a:avLst/>
          </a:prstGeom>
          <a:noFill/>
          <a:ln w="9525" cap="rnd" cmpd="sng" algn="ctr">
            <a:solidFill>
              <a:srgbClr val="58595B"/>
            </a:solidFill>
            <a:prstDash val="solid"/>
            <a:tailEnd type="oval" w="lg" len="lg"/>
          </a:ln>
          <a:effectLst/>
        </p:spPr>
      </p:cxnSp>
      <p:cxnSp>
        <p:nvCxnSpPr>
          <p:cNvPr id="84" name="Straight Connector 83"/>
          <p:cNvCxnSpPr>
            <a:cxnSpLocks/>
            <a:stCxn id="77" idx="4"/>
          </p:cNvCxnSpPr>
          <p:nvPr/>
        </p:nvCxnSpPr>
        <p:spPr>
          <a:xfrm>
            <a:off x="7393277" y="3269522"/>
            <a:ext cx="115443" cy="924456"/>
          </a:xfrm>
          <a:prstGeom prst="line">
            <a:avLst/>
          </a:prstGeom>
          <a:noFill/>
          <a:ln w="9525" cap="rnd" cmpd="sng" algn="ctr">
            <a:solidFill>
              <a:srgbClr val="58595B"/>
            </a:solidFill>
            <a:prstDash val="solid"/>
            <a:tailEnd type="oval" w="lg" len="lg"/>
          </a:ln>
          <a:effectLst/>
        </p:spPr>
      </p:cxnSp>
      <p:cxnSp>
        <p:nvCxnSpPr>
          <p:cNvPr id="85" name="Straight Connector 84"/>
          <p:cNvCxnSpPr>
            <a:cxnSpLocks/>
            <a:stCxn id="78" idx="4"/>
          </p:cNvCxnSpPr>
          <p:nvPr/>
        </p:nvCxnSpPr>
        <p:spPr>
          <a:xfrm>
            <a:off x="5933675" y="3106369"/>
            <a:ext cx="233383" cy="1087609"/>
          </a:xfrm>
          <a:prstGeom prst="line">
            <a:avLst/>
          </a:prstGeom>
          <a:noFill/>
          <a:ln w="9525" cap="rnd" cmpd="sng" algn="ctr">
            <a:solidFill>
              <a:srgbClr val="58595B"/>
            </a:solidFill>
            <a:prstDash val="solid"/>
            <a:tailEnd type="oval" w="lg" len="lg"/>
          </a:ln>
          <a:effectLst/>
        </p:spPr>
      </p:cxnSp>
      <p:cxnSp>
        <p:nvCxnSpPr>
          <p:cNvPr id="86" name="Straight Connector 85"/>
          <p:cNvCxnSpPr>
            <a:cxnSpLocks/>
          </p:cNvCxnSpPr>
          <p:nvPr/>
        </p:nvCxnSpPr>
        <p:spPr>
          <a:xfrm>
            <a:off x="4640336" y="3189662"/>
            <a:ext cx="233758" cy="827625"/>
          </a:xfrm>
          <a:prstGeom prst="line">
            <a:avLst/>
          </a:prstGeom>
          <a:noFill/>
          <a:ln w="9525" cap="rnd" cmpd="sng" algn="ctr">
            <a:solidFill>
              <a:srgbClr val="58595B"/>
            </a:solidFill>
            <a:prstDash val="solid"/>
            <a:tailEnd type="oval" w="lg" len="lg"/>
          </a:ln>
          <a:effectLst/>
        </p:spPr>
      </p:cxnSp>
      <p:cxnSp>
        <p:nvCxnSpPr>
          <p:cNvPr id="87" name="Straight Connector 86"/>
          <p:cNvCxnSpPr>
            <a:cxnSpLocks/>
            <a:stCxn id="81" idx="4"/>
          </p:cNvCxnSpPr>
          <p:nvPr/>
        </p:nvCxnSpPr>
        <p:spPr>
          <a:xfrm>
            <a:off x="3198611" y="3470754"/>
            <a:ext cx="303793" cy="939394"/>
          </a:xfrm>
          <a:prstGeom prst="line">
            <a:avLst/>
          </a:prstGeom>
          <a:noFill/>
          <a:ln w="9525" cap="rnd" cmpd="sng" algn="ctr">
            <a:solidFill>
              <a:srgbClr val="58595B"/>
            </a:solidFill>
            <a:prstDash val="solid"/>
            <a:tailEnd type="oval" w="lg" len="lg"/>
          </a:ln>
          <a:effectLst/>
        </p:spPr>
      </p:cxnSp>
      <p:cxnSp>
        <p:nvCxnSpPr>
          <p:cNvPr id="88" name="Straight Connector 87"/>
          <p:cNvCxnSpPr>
            <a:cxnSpLocks/>
            <a:stCxn id="80" idx="4"/>
          </p:cNvCxnSpPr>
          <p:nvPr/>
        </p:nvCxnSpPr>
        <p:spPr>
          <a:xfrm>
            <a:off x="1859754" y="3470754"/>
            <a:ext cx="424148" cy="1381285"/>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9650686" y="5884030"/>
            <a:ext cx="1518603"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«Last minute 11%»</a:t>
            </a:r>
          </a:p>
        </p:txBody>
      </p:sp>
      <p:sp>
        <p:nvSpPr>
          <p:cNvPr id="90" name="TextBox 89"/>
          <p:cNvSpPr txBox="1"/>
          <p:nvPr/>
        </p:nvSpPr>
        <p:spPr>
          <a:xfrm rot="488276">
            <a:off x="5351088" y="5807825"/>
            <a:ext cx="2193018"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«Main decision period </a:t>
            </a:r>
            <a:r>
              <a:rPr lang="en-US" sz="1200" b="1" dirty="0">
                <a:solidFill>
                  <a:prstClr val="white">
                    <a:lumMod val="50000"/>
                  </a:prstClr>
                </a:solidFill>
                <a:latin typeface="Segoe UI"/>
              </a:rPr>
              <a:t>71</a:t>
            </a: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a:t>
            </a:r>
          </a:p>
        </p:txBody>
      </p:sp>
      <p:sp>
        <p:nvSpPr>
          <p:cNvPr id="91" name="TextBox 90"/>
          <p:cNvSpPr txBox="1"/>
          <p:nvPr/>
        </p:nvSpPr>
        <p:spPr>
          <a:xfrm rot="21145574">
            <a:off x="1727793" y="5866936"/>
            <a:ext cx="1861966" cy="275836"/>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1200" b="1" i="0" u="none" strike="noStrike" kern="1200" cap="none" spc="0" normalizeH="0" baseline="0" noProof="0" dirty="0">
                <a:ln>
                  <a:noFill/>
                </a:ln>
                <a:solidFill>
                  <a:prstClr val="white">
                    <a:lumMod val="50000"/>
                  </a:prstClr>
                </a:solidFill>
                <a:effectLst/>
                <a:uLnTx/>
                <a:uFillTx/>
                <a:latin typeface="Segoe UI"/>
                <a:ea typeface="+mn-ea"/>
                <a:cs typeface="+mn-cs"/>
              </a:rPr>
              <a:t>«Influence period 16%»</a:t>
            </a:r>
          </a:p>
        </p:txBody>
      </p:sp>
      <p:sp>
        <p:nvSpPr>
          <p:cNvPr id="101" name="TextBox 100"/>
          <p:cNvSpPr txBox="1"/>
          <p:nvPr/>
        </p:nvSpPr>
        <p:spPr>
          <a:xfrm>
            <a:off x="10687769" y="7007613"/>
            <a:ext cx="1947182"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nb-NO" sz="1000" b="1" i="1" u="none" strike="noStrike" kern="1200" cap="none" spc="0" normalizeH="0" baseline="0" noProof="0" dirty="0">
                <a:ln>
                  <a:noFill/>
                </a:ln>
                <a:solidFill>
                  <a:srgbClr val="222223"/>
                </a:solidFill>
                <a:effectLst/>
                <a:uLnTx/>
                <a:uFillTx/>
                <a:latin typeface="Segoe UI"/>
                <a:ea typeface="+mn-ea"/>
                <a:cs typeface="+mn-cs"/>
              </a:rPr>
              <a:t>Base: all respondents, n=2258</a:t>
            </a:r>
          </a:p>
        </p:txBody>
      </p:sp>
      <p:pic>
        <p:nvPicPr>
          <p:cNvPr id="47"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Chart 45">
            <a:extLst>
              <a:ext uri="{FF2B5EF4-FFF2-40B4-BE49-F238E27FC236}">
                <a16:creationId xmlns:a16="http://schemas.microsoft.com/office/drawing/2014/main" id="{03C99FC5-2BF2-4467-A886-DFD5E24B34EF}"/>
              </a:ext>
            </a:extLst>
          </p:cNvPr>
          <p:cNvGraphicFramePr/>
          <p:nvPr>
            <p:extLst>
              <p:ext uri="{D42A27DB-BD31-4B8C-83A1-F6EECF244321}">
                <p14:modId xmlns:p14="http://schemas.microsoft.com/office/powerpoint/2010/main" val="912454691"/>
              </p:ext>
            </p:extLst>
          </p:nvPr>
        </p:nvGraphicFramePr>
        <p:xfrm>
          <a:off x="1671296" y="4019267"/>
          <a:ext cx="10733148" cy="16655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693320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72410"/>
            <a:ext cx="4398878" cy="406265"/>
          </a:xfrm>
        </p:spPr>
        <p:txBody>
          <a:bodyPr/>
          <a:lstStyle/>
          <a:p>
            <a:r>
              <a:rPr lang="en-US" dirty="0"/>
              <a:t>The Swedes goes to Denmark</a:t>
            </a:r>
          </a:p>
        </p:txBody>
      </p:sp>
      <p:sp>
        <p:nvSpPr>
          <p:cNvPr id="4" name="Title 3"/>
          <p:cNvSpPr>
            <a:spLocks noGrp="1"/>
          </p:cNvSpPr>
          <p:nvPr>
            <p:ph type="title"/>
          </p:nvPr>
        </p:nvSpPr>
        <p:spPr>
          <a:xfrm>
            <a:off x="540000" y="540000"/>
            <a:ext cx="6354399" cy="553998"/>
          </a:xfrm>
        </p:spPr>
        <p:txBody>
          <a:bodyPr/>
          <a:lstStyle/>
          <a:p>
            <a:r>
              <a:rPr lang="en-US" dirty="0"/>
              <a:t>Ever visited this country?</a:t>
            </a:r>
          </a:p>
        </p:txBody>
      </p:sp>
      <p:graphicFrame>
        <p:nvGraphicFramePr>
          <p:cNvPr id="10" name="Chart 9"/>
          <p:cNvGraphicFramePr/>
          <p:nvPr>
            <p:extLst>
              <p:ext uri="{D42A27DB-BD31-4B8C-83A1-F6EECF244321}">
                <p14:modId xmlns:p14="http://schemas.microsoft.com/office/powerpoint/2010/main" val="1891714645"/>
              </p:ext>
            </p:extLst>
          </p:nvPr>
        </p:nvGraphicFramePr>
        <p:xfrm>
          <a:off x="2239962" y="1836415"/>
          <a:ext cx="8959850" cy="4968553"/>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1959644" y="2916535"/>
            <a:ext cx="560635" cy="21602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689274382"/>
              </p:ext>
            </p:extLst>
          </p:nvPr>
        </p:nvGraphicFramePr>
        <p:xfrm>
          <a:off x="9168159" y="4542474"/>
          <a:ext cx="3733801" cy="2295525"/>
        </p:xfrm>
        <a:graphic>
          <a:graphicData uri="http://schemas.openxmlformats.org/drawingml/2006/table">
            <a:tbl>
              <a:tblPr/>
              <a:tblGrid>
                <a:gridCol w="798064">
                  <a:extLst>
                    <a:ext uri="{9D8B030D-6E8A-4147-A177-3AD203B41FA5}">
                      <a16:colId xmlns:a16="http://schemas.microsoft.com/office/drawing/2014/main" val="2599105551"/>
                    </a:ext>
                  </a:extLst>
                </a:gridCol>
                <a:gridCol w="978579">
                  <a:extLst>
                    <a:ext uri="{9D8B030D-6E8A-4147-A177-3AD203B41FA5}">
                      <a16:colId xmlns:a16="http://schemas.microsoft.com/office/drawing/2014/main" val="779694971"/>
                    </a:ext>
                  </a:extLst>
                </a:gridCol>
                <a:gridCol w="978579">
                  <a:extLst>
                    <a:ext uri="{9D8B030D-6E8A-4147-A177-3AD203B41FA5}">
                      <a16:colId xmlns:a16="http://schemas.microsoft.com/office/drawing/2014/main" val="2401519972"/>
                    </a:ext>
                  </a:extLst>
                </a:gridCol>
                <a:gridCol w="978579">
                  <a:extLst>
                    <a:ext uri="{9D8B030D-6E8A-4147-A177-3AD203B41FA5}">
                      <a16:colId xmlns:a16="http://schemas.microsoft.com/office/drawing/2014/main" val="3146580760"/>
                    </a:ext>
                  </a:extLst>
                </a:gridCol>
              </a:tblGrid>
              <a:tr h="190500">
                <a:tc>
                  <a:txBody>
                    <a:bodyPr/>
                    <a:lstStyle/>
                    <a:p>
                      <a:pPr algn="l" fontAlgn="ctr"/>
                      <a:r>
                        <a:rPr lang="nb-NO" sz="1100" b="0" i="0" u="none" strike="noStrike">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Ever visited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90500">
                <a:tc>
                  <a:txBody>
                    <a:bodyPr/>
                    <a:lstStyle/>
                    <a:p>
                      <a:pPr algn="l" fontAlgn="ctr"/>
                      <a:r>
                        <a:rPr lang="nb-NO" sz="1100" b="1" i="0" u="none" strike="noStrike">
                          <a:effectLst/>
                          <a:latin typeface="Calibri" panose="020F0502020204030204" pitchFamily="34" charset="0"/>
                        </a:rPr>
                        <a:t>Global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dirty="0">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effectLst/>
                          <a:latin typeface="Calibri" panose="020F0502020204030204" pitchFamily="34" charset="0"/>
                        </a:rPr>
                        <a:t>55 %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90500">
                <a:tc>
                  <a:txBody>
                    <a:bodyPr/>
                    <a:lstStyle/>
                    <a:p>
                      <a:pPr algn="l" fontAlgn="ctr"/>
                      <a:r>
                        <a:rPr lang="nb-NO" sz="1100" b="1" i="0" u="none" strike="noStrike">
                          <a:effectLst/>
                          <a:latin typeface="Calibri" panose="020F0502020204030204" pitchFamily="34" charset="0"/>
                        </a:rPr>
                        <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90500">
                <a:tc>
                  <a:txBody>
                    <a:bodyPr/>
                    <a:lstStyle/>
                    <a:p>
                      <a:pPr algn="l" fontAlgn="ctr"/>
                      <a:r>
                        <a:rPr lang="nb-NO" sz="1100" b="1" i="0" u="none" strike="noStrike">
                          <a:effectLst/>
                          <a:latin typeface="Calibri" panose="020F0502020204030204" pitchFamily="34" charset="0"/>
                        </a:rPr>
                        <a:t>UK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90500">
                <a:tc>
                  <a:txBody>
                    <a:bodyPr/>
                    <a:lstStyle/>
                    <a:p>
                      <a:pPr algn="l" fontAlgn="ctr"/>
                      <a:r>
                        <a:rPr lang="nb-NO" sz="1100" b="1" i="0" u="none" strike="noStrike">
                          <a:effectLst/>
                          <a:latin typeface="Calibri" panose="020F0502020204030204" pitchFamily="34" charset="0"/>
                        </a:rPr>
                        <a:t>Denmark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90500">
                <a:tc>
                  <a:txBody>
                    <a:bodyPr/>
                    <a:lstStyle/>
                    <a:p>
                      <a:pPr algn="l" fontAlgn="ctr"/>
                      <a:r>
                        <a:rPr lang="nb-NO" sz="1100" b="1" i="0" u="none" strike="noStrike">
                          <a:effectLst/>
                          <a:latin typeface="Calibri" panose="020F0502020204030204" pitchFamily="34" charset="0"/>
                        </a:rPr>
                        <a:t>Sweden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90500">
                <a:tc>
                  <a:txBody>
                    <a:bodyPr/>
                    <a:lstStyle/>
                    <a:p>
                      <a:pPr algn="l" fontAlgn="ctr"/>
                      <a:r>
                        <a:rPr lang="nb-NO" sz="1100" b="1" i="0" u="none" strike="noStrike">
                          <a:effectLst/>
                          <a:latin typeface="Calibri" panose="020F050202020403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90500">
                <a:tc>
                  <a:txBody>
                    <a:bodyPr/>
                    <a:lstStyle/>
                    <a:p>
                      <a:pPr algn="l" fontAlgn="ctr"/>
                      <a:r>
                        <a:rPr lang="nb-NO" sz="1100" b="1" i="0" u="none" strike="noStrike">
                          <a:effectLst/>
                          <a:latin typeface="Calibri" panose="020F0502020204030204" pitchFamily="34" charset="0"/>
                        </a:rPr>
                        <a:t>Spain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90500">
                <a:tc>
                  <a:txBody>
                    <a:bodyPr/>
                    <a:lstStyle/>
                    <a:p>
                      <a:pPr algn="l" fontAlgn="ctr"/>
                      <a:r>
                        <a:rPr lang="nb-NO" sz="1100" b="1" i="0" u="none" strike="noStrike">
                          <a:effectLst/>
                          <a:latin typeface="Calibri" panose="020F0502020204030204" pitchFamily="34" charset="0"/>
                        </a:rPr>
                        <a:t>Italy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90500">
                <a:tc>
                  <a:txBody>
                    <a:bodyPr/>
                    <a:lstStyle/>
                    <a:p>
                      <a:pPr algn="l" fontAlgn="ctr"/>
                      <a:r>
                        <a:rPr lang="nb-NO" sz="1100" b="1" i="0" u="none" strike="noStrike">
                          <a:effectLst/>
                          <a:latin typeface="Calibri" panose="020F0502020204030204" pitchFamily="34" charset="0"/>
                        </a:rPr>
                        <a:t>Netherlands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90500">
                <a:tc>
                  <a:txBody>
                    <a:bodyPr/>
                    <a:lstStyle/>
                    <a:p>
                      <a:pPr algn="l" fontAlgn="ctr"/>
                      <a:r>
                        <a:rPr lang="nb-NO" sz="1100" b="1" i="0" u="none" strike="noStrike">
                          <a:effectLst/>
                          <a:latin typeface="Calibri" panose="020F0502020204030204" pitchFamily="34" charset="0"/>
                        </a:rPr>
                        <a:t>France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19 %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200025">
                <a:tc>
                  <a:txBody>
                    <a:bodyPr/>
                    <a:lstStyle/>
                    <a:p>
                      <a:pPr algn="l" fontAlgn="ctr"/>
                      <a:r>
                        <a:rPr lang="nb-NO" sz="1100" b="1" i="0" u="none" strike="noStrike">
                          <a:effectLst/>
                          <a:latin typeface="Calibri" panose="020F0502020204030204" pitchFamily="34" charset="0"/>
                        </a:rPr>
                        <a:t>Germany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dirty="0">
                          <a:effectLst/>
                          <a:latin typeface="Calibri" panose="020F0502020204030204" pitchFamily="34" charset="0"/>
                        </a:rPr>
                        <a:t>39 %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
        <p:nvSpPr>
          <p:cNvPr id="2" name="TextBox 1"/>
          <p:cNvSpPr txBox="1"/>
          <p:nvPr/>
        </p:nvSpPr>
        <p:spPr>
          <a:xfrm>
            <a:off x="9168159" y="4068663"/>
            <a:ext cx="3338524" cy="384712"/>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2000" dirty="0"/>
              <a:t>Visits to Norway all markets:</a:t>
            </a:r>
          </a:p>
        </p:txBody>
      </p:sp>
      <p:pic>
        <p:nvPicPr>
          <p:cNvPr id="13"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135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11247997" cy="374398"/>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540000" y="540000"/>
            <a:ext cx="7349286" cy="553998"/>
          </a:xfrm>
        </p:spPr>
        <p:txBody>
          <a:bodyPr/>
          <a:lstStyle/>
          <a:p>
            <a:r>
              <a:rPr lang="en-US" dirty="0"/>
              <a:t>A note on planning horizons</a:t>
            </a:r>
          </a:p>
        </p:txBody>
      </p:sp>
      <p:graphicFrame>
        <p:nvGraphicFramePr>
          <p:cNvPr id="6" name="Table 5"/>
          <p:cNvGraphicFramePr>
            <a:graphicFrameLocks noGrp="1"/>
          </p:cNvGraphicFramePr>
          <p:nvPr>
            <p:extLst/>
          </p:nvPr>
        </p:nvGraphicFramePr>
        <p:xfrm>
          <a:off x="815231" y="2196455"/>
          <a:ext cx="11449270" cy="3012664"/>
        </p:xfrm>
        <a:graphic>
          <a:graphicData uri="http://schemas.openxmlformats.org/drawingml/2006/table">
            <a:tbl>
              <a:tblPr/>
              <a:tblGrid>
                <a:gridCol w="3157824">
                  <a:extLst>
                    <a:ext uri="{9D8B030D-6E8A-4147-A177-3AD203B41FA5}">
                      <a16:colId xmlns:a16="http://schemas.microsoft.com/office/drawing/2014/main" val="4086044566"/>
                    </a:ext>
                  </a:extLst>
                </a:gridCol>
                <a:gridCol w="552188">
                  <a:extLst>
                    <a:ext uri="{9D8B030D-6E8A-4147-A177-3AD203B41FA5}">
                      <a16:colId xmlns:a16="http://schemas.microsoft.com/office/drawing/2014/main" val="2949174784"/>
                    </a:ext>
                  </a:extLst>
                </a:gridCol>
                <a:gridCol w="452967">
                  <a:extLst>
                    <a:ext uri="{9D8B030D-6E8A-4147-A177-3AD203B41FA5}">
                      <a16:colId xmlns:a16="http://schemas.microsoft.com/office/drawing/2014/main" val="269316339"/>
                    </a:ext>
                  </a:extLst>
                </a:gridCol>
                <a:gridCol w="811027">
                  <a:extLst>
                    <a:ext uri="{9D8B030D-6E8A-4147-A177-3AD203B41FA5}">
                      <a16:colId xmlns:a16="http://schemas.microsoft.com/office/drawing/2014/main" val="2724813775"/>
                    </a:ext>
                  </a:extLst>
                </a:gridCol>
                <a:gridCol w="815339">
                  <a:extLst>
                    <a:ext uri="{9D8B030D-6E8A-4147-A177-3AD203B41FA5}">
                      <a16:colId xmlns:a16="http://schemas.microsoft.com/office/drawing/2014/main" val="3839699176"/>
                    </a:ext>
                  </a:extLst>
                </a:gridCol>
                <a:gridCol w="742002">
                  <a:extLst>
                    <a:ext uri="{9D8B030D-6E8A-4147-A177-3AD203B41FA5}">
                      <a16:colId xmlns:a16="http://schemas.microsoft.com/office/drawing/2014/main" val="3529919531"/>
                    </a:ext>
                  </a:extLst>
                </a:gridCol>
                <a:gridCol w="552188">
                  <a:extLst>
                    <a:ext uri="{9D8B030D-6E8A-4147-A177-3AD203B41FA5}">
                      <a16:colId xmlns:a16="http://schemas.microsoft.com/office/drawing/2014/main" val="2892210749"/>
                    </a:ext>
                  </a:extLst>
                </a:gridCol>
                <a:gridCol w="534933">
                  <a:extLst>
                    <a:ext uri="{9D8B030D-6E8A-4147-A177-3AD203B41FA5}">
                      <a16:colId xmlns:a16="http://schemas.microsoft.com/office/drawing/2014/main" val="1239395909"/>
                    </a:ext>
                  </a:extLst>
                </a:gridCol>
                <a:gridCol w="1087120">
                  <a:extLst>
                    <a:ext uri="{9D8B030D-6E8A-4147-A177-3AD203B41FA5}">
                      <a16:colId xmlns:a16="http://schemas.microsoft.com/office/drawing/2014/main" val="3071463689"/>
                    </a:ext>
                  </a:extLst>
                </a:gridCol>
                <a:gridCol w="1087120">
                  <a:extLst>
                    <a:ext uri="{9D8B030D-6E8A-4147-A177-3AD203B41FA5}">
                      <a16:colId xmlns:a16="http://schemas.microsoft.com/office/drawing/2014/main" val="2482510139"/>
                    </a:ext>
                  </a:extLst>
                </a:gridCol>
                <a:gridCol w="828281">
                  <a:extLst>
                    <a:ext uri="{9D8B030D-6E8A-4147-A177-3AD203B41FA5}">
                      <a16:colId xmlns:a16="http://schemas.microsoft.com/office/drawing/2014/main" val="2299571875"/>
                    </a:ext>
                  </a:extLst>
                </a:gridCol>
                <a:gridCol w="828281">
                  <a:extLst>
                    <a:ext uri="{9D8B030D-6E8A-4147-A177-3AD203B41FA5}">
                      <a16:colId xmlns:a16="http://schemas.microsoft.com/office/drawing/2014/main" val="4217776914"/>
                    </a:ext>
                  </a:extLst>
                </a:gridCol>
              </a:tblGrid>
              <a:tr h="432049">
                <a:tc gridSpan="12">
                  <a:txBody>
                    <a:bodyPr/>
                    <a:lstStyle/>
                    <a:p>
                      <a:pPr algn="l" fontAlgn="ctr"/>
                      <a:r>
                        <a:rPr lang="en-US" sz="1600" b="1" i="0" u="none" strike="noStrike" dirty="0">
                          <a:effectLst/>
                          <a:latin typeface="Calibri" panose="020F0502020204030204" pitchFamily="34" charset="0"/>
                        </a:rPr>
                        <a:t>How long before your departure did you settle for this trip on this occasion?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60040">
                <a:tc rowSpan="2">
                  <a:txBody>
                    <a:bodyPr/>
                    <a:lstStyle/>
                    <a:p>
                      <a:pPr algn="l" fontAlgn="ctr"/>
                      <a:endParaRPr lang="nb-NO" sz="1400" b="0" i="0" u="none" strike="noStrike" dirty="0">
                        <a:effectLst/>
                        <a:latin typeface="Calibri" panose="020F0502020204030204" pitchFamily="34" charset="0"/>
                      </a:endParaRP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400" b="1" i="0" u="none" strike="noStrike" dirty="0">
                          <a:effectLst/>
                          <a:latin typeface="Calibri" panose="020F0502020204030204" pitchFamily="34" charset="0"/>
                        </a:rPr>
                        <a:t>Market</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317225">
                <a:tc vMerge="1">
                  <a:txBody>
                    <a:bodyPr/>
                    <a:lstStyle/>
                    <a:p>
                      <a:endParaRPr lang="nb-NO"/>
                    </a:p>
                  </a:txBody>
                  <a:tcPr/>
                </a:tc>
                <a:tc>
                  <a:txBody>
                    <a:bodyPr/>
                    <a:lstStyle/>
                    <a:p>
                      <a:pPr algn="ctr" fontAlgn="ctr"/>
                      <a:r>
                        <a:rPr lang="nb-NO" sz="1400" b="1" i="0" u="none" strike="noStrike" dirty="0">
                          <a:effectLst/>
                          <a:latin typeface="Calibri" panose="020F0502020204030204" pitchFamily="34" charset="0"/>
                        </a:rPr>
                        <a:t>Global</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Denmark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Sweden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China</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Spain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Italy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Netherlands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France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Germany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317225">
                <a:tc>
                  <a:txBody>
                    <a:bodyPr/>
                    <a:lstStyle/>
                    <a:p>
                      <a:pPr algn="l" fontAlgn="ctr"/>
                      <a:r>
                        <a:rPr lang="nb-NO" sz="1400" b="0" i="0" u="none" strike="noStrike" dirty="0">
                          <a:effectLst/>
                          <a:latin typeface="Calibri" panose="020F0502020204030204" pitchFamily="34" charset="0"/>
                        </a:rPr>
                        <a:t>Antall intervju</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2134</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2280</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2213</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2168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2179</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2205</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2141</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317225">
                <a:tc>
                  <a:txBody>
                    <a:bodyPr/>
                    <a:lstStyle/>
                    <a:p>
                      <a:pPr algn="l" fontAlgn="ctr"/>
                      <a:r>
                        <a:rPr lang="en-US" sz="1400" b="0" i="0" u="none" strike="noStrike" dirty="0">
                          <a:effectLst/>
                          <a:latin typeface="Calibri" panose="020F0502020204030204" pitchFamily="34" charset="0"/>
                        </a:rPr>
                        <a:t>Less than 3 weeks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317225">
                <a:tc>
                  <a:txBody>
                    <a:bodyPr/>
                    <a:lstStyle/>
                    <a:p>
                      <a:pPr algn="l" fontAlgn="ctr"/>
                      <a:r>
                        <a:rPr lang="en-US" sz="1400" b="0" i="0" u="none" strike="noStrike" dirty="0">
                          <a:effectLst/>
                          <a:latin typeface="Calibri" panose="020F0502020204030204" pitchFamily="34" charset="0"/>
                        </a:rPr>
                        <a:t>Up to 3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49 %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64 %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63 %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317225">
                <a:tc>
                  <a:txBody>
                    <a:bodyPr/>
                    <a:lstStyle/>
                    <a:p>
                      <a:pPr algn="l" fontAlgn="ctr"/>
                      <a:r>
                        <a:rPr lang="en-US" sz="1400" b="0" i="0" u="none" strike="noStrike" dirty="0">
                          <a:effectLst/>
                          <a:latin typeface="Calibri" panose="020F0502020204030204" pitchFamily="34" charset="0"/>
                        </a:rPr>
                        <a:t>Up to 4-12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317225">
                <a:tc>
                  <a:txBody>
                    <a:bodyPr/>
                    <a:lstStyle/>
                    <a:p>
                      <a:pPr algn="l" fontAlgn="ctr"/>
                      <a:r>
                        <a:rPr lang="en-US" sz="1400" b="0" i="0" u="none" strike="noStrike" dirty="0">
                          <a:effectLst/>
                          <a:latin typeface="Calibri" panose="020F0502020204030204" pitchFamily="34" charset="0"/>
                        </a:rPr>
                        <a:t>More than one year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317225">
                <a:tc>
                  <a:txBody>
                    <a:bodyPr/>
                    <a:lstStyle/>
                    <a:p>
                      <a:pPr algn="l" fontAlgn="ctr"/>
                      <a:r>
                        <a:rPr lang="nb-NO" sz="1400" b="0" i="0" u="none" strike="noStrike" dirty="0">
                          <a:effectLst/>
                          <a:latin typeface="Calibri" panose="020F0502020204030204" pitchFamily="34" charset="0"/>
                        </a:rPr>
                        <a:t>Don’t know</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7 %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815231" y="5580831"/>
            <a:ext cx="11449271"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400" b="1" i="1" dirty="0"/>
              <a:t>These differences will have impact on when to </a:t>
            </a:r>
            <a:br>
              <a:rPr lang="en-US" sz="2400" b="1" i="1" dirty="0"/>
            </a:br>
            <a:r>
              <a:rPr lang="en-US" sz="2400" b="1" i="1" dirty="0"/>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69340" y="180230"/>
            <a:ext cx="13097907" cy="7203981"/>
          </a:xfrm>
          <a:prstGeom prst="rect">
            <a:avLst/>
          </a:prstGeom>
        </p:spPr>
      </p:pic>
      <p:sp>
        <p:nvSpPr>
          <p:cNvPr id="3" name="Content Placeholder 2"/>
          <p:cNvSpPr>
            <a:spLocks noGrp="1"/>
          </p:cNvSpPr>
          <p:nvPr>
            <p:ph sz="quarter" idx="10"/>
          </p:nvPr>
        </p:nvSpPr>
        <p:spPr>
          <a:xfrm>
            <a:off x="9240167" y="396255"/>
            <a:ext cx="3888432" cy="6840759"/>
          </a:xfrm>
          <a:solidFill>
            <a:srgbClr val="FFFFFF">
              <a:alpha val="60000"/>
            </a:srgbClr>
          </a:solidFill>
        </p:spPr>
        <p:txBody>
          <a:bodyPr lIns="180000" tIns="180000" rIns="180000" bIns="180000" anchor="ctr">
            <a:noAutofit/>
          </a:bodyPr>
          <a:lstStyle/>
          <a:p>
            <a:pPr marL="0" indent="0">
              <a:spcAft>
                <a:spcPts val="2400"/>
              </a:spcAft>
              <a:buNone/>
            </a:pPr>
            <a:r>
              <a:rPr lang="en-US" sz="1800" dirty="0"/>
              <a:t>The vision is </a:t>
            </a:r>
            <a:r>
              <a:rPr lang="en-US" sz="1800" b="1" dirty="0">
                <a:solidFill>
                  <a:srgbClr val="D35C09"/>
                </a:solidFill>
              </a:rPr>
              <a:t>«we give local ideas global opportunities»</a:t>
            </a:r>
          </a:p>
          <a:p>
            <a:pPr marL="0" indent="0">
              <a:spcAft>
                <a:spcPts val="2400"/>
              </a:spcAft>
              <a:buNone/>
            </a:pPr>
            <a:r>
              <a:rPr lang="en-US" sz="1800" dirty="0"/>
              <a:t>Norway has </a:t>
            </a:r>
            <a:r>
              <a:rPr lang="en-US" sz="1800" b="1" dirty="0">
                <a:solidFill>
                  <a:srgbClr val="D35C09"/>
                </a:solidFill>
              </a:rPr>
              <a:t>unique advantages </a:t>
            </a:r>
            <a:r>
              <a:rPr lang="en-US" sz="1800" dirty="0"/>
              <a:t>both in terms of natural resources and modern infrastructure that provides a great number of possibilities for tourists.</a:t>
            </a:r>
          </a:p>
          <a:p>
            <a:pPr marL="0" indent="0">
              <a:spcAft>
                <a:spcPts val="2400"/>
              </a:spcAft>
              <a:buNone/>
            </a:pPr>
            <a:r>
              <a:rPr lang="en-US" sz="1800" dirty="0"/>
              <a:t>Innovation Norway manages not only one brand but the sum of all the brands that make up the destination Norway. </a:t>
            </a:r>
          </a:p>
          <a:p>
            <a:pPr marL="0" indent="0">
              <a:spcAft>
                <a:spcPts val="2400"/>
              </a:spcAft>
              <a:buNone/>
            </a:pPr>
            <a:r>
              <a:rPr lang="en-US" sz="1800" dirty="0"/>
              <a:t>Some of these are </a:t>
            </a:r>
            <a:r>
              <a:rPr lang="en-US" sz="1800" b="1" dirty="0">
                <a:solidFill>
                  <a:srgbClr val="D35C09"/>
                </a:solidFill>
              </a:rPr>
              <a:t>iconic brands </a:t>
            </a:r>
            <a:r>
              <a:rPr lang="en-US" sz="1800" dirty="0"/>
              <a:t>on a global scale. </a:t>
            </a:r>
          </a:p>
          <a:p>
            <a:pPr marL="0" indent="0">
              <a:spcAft>
                <a:spcPts val="2400"/>
              </a:spcAft>
              <a:buNone/>
            </a:pPr>
            <a:r>
              <a:rPr lang="en-US" sz="1800" dirty="0"/>
              <a:t>The challenge is to secure a strong position for all of these so that the sum is stronger than individual part</a:t>
            </a:r>
            <a:r>
              <a:rPr lang="en-GB" sz="1800" dirty="0"/>
              <a:t>s, creating </a:t>
            </a:r>
            <a:r>
              <a:rPr lang="en-GB" sz="1800" b="1" dirty="0">
                <a:solidFill>
                  <a:srgbClr val="D35C09"/>
                </a:solidFill>
              </a:rPr>
              <a:t>truly global </a:t>
            </a:r>
            <a:r>
              <a:rPr lang="en-GB" sz="1800" dirty="0"/>
              <a:t>power.</a:t>
            </a:r>
            <a:endParaRPr lang="en-GB" sz="1800" b="1" dirty="0">
              <a:solidFill>
                <a:srgbClr val="D35C09"/>
              </a:solidFill>
            </a:endParaRPr>
          </a:p>
        </p:txBody>
      </p:sp>
      <p:sp>
        <p:nvSpPr>
          <p:cNvPr id="2" name="Title 1"/>
          <p:cNvSpPr>
            <a:spLocks noGrp="1"/>
          </p:cNvSpPr>
          <p:nvPr>
            <p:ph type="title"/>
          </p:nvPr>
        </p:nvSpPr>
        <p:spPr>
          <a:xfrm>
            <a:off x="585095" y="3959829"/>
            <a:ext cx="3688541" cy="553998"/>
          </a:xfrm>
        </p:spPr>
        <p:txBody>
          <a:bodyPr/>
          <a:lstStyle/>
          <a:p>
            <a:r>
              <a:rPr lang="en-GB" dirty="0"/>
              <a:t>Norway a true</a:t>
            </a:r>
            <a:endParaRPr lang="en-GB" b="1" dirty="0"/>
          </a:p>
        </p:txBody>
      </p:sp>
      <p:sp>
        <p:nvSpPr>
          <p:cNvPr id="4" name="Title 1"/>
          <p:cNvSpPr txBox="1">
            <a:spLocks/>
          </p:cNvSpPr>
          <p:nvPr/>
        </p:nvSpPr>
        <p:spPr bwMode="gray">
          <a:xfrm>
            <a:off x="585095" y="4594785"/>
            <a:ext cx="3682385"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3</a:t>
            </a:r>
          </a:p>
        </p:txBody>
      </p:sp>
      <p:sp>
        <p:nvSpPr>
          <p:cNvPr id="15" name="Text Placeholder 3"/>
          <p:cNvSpPr txBox="1">
            <a:spLocks/>
          </p:cNvSpPr>
          <p:nvPr/>
        </p:nvSpPr>
        <p:spPr bwMode="gray">
          <a:xfrm>
            <a:off x="565547" y="3339589"/>
            <a:ext cx="805843"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Why</a:t>
            </a:r>
          </a:p>
        </p:txBody>
      </p:sp>
      <p:sp>
        <p:nvSpPr>
          <p:cNvPr id="16" name="Text Placeholder 3"/>
          <p:cNvSpPr txBox="1">
            <a:spLocks/>
          </p:cNvSpPr>
          <p:nvPr/>
        </p:nvSpPr>
        <p:spPr bwMode="gray">
          <a:xfrm>
            <a:off x="565547" y="3785889"/>
            <a:ext cx="92606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What</a:t>
            </a:r>
          </a:p>
        </p:txBody>
      </p:sp>
      <p:sp>
        <p:nvSpPr>
          <p:cNvPr id="9" name="Title 1"/>
          <p:cNvSpPr txBox="1">
            <a:spLocks/>
          </p:cNvSpPr>
          <p:nvPr/>
        </p:nvSpPr>
        <p:spPr bwMode="gray">
          <a:xfrm>
            <a:off x="576209" y="1971162"/>
            <a:ext cx="362339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MOTIVATIONAL</a:t>
            </a:r>
          </a:p>
        </p:txBody>
      </p:sp>
      <p:sp>
        <p:nvSpPr>
          <p:cNvPr id="10" name="Title 1"/>
          <p:cNvSpPr txBox="1">
            <a:spLocks/>
          </p:cNvSpPr>
          <p:nvPr/>
        </p:nvSpPr>
        <p:spPr bwMode="gray">
          <a:xfrm>
            <a:off x="566638" y="2639460"/>
            <a:ext cx="262485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82828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Who</a:t>
            </a:r>
          </a:p>
        </p:txBody>
      </p:sp>
    </p:spTree>
    <p:extLst>
      <p:ext uri="{BB962C8B-B14F-4D97-AF65-F5344CB8AC3E}">
        <p14:creationId xmlns:p14="http://schemas.microsoft.com/office/powerpoint/2010/main" val="41237298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67159" y="180231"/>
            <a:ext cx="13105456" cy="7200899"/>
          </a:xfrm>
          <a:prstGeom prst="rect">
            <a:avLst/>
          </a:prstGeom>
          <a:solidFill>
            <a:schemeClr val="bg1">
              <a:lumMod val="95000"/>
            </a:schemeClr>
          </a:solidFill>
        </p:spPr>
      </p:pic>
      <p:sp>
        <p:nvSpPr>
          <p:cNvPr id="16" name="Title 4"/>
          <p:cNvSpPr txBox="1">
            <a:spLocks/>
          </p:cNvSpPr>
          <p:nvPr/>
        </p:nvSpPr>
        <p:spPr bwMode="gray">
          <a:xfrm>
            <a:off x="7698273" y="719874"/>
            <a:ext cx="4876878" cy="553998"/>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r>
              <a:rPr lang="en-GB" dirty="0"/>
              <a:t>9 distinct segments</a:t>
            </a:r>
          </a:p>
        </p:txBody>
      </p:sp>
      <p:sp>
        <p:nvSpPr>
          <p:cNvPr id="2" name="Rectangle 1"/>
          <p:cNvSpPr/>
          <p:nvPr/>
        </p:nvSpPr>
        <p:spPr bwMode="gray">
          <a:xfrm>
            <a:off x="1216863" y="1459938"/>
            <a:ext cx="2520000" cy="1800249"/>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sp>
        <p:nvSpPr>
          <p:cNvPr id="20" name="Rectangle 19"/>
          <p:cNvSpPr/>
          <p:nvPr/>
        </p:nvSpPr>
        <p:spPr bwMode="gray">
          <a:xfrm>
            <a:off x="4155327" y="1459938"/>
            <a:ext cx="2520000" cy="1800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SOCIAL IMMERSION</a:t>
            </a:r>
          </a:p>
        </p:txBody>
      </p:sp>
      <p:sp>
        <p:nvSpPr>
          <p:cNvPr id="21" name="Rectangle 20"/>
          <p:cNvSpPr/>
          <p:nvPr/>
        </p:nvSpPr>
        <p:spPr bwMode="gray">
          <a:xfrm>
            <a:off x="7093791" y="1459938"/>
            <a:ext cx="2520000" cy="1800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SHARING &amp; CARING</a:t>
            </a:r>
          </a:p>
        </p:txBody>
      </p:sp>
      <p:sp>
        <p:nvSpPr>
          <p:cNvPr id="23" name="Rectangle 22"/>
          <p:cNvSpPr/>
          <p:nvPr/>
        </p:nvSpPr>
        <p:spPr bwMode="gray">
          <a:xfrm>
            <a:off x="1216863" y="3436366"/>
            <a:ext cx="2520000" cy="1800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4" name="Rectangle 23"/>
          <p:cNvSpPr/>
          <p:nvPr/>
        </p:nvSpPr>
        <p:spPr bwMode="gray">
          <a:xfrm>
            <a:off x="4155327" y="3457148"/>
            <a:ext cx="2520000" cy="18000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BROADENING MY CULTURAL</a:t>
            </a:r>
            <a:br>
              <a:rPr lang="nb-NO" sz="2400" dirty="0">
                <a:solidFill>
                  <a:schemeClr val="bg1"/>
                </a:solidFill>
                <a:effectLst>
                  <a:outerShdw blurRad="38100" dist="38100" dir="2700000" algn="tl">
                    <a:srgbClr val="000000">
                      <a:alpha val="43137"/>
                    </a:srgbClr>
                  </a:outerShdw>
                </a:effectLst>
              </a:rPr>
            </a:br>
            <a:r>
              <a:rPr lang="nb-NO" sz="2400" dirty="0">
                <a:solidFill>
                  <a:schemeClr val="bg1"/>
                </a:solidFill>
                <a:effectLst>
                  <a:outerShdw blurRad="38100" dist="38100" dir="2700000" algn="tl">
                    <a:srgbClr val="000000">
                      <a:alpha val="43137"/>
                    </a:srgbClr>
                  </a:outerShdw>
                </a:effectLst>
              </a:rPr>
              <a:t>HORIZON</a:t>
            </a:r>
          </a:p>
        </p:txBody>
      </p:sp>
      <p:sp>
        <p:nvSpPr>
          <p:cNvPr id="25" name="Rectangle 24"/>
          <p:cNvSpPr/>
          <p:nvPr/>
        </p:nvSpPr>
        <p:spPr bwMode="gray">
          <a:xfrm>
            <a:off x="7116071" y="3482504"/>
            <a:ext cx="2520000" cy="18000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ADVENTURES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10" name="Rectangle 9"/>
          <p:cNvSpPr/>
          <p:nvPr/>
        </p:nvSpPr>
        <p:spPr bwMode="gray">
          <a:xfrm>
            <a:off x="10032255" y="1459938"/>
            <a:ext cx="2520000" cy="1800000"/>
          </a:xfrm>
          <a:prstGeom prst="rect">
            <a:avLst/>
          </a:prstGeom>
          <a: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ESCAPE</a:t>
            </a:r>
          </a:p>
        </p:txBody>
      </p:sp>
      <p:sp>
        <p:nvSpPr>
          <p:cNvPr id="11" name="Rectangle 10"/>
          <p:cNvSpPr/>
          <p:nvPr/>
        </p:nvSpPr>
        <p:spPr bwMode="gray">
          <a:xfrm>
            <a:off x="10024119" y="3482504"/>
            <a:ext cx="2520000" cy="1800000"/>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EXTRAVAGANT INDULGENCE</a:t>
            </a:r>
          </a:p>
        </p:txBody>
      </p:sp>
      <p:sp>
        <p:nvSpPr>
          <p:cNvPr id="12" name="Rectangle 11"/>
          <p:cNvSpPr/>
          <p:nvPr/>
        </p:nvSpPr>
        <p:spPr bwMode="gray">
          <a:xfrm>
            <a:off x="1216863" y="5365007"/>
            <a:ext cx="2520000" cy="1800000"/>
          </a:xfrm>
          <a:prstGeom prst="rect">
            <a:avLst/>
          </a:prstGeom>
          <a:blipFill>
            <a:blip r:embed="rId19" cstate="emai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170711121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540000"/>
            <a:ext cx="6784562" cy="553998"/>
          </a:xfrm>
        </p:spPr>
        <p:txBody>
          <a:bodyPr>
            <a:normAutofit/>
          </a:bodyPr>
          <a:lstStyle/>
          <a:p>
            <a:r>
              <a:rPr lang="en-GB" dirty="0"/>
              <a:t>Segment overview and size*</a:t>
            </a:r>
          </a:p>
        </p:txBody>
      </p:sp>
      <p:sp>
        <p:nvSpPr>
          <p:cNvPr id="18" name="Rectangle 17"/>
          <p:cNvSpPr/>
          <p:nvPr/>
        </p:nvSpPr>
        <p:spPr>
          <a:xfrm>
            <a:off x="4493669" y="4019959"/>
            <a:ext cx="2266747" cy="43359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776863" y="4019959"/>
            <a:ext cx="2266747" cy="433593"/>
          </a:xfrm>
          <a:prstGeom prst="rect">
            <a:avLst/>
          </a:prstGeom>
          <a:solidFill>
            <a:schemeClr val="bg1">
              <a:lumMod val="65000"/>
              <a:alpha val="60000"/>
            </a:schemeClr>
          </a:solidFill>
          <a:ln w="9525" cap="flat" cmpd="sng" algn="ctr">
            <a:noFill/>
            <a:prstDash val="solid"/>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695465" y="2947737"/>
            <a:ext cx="2146348" cy="41448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691456" y="5115300"/>
            <a:ext cx="2154365" cy="414483"/>
          </a:xfrm>
          <a:prstGeom prst="rect">
            <a:avLst/>
          </a:prstGeom>
          <a:solidFill>
            <a:schemeClr val="bg1">
              <a:lumMod val="65000"/>
              <a:alpha val="60000"/>
            </a:schemeClr>
          </a:solidFill>
          <a:ln w="9525"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8543138" y="3705128"/>
            <a:ext cx="1128290" cy="1063253"/>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SHARING &amp; 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6" name="Oval 25"/>
          <p:cNvSpPr>
            <a:spLocks/>
          </p:cNvSpPr>
          <p:nvPr/>
        </p:nvSpPr>
        <p:spPr>
          <a:xfrm>
            <a:off x="3735594" y="3656235"/>
            <a:ext cx="1128290" cy="1063253"/>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00" kern="0" cap="all" dirty="0">
                <a:ln w="76200">
                  <a:noFill/>
                </a:ln>
                <a:solidFill>
                  <a:prstClr val="white"/>
                </a:solidFill>
                <a:cs typeface="Century Gothic"/>
              </a:rPr>
              <a:t>EXTRAVAGANT INDULGENCE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7</a:t>
            </a:r>
            <a:r>
              <a:rPr kumimoji="0" lang="en-US" sz="1000" b="1" i="0" u="none" strike="noStrike" kern="0" cap="all" spc="0" normalizeH="0" baseline="0" noProof="0" dirty="0">
                <a:ln w="76200">
                  <a:noFill/>
                </a:ln>
                <a:solidFill>
                  <a:prstClr val="white"/>
                </a:solidFill>
                <a:effectLst/>
                <a:uLnTx/>
                <a:uFillTx/>
                <a:ea typeface="+mn-ea"/>
                <a:cs typeface="Century Gothic"/>
              </a:rPr>
              <a:t>%</a:t>
            </a:r>
            <a:endParaRPr kumimoji="0" lang="en-US" sz="1000" b="1" i="0" u="none" strike="noStrike" kern="0" cap="all" spc="0" normalizeH="0" baseline="0" noProof="0" dirty="0">
              <a:ln w="76200">
                <a:noFill/>
              </a:ln>
              <a:solidFill>
                <a:sysClr val="windowText" lastClr="000000"/>
              </a:solidFill>
              <a:effectLst/>
              <a:uLnTx/>
              <a:uFillTx/>
              <a:ea typeface="+mn-ea"/>
              <a:cs typeface="Century Gothic"/>
            </a:endParaRPr>
          </a:p>
        </p:txBody>
      </p:sp>
      <p:sp>
        <p:nvSpPr>
          <p:cNvPr id="27" name="Oval 26"/>
          <p:cNvSpPr>
            <a:spLocks/>
          </p:cNvSpPr>
          <p:nvPr/>
        </p:nvSpPr>
        <p:spPr>
          <a:xfrm>
            <a:off x="7712525" y="2399150"/>
            <a:ext cx="1128290" cy="1063253"/>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SOCIAL IMMER</a:t>
            </a:r>
            <a:r>
              <a:rPr kumimoji="0" lang="en-US" sz="1000" b="1" i="0" u="none" strike="noStrike" kern="0" cap="none" spc="0" normalizeH="0" baseline="0" noProof="0" dirty="0">
                <a:ln w="76200">
                  <a:noFill/>
                </a:ln>
                <a:solidFill>
                  <a:prstClr val="white"/>
                </a:solidFill>
                <a:effectLst/>
                <a:uLnTx/>
                <a:uFillTx/>
                <a:cs typeface="Century Gothic"/>
              </a:rPr>
              <a:t>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8" name="Oval 27"/>
          <p:cNvSpPr>
            <a:spLocks/>
          </p:cNvSpPr>
          <p:nvPr/>
        </p:nvSpPr>
        <p:spPr>
          <a:xfrm>
            <a:off x="4401189" y="2298293"/>
            <a:ext cx="1128290" cy="1063253"/>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all" spc="0" normalizeH="0" baseline="0" noProof="0" dirty="0">
                <a:ln w="76200">
                  <a:noFill/>
                </a:ln>
                <a:solidFill>
                  <a:prstClr val="white"/>
                </a:solidFill>
                <a:effectLst/>
                <a:uLnTx/>
                <a:uFillTx/>
                <a:ea typeface="+mn-ea"/>
                <a:cs typeface="Century Gothic"/>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10%</a:t>
            </a:r>
            <a:endParaRPr kumimoji="0" lang="en-US" sz="1000" b="1" i="0" u="none" strike="noStrike" kern="0" cap="all" spc="0" normalizeH="0" baseline="0" noProof="0" dirty="0">
              <a:ln w="76200">
                <a:noFill/>
              </a:ln>
              <a:solidFill>
                <a:prstClr val="white"/>
              </a:solidFill>
              <a:effectLst/>
              <a:uLnTx/>
              <a:uFillTx/>
              <a:ea typeface="+mn-ea"/>
              <a:cs typeface="Century Gothic"/>
            </a:endParaRPr>
          </a:p>
        </p:txBody>
      </p:sp>
      <p:sp>
        <p:nvSpPr>
          <p:cNvPr id="29" name="Oval 28"/>
          <p:cNvSpPr>
            <a:spLocks/>
          </p:cNvSpPr>
          <p:nvPr/>
        </p:nvSpPr>
        <p:spPr>
          <a:xfrm>
            <a:off x="8046455" y="5194960"/>
            <a:ext cx="1128290" cy="1063253"/>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ESCAPE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0" name="Oval 29"/>
          <p:cNvSpPr>
            <a:spLocks/>
          </p:cNvSpPr>
          <p:nvPr/>
        </p:nvSpPr>
        <p:spPr>
          <a:xfrm>
            <a:off x="4965334" y="5595070"/>
            <a:ext cx="1128290" cy="1063253"/>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all" spc="0" normalizeH="0" baseline="0" noProof="0" dirty="0">
                <a:ln w="76200">
                  <a:noFill/>
                </a:ln>
                <a:solidFill>
                  <a:prstClr val="white"/>
                </a:solidFill>
                <a:effectLst/>
                <a:uLnTx/>
                <a:uFillTx/>
                <a:cs typeface="Century Gothic"/>
              </a:rPr>
              <a:t>Broadening my CULTURAL horizon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50" b="1" kern="0" cap="all" dirty="0">
                <a:ln w="76200">
                  <a:noFill/>
                </a:ln>
                <a:solidFill>
                  <a:prstClr val="white"/>
                </a:solidFill>
                <a:cs typeface="Century Gothic"/>
              </a:rPr>
              <a:t>14%</a:t>
            </a:r>
            <a:endParaRPr kumimoji="0" lang="en-US" sz="950" b="1" i="0" u="none" strike="noStrike" kern="0" cap="all" spc="0" normalizeH="0" baseline="0" noProof="0" dirty="0">
              <a:ln w="76200">
                <a:noFill/>
              </a:ln>
              <a:solidFill>
                <a:prstClr val="white"/>
              </a:solidFill>
              <a:effectLst/>
              <a:uLnTx/>
              <a:uFillTx/>
              <a:cs typeface="Century Gothic"/>
            </a:endParaRPr>
          </a:p>
        </p:txBody>
      </p:sp>
      <p:sp>
        <p:nvSpPr>
          <p:cNvPr id="31" name="Oval 30"/>
          <p:cNvSpPr>
            <a:spLocks/>
          </p:cNvSpPr>
          <p:nvPr/>
        </p:nvSpPr>
        <p:spPr>
          <a:xfrm>
            <a:off x="6196271" y="1664229"/>
            <a:ext cx="1128290" cy="1063253"/>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PLAYFUL</a:t>
            </a:r>
            <a:r>
              <a:rPr kumimoji="0" lang="en-US" sz="1000" i="0" u="none" strike="noStrike" kern="0" cap="none" spc="0" normalizeH="0" noProof="0" dirty="0">
                <a:ln w="76200">
                  <a:noFill/>
                </a:ln>
                <a:solidFill>
                  <a:prstClr val="white"/>
                </a:solidFill>
                <a:effectLst/>
                <a:uLnTx/>
                <a:uFillTx/>
                <a:cs typeface="Century Gothic"/>
              </a:rPr>
              <a:t> </a:t>
            </a:r>
            <a:r>
              <a:rPr kumimoji="0" lang="en-US" sz="1000" i="0" u="none" strike="noStrike" kern="0" cap="none" spc="0" normalizeH="0" baseline="0" noProof="0" dirty="0">
                <a:ln w="76200">
                  <a:noFill/>
                </a:ln>
                <a:solidFill>
                  <a:prstClr val="white"/>
                </a:solidFill>
                <a:effectLst/>
                <a:uLnTx/>
                <a:uFillTx/>
                <a:cs typeface="Century Gothic"/>
              </a:rPr>
              <a:t>LIBERATION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8%</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2" name="Oval 31"/>
          <p:cNvSpPr>
            <a:spLocks/>
          </p:cNvSpPr>
          <p:nvPr/>
        </p:nvSpPr>
        <p:spPr>
          <a:xfrm>
            <a:off x="6219387" y="5757786"/>
            <a:ext cx="1128290" cy="1063253"/>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7%</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3" name="Ellipse 43"/>
          <p:cNvSpPr/>
          <p:nvPr/>
        </p:nvSpPr>
        <p:spPr>
          <a:xfrm>
            <a:off x="5869378" y="3504733"/>
            <a:ext cx="1744367" cy="1511645"/>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983583" y="1260351"/>
            <a:ext cx="5543829" cy="538609"/>
          </a:xfrm>
          <a:prstGeom prst="rect">
            <a:avLst/>
          </a:prstGeom>
        </p:spPr>
        <p:txBody>
          <a:bodyPr wrap="square">
            <a:spAutoFit/>
          </a:bodyPr>
          <a:lstStyle/>
          <a:p>
            <a:pPr lvl="0" algn="ctr" defTabSz="914400">
              <a:defRPr/>
            </a:pPr>
            <a:r>
              <a:rPr lang="en-US" sz="1000" b="1" kern="0" cap="all" dirty="0">
                <a:solidFill>
                  <a:srgbClr val="F95000"/>
                </a:solidFill>
                <a:cs typeface="Century Gothic"/>
              </a:rPr>
              <a:t>Playful Liberation is all about maximizing the pleasure I get out of a holiday and enjoying myself without worrying about the consequences</a:t>
            </a:r>
            <a:br>
              <a:rPr kumimoji="0" lang="en-US" sz="1050" b="1" i="0" u="none" strike="noStrike" kern="0" cap="all" spc="0" normalizeH="0" baseline="0" noProof="0" dirty="0">
                <a:ln>
                  <a:noFill/>
                </a:ln>
                <a:solidFill>
                  <a:srgbClr val="D50D08"/>
                </a:solidFill>
                <a:effectLst/>
                <a:uLnTx/>
                <a:uFillTx/>
                <a:cs typeface="Century Gothic"/>
              </a:rPr>
            </a:br>
            <a:endParaRPr kumimoji="0" lang="en-US" sz="900" b="0" i="0" u="none" strike="noStrike" kern="1200" cap="none" spc="0" normalizeH="0" baseline="0" noProof="0" dirty="0">
              <a:ln>
                <a:noFill/>
              </a:ln>
              <a:solidFill>
                <a:srgbClr val="161612"/>
              </a:solidFill>
              <a:effectLst/>
              <a:uLnTx/>
              <a:uFillTx/>
            </a:endParaRPr>
          </a:p>
        </p:txBody>
      </p:sp>
      <p:sp>
        <p:nvSpPr>
          <p:cNvPr id="35" name="TextBox 34"/>
          <p:cNvSpPr txBox="1"/>
          <p:nvPr/>
        </p:nvSpPr>
        <p:spPr>
          <a:xfrm>
            <a:off x="9043610" y="2460899"/>
            <a:ext cx="3560484" cy="400110"/>
          </a:xfrm>
          <a:prstGeom prst="rect">
            <a:avLst/>
          </a:prstGeom>
          <a:noFill/>
        </p:spPr>
        <p:txBody>
          <a:bodyPr wrap="square" rtlCol="0">
            <a:spAutoFit/>
          </a:bodyPr>
          <a:lstStyle/>
          <a:p>
            <a:pPr lvl="0" defTabSz="914400">
              <a:defRPr/>
            </a:pPr>
            <a:r>
              <a:rPr lang="en-US" sz="1000" b="1" kern="0" cap="all" dirty="0">
                <a:solidFill>
                  <a:srgbClr val="FFC000"/>
                </a:solidFill>
                <a:cs typeface="Century Gothic"/>
              </a:rPr>
              <a:t>Social immersion is all about wanting to be harmoniously connected with other people. </a:t>
            </a:r>
            <a:endParaRPr kumimoji="0" lang="en-US" sz="900" b="0" i="0" u="none" strike="noStrike" kern="1200" cap="none" spc="0" normalizeH="0" baseline="0" noProof="0" dirty="0">
              <a:ln>
                <a:noFill/>
              </a:ln>
              <a:solidFill>
                <a:srgbClr val="161612"/>
              </a:solidFill>
              <a:effectLst/>
              <a:uLnTx/>
              <a:uFillTx/>
            </a:endParaRPr>
          </a:p>
        </p:txBody>
      </p:sp>
      <p:sp>
        <p:nvSpPr>
          <p:cNvPr id="36" name="TextBox 35"/>
          <p:cNvSpPr txBox="1"/>
          <p:nvPr/>
        </p:nvSpPr>
        <p:spPr>
          <a:xfrm>
            <a:off x="9671428" y="3946713"/>
            <a:ext cx="3457171" cy="553998"/>
          </a:xfrm>
          <a:prstGeom prst="rect">
            <a:avLst/>
          </a:prstGeom>
          <a:noFill/>
        </p:spPr>
        <p:txBody>
          <a:bodyPr wrap="square" rtlCol="0">
            <a:spAutoFit/>
          </a:bodyPr>
          <a:lstStyle/>
          <a:p>
            <a:pPr lvl="0" defTabSz="914400">
              <a:defRPr/>
            </a:pPr>
            <a:r>
              <a:rPr lang="en-US" sz="1000" b="1" kern="0" cap="all" dirty="0">
                <a:solidFill>
                  <a:srgbClr val="D35C09">
                    <a:lumMod val="50000"/>
                  </a:srgbClr>
                </a:solidFill>
                <a:cs typeface="Century Gothic"/>
              </a:rPr>
              <a:t>Sharing &amp; caring is all about spoiling my loved ones, intensify the relationship and Create precious moments of togetherness</a:t>
            </a:r>
          </a:p>
        </p:txBody>
      </p:sp>
      <p:sp>
        <p:nvSpPr>
          <p:cNvPr id="37" name="TextBox 36"/>
          <p:cNvSpPr txBox="1"/>
          <p:nvPr/>
        </p:nvSpPr>
        <p:spPr>
          <a:xfrm>
            <a:off x="9399731" y="5484085"/>
            <a:ext cx="3704500" cy="400110"/>
          </a:xfrm>
          <a:prstGeom prst="rect">
            <a:avLst/>
          </a:prstGeom>
          <a:noFill/>
        </p:spPr>
        <p:txBody>
          <a:bodyPr wrap="square" rtlCol="0">
            <a:spAutoFit/>
          </a:bodyPr>
          <a:lstStyle/>
          <a:p>
            <a:pPr lvl="0" defTabSz="914400">
              <a:defRPr/>
            </a:pPr>
            <a:r>
              <a:rPr lang="en-US" sz="1000" b="1" kern="0" cap="all" dirty="0">
                <a:solidFill>
                  <a:srgbClr val="00B0F0"/>
                </a:solidFill>
                <a:cs typeface="Century Gothic"/>
              </a:rPr>
              <a:t>Escape is about the experience of retreat, tranquility and quietness</a:t>
            </a:r>
            <a:endParaRPr kumimoji="0" lang="en-US" sz="900" b="0" i="0" u="none" strike="noStrike" kern="1200" cap="none" spc="0" normalizeH="0" baseline="0" noProof="0" dirty="0">
              <a:ln>
                <a:noFill/>
              </a:ln>
              <a:solidFill>
                <a:srgbClr val="161612"/>
              </a:solidFill>
              <a:effectLst/>
              <a:uLnTx/>
              <a:uFillTx/>
            </a:endParaRPr>
          </a:p>
        </p:txBody>
      </p:sp>
      <p:sp>
        <p:nvSpPr>
          <p:cNvPr id="38" name="TextBox 37"/>
          <p:cNvSpPr txBox="1"/>
          <p:nvPr/>
        </p:nvSpPr>
        <p:spPr>
          <a:xfrm>
            <a:off x="5084414" y="6908913"/>
            <a:ext cx="3403321" cy="400110"/>
          </a:xfrm>
          <a:prstGeom prst="rect">
            <a:avLst/>
          </a:prstGeom>
          <a:noFill/>
        </p:spPr>
        <p:txBody>
          <a:bodyPr wrap="square" rtlCol="0">
            <a:spAutoFit/>
          </a:bodyPr>
          <a:lstStyle/>
          <a:p>
            <a:pPr lvl="0" algn="ctr" defTabSz="914400">
              <a:defRPr/>
            </a:pPr>
            <a:r>
              <a:rPr lang="en-US" sz="1000" b="1" kern="0" cap="all" dirty="0">
                <a:solidFill>
                  <a:srgbClr val="000000"/>
                </a:solidFill>
                <a:cs typeface="Century Gothic"/>
              </a:rPr>
              <a:t>Control is about avoiding surprises and seek the familiar instead of the unknown.</a:t>
            </a:r>
            <a:endParaRPr kumimoji="0" lang="en-US" sz="900" b="0" i="0" u="none" strike="noStrike" kern="1200" cap="none" spc="0" normalizeH="0" baseline="0" noProof="0" dirty="0">
              <a:ln>
                <a:noFill/>
              </a:ln>
              <a:solidFill>
                <a:srgbClr val="161612"/>
              </a:solidFill>
              <a:effectLst/>
              <a:uLnTx/>
              <a:uFillTx/>
            </a:endParaRPr>
          </a:p>
        </p:txBody>
      </p:sp>
      <p:sp>
        <p:nvSpPr>
          <p:cNvPr id="39" name="TextBox 38"/>
          <p:cNvSpPr txBox="1"/>
          <p:nvPr/>
        </p:nvSpPr>
        <p:spPr>
          <a:xfrm>
            <a:off x="1659227" y="6124807"/>
            <a:ext cx="3366415" cy="707886"/>
          </a:xfrm>
          <a:prstGeom prst="rect">
            <a:avLst/>
          </a:prstGeom>
          <a:noFill/>
        </p:spPr>
        <p:txBody>
          <a:bodyPr wrap="square" rtlCol="0">
            <a:spAutoFit/>
          </a:bodyPr>
          <a:lstStyle/>
          <a:p>
            <a:pPr lvl="0" defTabSz="914400">
              <a:defRPr/>
            </a:pPr>
            <a:r>
              <a:rPr lang="en-US" sz="1000" b="1" kern="0" cap="all" dirty="0">
                <a:solidFill>
                  <a:srgbClr val="92D050"/>
                </a:solidFill>
                <a:cs typeface="Century Gothic"/>
              </a:rPr>
              <a:t>The segment reflects the need to learn about a foreign culture, stand out from the crowd. Something to talk about when coming home.</a:t>
            </a:r>
            <a:endParaRPr kumimoji="0" lang="en-US" sz="900" b="0" i="0" u="none" strike="noStrike" kern="1200" cap="none" spc="0" normalizeH="0" baseline="0" noProof="0" dirty="0">
              <a:ln>
                <a:noFill/>
              </a:ln>
              <a:solidFill>
                <a:srgbClr val="92D050"/>
              </a:solidFill>
              <a:effectLst/>
              <a:uLnTx/>
              <a:uFillTx/>
            </a:endParaRPr>
          </a:p>
        </p:txBody>
      </p:sp>
      <p:sp>
        <p:nvSpPr>
          <p:cNvPr id="40" name="TextBox 39"/>
          <p:cNvSpPr txBox="1"/>
          <p:nvPr/>
        </p:nvSpPr>
        <p:spPr>
          <a:xfrm>
            <a:off x="497708" y="3833918"/>
            <a:ext cx="3250362" cy="707886"/>
          </a:xfrm>
          <a:prstGeom prst="rect">
            <a:avLst/>
          </a:prstGeom>
          <a:noFill/>
        </p:spPr>
        <p:txBody>
          <a:bodyPr wrap="square" rtlCol="0">
            <a:spAutoFit/>
          </a:bodyPr>
          <a:lstStyle/>
          <a:p>
            <a:pPr lvl="0" defTabSz="914400">
              <a:defRPr/>
            </a:pPr>
            <a:r>
              <a:rPr lang="en-US" sz="1000" b="1" kern="0" cap="all" dirty="0">
                <a:solidFill>
                  <a:srgbClr val="9966FF"/>
                </a:solidFill>
                <a:cs typeface="Century Gothic"/>
              </a:rPr>
              <a:t>Romantic luxury is about the need to indulge in some luxury. Find those romantic spots that really creates a feeling of extravagance. </a:t>
            </a:r>
            <a:endParaRPr kumimoji="0" lang="en-US" sz="900" b="0" i="0" u="none" strike="noStrike" kern="1200" cap="none" spc="0" normalizeH="0" baseline="0" noProof="0" dirty="0">
              <a:ln>
                <a:noFill/>
              </a:ln>
              <a:solidFill>
                <a:srgbClr val="161612"/>
              </a:solidFill>
              <a:effectLst/>
              <a:uLnTx/>
              <a:uFillTx/>
            </a:endParaRPr>
          </a:p>
        </p:txBody>
      </p:sp>
      <p:sp>
        <p:nvSpPr>
          <p:cNvPr id="41" name="TextBox 40"/>
          <p:cNvSpPr txBox="1"/>
          <p:nvPr/>
        </p:nvSpPr>
        <p:spPr>
          <a:xfrm>
            <a:off x="807669" y="2461529"/>
            <a:ext cx="3590271" cy="553998"/>
          </a:xfrm>
          <a:prstGeom prst="rect">
            <a:avLst/>
          </a:prstGeom>
          <a:noFill/>
        </p:spPr>
        <p:txBody>
          <a:bodyPr wrap="square" rtlCol="0">
            <a:spAutoFit/>
          </a:bodyPr>
          <a:lstStyle/>
          <a:p>
            <a:pPr lvl="0" defTabSz="914400">
              <a:defRPr/>
            </a:pPr>
            <a:r>
              <a:rPr lang="en-US" sz="1000" b="1" kern="0" cap="all" dirty="0">
                <a:solidFill>
                  <a:srgbClr val="FF0000"/>
                </a:solidFill>
                <a:cs typeface="Century Gothic"/>
              </a:rPr>
              <a:t>Energy is about adventure, being active, testing your boundaries and discovering new things. It taps into the need to be energized. </a:t>
            </a:r>
            <a:endParaRPr kumimoji="0" lang="en-US" sz="900" b="0" i="0" u="none" strike="noStrike" kern="1200" cap="none" spc="0" normalizeH="0" baseline="0" noProof="0" dirty="0">
              <a:ln>
                <a:noFill/>
              </a:ln>
              <a:solidFill>
                <a:srgbClr val="161612"/>
              </a:solidFill>
              <a:effectLst/>
              <a:uLnTx/>
              <a:uFillTx/>
            </a:endParaRPr>
          </a:p>
        </p:txBody>
      </p:sp>
      <p:sp>
        <p:nvSpPr>
          <p:cNvPr id="42" name="Oval 41"/>
          <p:cNvSpPr>
            <a:spLocks/>
          </p:cNvSpPr>
          <p:nvPr/>
        </p:nvSpPr>
        <p:spPr>
          <a:xfrm>
            <a:off x="4058733" y="4820942"/>
            <a:ext cx="1128290" cy="1063253"/>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50" kern="0" cap="all" dirty="0">
                <a:ln w="76200">
                  <a:noFill/>
                </a:ln>
                <a:solidFill>
                  <a:prstClr val="white"/>
                </a:solidFill>
                <a:cs typeface="Century Gothic"/>
              </a:rPr>
              <a:t>ADVENTURES IN THE WORLD OF NATURAL BEAUTY</a:t>
            </a:r>
          </a:p>
          <a:p>
            <a:pPr lvl="0" algn="ctr" defTabSz="914400">
              <a:defRPr/>
            </a:pPr>
            <a:r>
              <a:rPr lang="en-US" sz="950" b="1" kern="0" cap="all" dirty="0">
                <a:ln w="76200">
                  <a:noFill/>
                </a:ln>
                <a:solidFill>
                  <a:prstClr val="white"/>
                </a:solidFill>
                <a:cs typeface="Century Gothic"/>
              </a:rPr>
              <a:t>18%</a:t>
            </a:r>
          </a:p>
        </p:txBody>
      </p:sp>
      <p:sp>
        <p:nvSpPr>
          <p:cNvPr id="43" name="TextBox 42"/>
          <p:cNvSpPr txBox="1"/>
          <p:nvPr/>
        </p:nvSpPr>
        <p:spPr>
          <a:xfrm>
            <a:off x="589901" y="4929308"/>
            <a:ext cx="3366415" cy="1015663"/>
          </a:xfrm>
          <a:prstGeom prst="rect">
            <a:avLst/>
          </a:prstGeom>
          <a:noFill/>
        </p:spPr>
        <p:txBody>
          <a:bodyPr wrap="square" rtlCol="0">
            <a:spAutoFit/>
          </a:bodyPr>
          <a:lstStyle/>
          <a:p>
            <a:pPr lvl="0" defTabSz="914400">
              <a:defRPr/>
            </a:pPr>
            <a:r>
              <a:rPr lang="en-US" sz="1000" b="1" kern="0" cap="all" dirty="0">
                <a:solidFill>
                  <a:srgbClr val="00B050"/>
                </a:solidFill>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900" b="0" i="0" u="none" strike="noStrike" kern="1200" cap="none" spc="0" normalizeH="0" baseline="0" noProof="0" dirty="0">
              <a:ln>
                <a:noFill/>
              </a:ln>
              <a:solidFill>
                <a:srgbClr val="00B050"/>
              </a:solidFill>
              <a:effectLst/>
              <a:uLnTx/>
              <a:uFillTx/>
            </a:endParaRPr>
          </a:p>
        </p:txBody>
      </p:sp>
      <p:sp>
        <p:nvSpPr>
          <p:cNvPr id="44" name="Rectangle 43"/>
          <p:cNvSpPr/>
          <p:nvPr/>
        </p:nvSpPr>
        <p:spPr>
          <a:xfrm>
            <a:off x="10101690" y="6599899"/>
            <a:ext cx="2596646" cy="784830"/>
          </a:xfrm>
          <a:prstGeom prst="rect">
            <a:avLst/>
          </a:prstGeom>
        </p:spPr>
        <p:txBody>
          <a:bodyPr wrap="square">
            <a:spAutoFit/>
          </a:bodyPr>
          <a:lstStyle/>
          <a:p>
            <a:r>
              <a:rPr lang="en-US" sz="900" b="1" i="1" dirty="0"/>
              <a:t>*  Share of overnight stays: </a:t>
            </a:r>
            <a:r>
              <a:rPr lang="en-US" sz="900" dirty="0"/>
              <a:t>The segment volume is derived from the number of overnight stays on each occasion. The figures on the slide shows  the share of overnight stays on all holidays</a:t>
            </a:r>
            <a:endParaRPr lang="en-US" sz="900" b="1" i="1" dirty="0"/>
          </a:p>
        </p:txBody>
      </p:sp>
      <p:pic>
        <p:nvPicPr>
          <p:cNvPr id="46" name="Picture 2" descr="Bilderesultat for country falg button swede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80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6139340" cy="553998"/>
          </a:xfrm>
        </p:spPr>
        <p:txBody>
          <a:bodyPr/>
          <a:lstStyle/>
          <a:p>
            <a:r>
              <a:rPr lang="en-US" dirty="0"/>
              <a:t>Segment size* per market</a:t>
            </a:r>
          </a:p>
        </p:txBody>
      </p:sp>
      <p:graphicFrame>
        <p:nvGraphicFramePr>
          <p:cNvPr id="5" name="Chart 4"/>
          <p:cNvGraphicFramePr/>
          <p:nvPr>
            <p:extLst>
              <p:ext uri="{D42A27DB-BD31-4B8C-83A1-F6EECF244321}">
                <p14:modId xmlns:p14="http://schemas.microsoft.com/office/powerpoint/2010/main" val="525666112"/>
              </p:ext>
            </p:extLst>
          </p:nvPr>
        </p:nvGraphicFramePr>
        <p:xfrm>
          <a:off x="743223" y="1116335"/>
          <a:ext cx="11737304"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36743819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176838" cy="553998"/>
          </a:xfrm>
        </p:spPr>
        <p:txBody>
          <a:bodyPr/>
          <a:lstStyle/>
          <a:p>
            <a:r>
              <a:rPr lang="en-US" dirty="0"/>
              <a:t>Segments share of occasion – global</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graphicFrame>
        <p:nvGraphicFramePr>
          <p:cNvPr id="2" name="Table 1"/>
          <p:cNvGraphicFramePr>
            <a:graphicFrameLocks noGrp="1"/>
          </p:cNvGraphicFramePr>
          <p:nvPr>
            <p:extLst>
              <p:ext uri="{D42A27DB-BD31-4B8C-83A1-F6EECF244321}">
                <p14:modId xmlns:p14="http://schemas.microsoft.com/office/powerpoint/2010/main" val="541540465"/>
              </p:ext>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2897209025"/>
                    </a:ext>
                  </a:extLst>
                </a:gridCol>
                <a:gridCol w="938925">
                  <a:extLst>
                    <a:ext uri="{9D8B030D-6E8A-4147-A177-3AD203B41FA5}">
                      <a16:colId xmlns:a16="http://schemas.microsoft.com/office/drawing/2014/main" val="3818363276"/>
                    </a:ext>
                  </a:extLst>
                </a:gridCol>
                <a:gridCol w="938925">
                  <a:extLst>
                    <a:ext uri="{9D8B030D-6E8A-4147-A177-3AD203B41FA5}">
                      <a16:colId xmlns:a16="http://schemas.microsoft.com/office/drawing/2014/main" val="509720093"/>
                    </a:ext>
                  </a:extLst>
                </a:gridCol>
                <a:gridCol w="938925">
                  <a:extLst>
                    <a:ext uri="{9D8B030D-6E8A-4147-A177-3AD203B41FA5}">
                      <a16:colId xmlns:a16="http://schemas.microsoft.com/office/drawing/2014/main" val="409363618"/>
                    </a:ext>
                  </a:extLst>
                </a:gridCol>
                <a:gridCol w="938925">
                  <a:extLst>
                    <a:ext uri="{9D8B030D-6E8A-4147-A177-3AD203B41FA5}">
                      <a16:colId xmlns:a16="http://schemas.microsoft.com/office/drawing/2014/main" val="3534506135"/>
                    </a:ext>
                  </a:extLst>
                </a:gridCol>
                <a:gridCol w="938925">
                  <a:extLst>
                    <a:ext uri="{9D8B030D-6E8A-4147-A177-3AD203B41FA5}">
                      <a16:colId xmlns:a16="http://schemas.microsoft.com/office/drawing/2014/main" val="248424523"/>
                    </a:ext>
                  </a:extLst>
                </a:gridCol>
                <a:gridCol w="938925">
                  <a:extLst>
                    <a:ext uri="{9D8B030D-6E8A-4147-A177-3AD203B41FA5}">
                      <a16:colId xmlns:a16="http://schemas.microsoft.com/office/drawing/2014/main" val="2931737766"/>
                    </a:ext>
                  </a:extLst>
                </a:gridCol>
                <a:gridCol w="938925">
                  <a:extLst>
                    <a:ext uri="{9D8B030D-6E8A-4147-A177-3AD203B41FA5}">
                      <a16:colId xmlns:a16="http://schemas.microsoft.com/office/drawing/2014/main" val="2606960646"/>
                    </a:ext>
                  </a:extLst>
                </a:gridCol>
                <a:gridCol w="938925">
                  <a:extLst>
                    <a:ext uri="{9D8B030D-6E8A-4147-A177-3AD203B41FA5}">
                      <a16:colId xmlns:a16="http://schemas.microsoft.com/office/drawing/2014/main" val="1033648397"/>
                    </a:ext>
                  </a:extLst>
                </a:gridCol>
                <a:gridCol w="938925">
                  <a:extLst>
                    <a:ext uri="{9D8B030D-6E8A-4147-A177-3AD203B41FA5}">
                      <a16:colId xmlns:a16="http://schemas.microsoft.com/office/drawing/2014/main" val="3224623127"/>
                    </a:ext>
                  </a:extLst>
                </a:gridCol>
                <a:gridCol w="938925">
                  <a:extLst>
                    <a:ext uri="{9D8B030D-6E8A-4147-A177-3AD203B41FA5}">
                      <a16:colId xmlns:a16="http://schemas.microsoft.com/office/drawing/2014/main" val="1417991806"/>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21928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2217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2265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2780</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2063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82767">
                <a:tc>
                  <a:txBody>
                    <a:bodyPr/>
                    <a:lstStyle/>
                    <a:p>
                      <a:pPr algn="l" fontAlgn="ctr"/>
                      <a:r>
                        <a:rPr lang="en-US" sz="1100" b="0" i="0" u="none" strike="noStrike" noProof="0" dirty="0">
                          <a:effectLst/>
                          <a:latin typeface="Calibri" panose="020F0502020204030204" pitchFamily="34" charset="0"/>
                        </a:rPr>
                        <a:t>Visits to historic sites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82767">
                <a:tc>
                  <a:txBody>
                    <a:bodyPr/>
                    <a:lstStyle/>
                    <a:p>
                      <a:pPr algn="l" fontAlgn="ctr"/>
                      <a:r>
                        <a:rPr lang="en-US" sz="1100" b="0" i="0" u="none" strike="noStrike" noProof="0" dirty="0">
                          <a:effectLst/>
                          <a:latin typeface="Calibri" panose="020F0502020204030204" pitchFamily="34" charset="0"/>
                        </a:rPr>
                        <a:t>Sun and beach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65534">
                <a:tc>
                  <a:txBody>
                    <a:bodyPr/>
                    <a:lstStyle/>
                    <a:p>
                      <a:pPr algn="l" fontAlgn="ctr"/>
                      <a:r>
                        <a:rPr lang="en-US" sz="1100" b="0" i="0" u="none" strike="noStrike" noProof="0" dirty="0">
                          <a:effectLst/>
                          <a:latin typeface="Calibri" panose="020F0502020204030204" pitchFamily="34" charset="0"/>
                        </a:rPr>
                        <a:t>Holiday to experience nature, scenery and wildlife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82767">
                <a:tc>
                  <a:txBody>
                    <a:bodyPr/>
                    <a:lstStyle/>
                    <a:p>
                      <a:pPr algn="l" fontAlgn="ctr"/>
                      <a:r>
                        <a:rPr lang="en-US" sz="1100" b="0" i="0" u="none" strike="noStrike" noProof="0" dirty="0">
                          <a:effectLst/>
                          <a:latin typeface="Calibri" panose="020F0502020204030204" pitchFamily="34" charset="0"/>
                        </a:rPr>
                        <a:t>Sightseeing/round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82767">
                <a:tc>
                  <a:txBody>
                    <a:bodyPr/>
                    <a:lstStyle/>
                    <a:p>
                      <a:pPr algn="l" fontAlgn="ctr"/>
                      <a:r>
                        <a:rPr lang="en-US" sz="1100" b="0" i="0" u="none" strike="noStrike" noProof="0" dirty="0">
                          <a:effectLst/>
                          <a:latin typeface="Calibri" panose="020F0502020204030204" pitchFamily="34" charset="0"/>
                        </a:rPr>
                        <a:t>Cultural experience (focus on art, theatre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65534">
                <a:tc>
                  <a:txBody>
                    <a:bodyPr/>
                    <a:lstStyle/>
                    <a:p>
                      <a:pPr algn="l" fontAlgn="ctr"/>
                      <a:r>
                        <a:rPr lang="en-US" sz="1100" b="0" i="0" u="none" strike="noStrike" noProof="0" dirty="0">
                          <a:effectLst/>
                          <a:latin typeface="Calibri" panose="020F0502020204030204" pitchFamily="34" charset="0"/>
                        </a:rPr>
                        <a:t>City break (focusing on cultural, shopping, Club, restaurant visits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82767">
                <a:tc>
                  <a:txBody>
                    <a:bodyPr/>
                    <a:lstStyle/>
                    <a:p>
                      <a:pPr algn="l" fontAlgn="ctr"/>
                      <a:r>
                        <a:rPr lang="en-US" sz="1100" b="0" i="0" u="none" strike="noStrike" noProof="0" dirty="0">
                          <a:effectLst/>
                          <a:latin typeface="Calibri" panose="020F0502020204030204" pitchFamily="34" charset="0"/>
                        </a:rPr>
                        <a:t>Visiting friends and relatives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82767">
                <a:tc>
                  <a:txBody>
                    <a:bodyPr/>
                    <a:lstStyle/>
                    <a:p>
                      <a:pPr algn="l" fontAlgn="ctr"/>
                      <a:r>
                        <a:rPr lang="en-US" sz="1100" b="0" i="0" u="none" strike="noStrike" noProof="0" dirty="0">
                          <a:effectLst/>
                          <a:latin typeface="Calibri" panose="020F0502020204030204" pitchFamily="34" charset="0"/>
                        </a:rPr>
                        <a:t>Culinary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82767">
                <a:tc>
                  <a:txBody>
                    <a:bodyPr/>
                    <a:lstStyle/>
                    <a:p>
                      <a:pPr algn="l" fontAlgn="ctr"/>
                      <a:r>
                        <a:rPr lang="en-US" sz="1100" b="0" i="0" u="none" strike="noStrike" noProof="0" dirty="0">
                          <a:effectLst/>
                          <a:latin typeface="Calibri" panose="020F0502020204030204" pitchFamily="34" charset="0"/>
                        </a:rPr>
                        <a:t>Party</a:t>
                      </a:r>
                      <a:r>
                        <a:rPr lang="en-US" sz="1100" b="0" i="0" u="none" strike="noStrike" baseline="0" noProof="0" dirty="0">
                          <a:effectLst/>
                          <a:latin typeface="Calibri" panose="020F0502020204030204" pitchFamily="34" charset="0"/>
                        </a:rPr>
                        <a:t> &amp; </a:t>
                      </a:r>
                      <a:r>
                        <a:rPr lang="en-US" sz="1100" b="0" i="0" u="none" strike="noStrike" noProof="0" dirty="0">
                          <a:effectLst/>
                          <a:latin typeface="Calibri" panose="020F0502020204030204" pitchFamily="34" charset="0"/>
                        </a:rPr>
                        <a:t>fun</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82767">
                <a:tc>
                  <a:txBody>
                    <a:bodyPr/>
                    <a:lstStyle/>
                    <a:p>
                      <a:pPr algn="l" fontAlgn="ctr"/>
                      <a:r>
                        <a:rPr lang="en-US" sz="1100" b="0" i="0" u="none" strike="noStrike" noProof="0" dirty="0">
                          <a:effectLst/>
                          <a:latin typeface="Calibri" panose="020F0502020204030204" pitchFamily="34" charset="0"/>
                        </a:rPr>
                        <a:t>Sports/active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65534">
                <a:tc>
                  <a:txBody>
                    <a:bodyPr/>
                    <a:lstStyle/>
                    <a:p>
                      <a:pPr algn="l" fontAlgn="ctr"/>
                      <a:r>
                        <a:rPr lang="en-US" sz="1100" b="0" i="0" u="none" strike="noStrike" noProof="0" dirty="0">
                          <a:effectLst/>
                          <a:latin typeface="Calibri" panose="020F0502020204030204" pitchFamily="34" charset="0"/>
                        </a:rPr>
                        <a:t>Travel to cottage/holiday home (hired/own/borrowed cottage/holiday home)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82767">
                <a:tc>
                  <a:txBody>
                    <a:bodyPr/>
                    <a:lstStyle/>
                    <a:p>
                      <a:pPr algn="l" fontAlgn="ctr"/>
                      <a:r>
                        <a:rPr lang="en-US" sz="1100" b="0" i="0" u="none" strike="noStrike" noProof="0" dirty="0">
                          <a:effectLst/>
                          <a:latin typeface="Calibri" panose="020F0502020204030204" pitchFamily="34" charset="0"/>
                        </a:rPr>
                        <a:t>Ski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82767">
                <a:tc>
                  <a:txBody>
                    <a:bodyPr/>
                    <a:lstStyle/>
                    <a:p>
                      <a:pPr algn="l" fontAlgn="ctr"/>
                      <a:r>
                        <a:rPr lang="en-US" sz="1100" b="0" i="0" u="none" strike="noStrike" noProof="0" dirty="0">
                          <a:effectLst/>
                          <a:latin typeface="Calibri" panose="020F0502020204030204" pitchFamily="34" charset="0"/>
                        </a:rPr>
                        <a:t>Event holiday (festivals, sports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82767">
                <a:tc>
                  <a:txBody>
                    <a:bodyPr/>
                    <a:lstStyle/>
                    <a:p>
                      <a:pPr algn="l" fontAlgn="ctr"/>
                      <a:r>
                        <a:rPr lang="en-US" sz="1100" b="0" i="0" u="none" strike="noStrike" noProof="0" dirty="0">
                          <a:effectLst/>
                          <a:latin typeface="Calibri" panose="020F0502020204030204" pitchFamily="34" charset="0"/>
                        </a:rPr>
                        <a:t>Countryside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82767">
                <a:tc>
                  <a:txBody>
                    <a:bodyPr/>
                    <a:lstStyle/>
                    <a:p>
                      <a:pPr algn="l" fontAlgn="ctr"/>
                      <a:r>
                        <a:rPr lang="en-US" sz="1100" b="0" i="0" u="none" strike="noStrike" noProof="0" dirty="0">
                          <a:effectLst/>
                          <a:latin typeface="Calibri" panose="020F0502020204030204" pitchFamily="34" charset="0"/>
                        </a:rPr>
                        <a:t>Health travel</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dirty="0">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82767">
                <a:tc>
                  <a:txBody>
                    <a:bodyPr/>
                    <a:lstStyle/>
                    <a:p>
                      <a:pPr algn="l" fontAlgn="ctr"/>
                      <a:r>
                        <a:rPr lang="en-US" sz="1100" b="0" i="0" u="none" strike="noStrike" noProof="0" dirty="0">
                          <a:effectLst/>
                          <a:latin typeface="Calibri" panose="020F0502020204030204" pitchFamily="34" charset="0"/>
                        </a:rPr>
                        <a:t>Other type of winter holiday with snow</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dirty="0">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82767">
                <a:tc>
                  <a:txBody>
                    <a:bodyPr/>
                    <a:lstStyle/>
                    <a:p>
                      <a:pPr algn="l" fontAlgn="ctr"/>
                      <a:r>
                        <a:rPr lang="en-US" sz="1100" b="0" i="0" u="none" strike="noStrike" noProof="0" dirty="0">
                          <a:effectLst/>
                          <a:latin typeface="Calibri" panose="020F0502020204030204" pitchFamily="34" charset="0"/>
                        </a:rPr>
                        <a:t>Cruise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398177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341690" cy="553998"/>
          </a:xfrm>
        </p:spPr>
        <p:txBody>
          <a:bodyPr/>
          <a:lstStyle/>
          <a:p>
            <a:r>
              <a:rPr lang="en-US" dirty="0"/>
              <a:t>Segments share of occasion – Sweden</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pic>
        <p:nvPicPr>
          <p:cNvPr id="7" name="Picture 2" descr="Bilderesultat for country falg button sweden">
            <a:extLst>
              <a:ext uri="{FF2B5EF4-FFF2-40B4-BE49-F238E27FC236}">
                <a16:creationId xmlns:a16="http://schemas.microsoft.com/office/drawing/2014/main" id="{A0FC72CA-2728-4B68-8ACB-3A19C49E59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4735BDBE-5AAD-4FF8-A31F-5B9C1852D452}"/>
              </a:ext>
            </a:extLst>
          </p:cNvPr>
          <p:cNvGraphicFramePr>
            <a:graphicFrameLocks noGrp="1"/>
          </p:cNvGraphicFramePr>
          <p:nvPr>
            <p:extLst>
              <p:ext uri="{D42A27DB-BD31-4B8C-83A1-F6EECF244321}">
                <p14:modId xmlns:p14="http://schemas.microsoft.com/office/powerpoint/2010/main" val="4022266996"/>
              </p:ext>
            </p:extLst>
          </p:nvPr>
        </p:nvGraphicFramePr>
        <p:xfrm>
          <a:off x="550864" y="1836415"/>
          <a:ext cx="12306298" cy="4569174"/>
        </p:xfrm>
        <a:graphic>
          <a:graphicData uri="http://schemas.openxmlformats.org/drawingml/2006/table">
            <a:tbl>
              <a:tblPr/>
              <a:tblGrid>
                <a:gridCol w="2917048">
                  <a:extLst>
                    <a:ext uri="{9D8B030D-6E8A-4147-A177-3AD203B41FA5}">
                      <a16:colId xmlns:a16="http://schemas.microsoft.com/office/drawing/2014/main" val="1267352143"/>
                    </a:ext>
                  </a:extLst>
                </a:gridCol>
                <a:gridCol w="938925">
                  <a:extLst>
                    <a:ext uri="{9D8B030D-6E8A-4147-A177-3AD203B41FA5}">
                      <a16:colId xmlns:a16="http://schemas.microsoft.com/office/drawing/2014/main" val="3598082082"/>
                    </a:ext>
                  </a:extLst>
                </a:gridCol>
                <a:gridCol w="938925">
                  <a:extLst>
                    <a:ext uri="{9D8B030D-6E8A-4147-A177-3AD203B41FA5}">
                      <a16:colId xmlns:a16="http://schemas.microsoft.com/office/drawing/2014/main" val="2061368512"/>
                    </a:ext>
                  </a:extLst>
                </a:gridCol>
                <a:gridCol w="938925">
                  <a:extLst>
                    <a:ext uri="{9D8B030D-6E8A-4147-A177-3AD203B41FA5}">
                      <a16:colId xmlns:a16="http://schemas.microsoft.com/office/drawing/2014/main" val="2501730201"/>
                    </a:ext>
                  </a:extLst>
                </a:gridCol>
                <a:gridCol w="938925">
                  <a:extLst>
                    <a:ext uri="{9D8B030D-6E8A-4147-A177-3AD203B41FA5}">
                      <a16:colId xmlns:a16="http://schemas.microsoft.com/office/drawing/2014/main" val="3664847749"/>
                    </a:ext>
                  </a:extLst>
                </a:gridCol>
                <a:gridCol w="938925">
                  <a:extLst>
                    <a:ext uri="{9D8B030D-6E8A-4147-A177-3AD203B41FA5}">
                      <a16:colId xmlns:a16="http://schemas.microsoft.com/office/drawing/2014/main" val="3888842190"/>
                    </a:ext>
                  </a:extLst>
                </a:gridCol>
                <a:gridCol w="938925">
                  <a:extLst>
                    <a:ext uri="{9D8B030D-6E8A-4147-A177-3AD203B41FA5}">
                      <a16:colId xmlns:a16="http://schemas.microsoft.com/office/drawing/2014/main" val="2369081975"/>
                    </a:ext>
                  </a:extLst>
                </a:gridCol>
                <a:gridCol w="938925">
                  <a:extLst>
                    <a:ext uri="{9D8B030D-6E8A-4147-A177-3AD203B41FA5}">
                      <a16:colId xmlns:a16="http://schemas.microsoft.com/office/drawing/2014/main" val="4161958506"/>
                    </a:ext>
                  </a:extLst>
                </a:gridCol>
                <a:gridCol w="938925">
                  <a:extLst>
                    <a:ext uri="{9D8B030D-6E8A-4147-A177-3AD203B41FA5}">
                      <a16:colId xmlns:a16="http://schemas.microsoft.com/office/drawing/2014/main" val="726764430"/>
                    </a:ext>
                  </a:extLst>
                </a:gridCol>
                <a:gridCol w="938925">
                  <a:extLst>
                    <a:ext uri="{9D8B030D-6E8A-4147-A177-3AD203B41FA5}">
                      <a16:colId xmlns:a16="http://schemas.microsoft.com/office/drawing/2014/main" val="4203620124"/>
                    </a:ext>
                  </a:extLst>
                </a:gridCol>
                <a:gridCol w="938925">
                  <a:extLst>
                    <a:ext uri="{9D8B030D-6E8A-4147-A177-3AD203B41FA5}">
                      <a16:colId xmlns:a16="http://schemas.microsoft.com/office/drawing/2014/main" val="593850870"/>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665499100"/>
                  </a:ext>
                </a:extLst>
              </a:tr>
              <a:tr h="182767">
                <a:tc>
                  <a:txBody>
                    <a:bodyPr/>
                    <a:lstStyle/>
                    <a:p>
                      <a:pPr algn="l" fontAlgn="ctr"/>
                      <a:r>
                        <a:rPr lang="en-US" sz="1100" b="0" i="0" u="none" strike="noStrike" noProof="0">
                          <a:effectLst/>
                          <a:latin typeface="Calibri" panose="020F0502020204030204" pitchFamily="34" charset="0"/>
                        </a:rPr>
                        <a:t># interviews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2258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235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197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396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316</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064713748"/>
                  </a:ext>
                </a:extLst>
              </a:tr>
              <a:tr h="182767">
                <a:tc>
                  <a:txBody>
                    <a:bodyPr/>
                    <a:lstStyle/>
                    <a:p>
                      <a:pPr algn="l" fontAlgn="ctr"/>
                      <a:r>
                        <a:rPr lang="en-US" sz="1100" b="0" i="0" u="none" strike="noStrike" noProof="0">
                          <a:effectLst/>
                          <a:latin typeface="Calibri" panose="020F0502020204030204" pitchFamily="34" charset="0"/>
                        </a:rPr>
                        <a:t>Sun and beach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76 %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62978696"/>
                  </a:ext>
                </a:extLst>
              </a:tr>
              <a:tr h="182767">
                <a:tc>
                  <a:txBody>
                    <a:bodyPr/>
                    <a:lstStyle/>
                    <a:p>
                      <a:pPr algn="l" fontAlgn="ctr"/>
                      <a:r>
                        <a:rPr lang="en-US" sz="1100" b="0" i="0" u="none" strike="noStrike" noProof="0">
                          <a:effectLst/>
                          <a:latin typeface="Calibri" panose="020F0502020204030204" pitchFamily="34" charset="0"/>
                        </a:rPr>
                        <a:t>Sightseeing/round trip</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1923820534"/>
                  </a:ext>
                </a:extLst>
              </a:tr>
              <a:tr h="365534">
                <a:tc>
                  <a:txBody>
                    <a:bodyPr/>
                    <a:lstStyle/>
                    <a:p>
                      <a:pPr algn="l" fontAlgn="ctr"/>
                      <a:r>
                        <a:rPr lang="en-US" sz="1100" b="0" i="0" u="none" strike="noStrike" noProof="0">
                          <a:effectLst/>
                          <a:latin typeface="Calibri" panose="020F0502020204030204" pitchFamily="34" charset="0"/>
                        </a:rPr>
                        <a:t>City break (focusing on cultural, shopping, Club, restaurant visits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09416014"/>
                  </a:ext>
                </a:extLst>
              </a:tr>
              <a:tr h="182767">
                <a:tc>
                  <a:txBody>
                    <a:bodyPr/>
                    <a:lstStyle/>
                    <a:p>
                      <a:pPr algn="l" fontAlgn="ctr"/>
                      <a:r>
                        <a:rPr lang="en-US" sz="1100" b="0" i="0" u="none" strike="noStrike" noProof="0">
                          <a:effectLst/>
                          <a:latin typeface="Calibri" panose="020F0502020204030204" pitchFamily="34" charset="0"/>
                        </a:rPr>
                        <a:t>Visits to historic sites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663069156"/>
                  </a:ext>
                </a:extLst>
              </a:tr>
              <a:tr h="365534">
                <a:tc>
                  <a:txBody>
                    <a:bodyPr/>
                    <a:lstStyle/>
                    <a:p>
                      <a:pPr algn="l" fontAlgn="ctr"/>
                      <a:r>
                        <a:rPr lang="en-US" sz="1100" b="0" i="0" u="none" strike="noStrike" noProof="0">
                          <a:effectLst/>
                          <a:latin typeface="Calibri" panose="020F0502020204030204" pitchFamily="34" charset="0"/>
                        </a:rPr>
                        <a:t>Holiday to experience nature, scenery and wildlife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895974794"/>
                  </a:ext>
                </a:extLst>
              </a:tr>
              <a:tr h="182767">
                <a:tc>
                  <a:txBody>
                    <a:bodyPr/>
                    <a:lstStyle/>
                    <a:p>
                      <a:pPr algn="l" fontAlgn="ctr"/>
                      <a:r>
                        <a:rPr lang="en-US" sz="1100" b="0" i="0" u="none" strike="noStrike" noProof="0">
                          <a:effectLst/>
                          <a:latin typeface="Calibri" panose="020F0502020204030204" pitchFamily="34" charset="0"/>
                        </a:rPr>
                        <a:t>Visiting friends and relatives</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162144917"/>
                  </a:ext>
                </a:extLst>
              </a:tr>
              <a:tr h="182767">
                <a:tc>
                  <a:txBody>
                    <a:bodyPr/>
                    <a:lstStyle/>
                    <a:p>
                      <a:pPr algn="l" fontAlgn="ctr"/>
                      <a:r>
                        <a:rPr lang="en-US" sz="1100" b="0" i="0" u="none" strike="noStrike" noProof="0">
                          <a:effectLst/>
                          <a:latin typeface="Calibri" panose="020F0502020204030204" pitchFamily="34" charset="0"/>
                        </a:rPr>
                        <a:t>Cultural experience (focus on art, theatre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570752420"/>
                  </a:ext>
                </a:extLst>
              </a:tr>
              <a:tr h="182767">
                <a:tc>
                  <a:txBody>
                    <a:bodyPr/>
                    <a:lstStyle/>
                    <a:p>
                      <a:pPr algn="l" fontAlgn="ctr"/>
                      <a:r>
                        <a:rPr lang="en-US" sz="1100" b="0" i="0" u="none" strike="noStrike" noProof="0">
                          <a:effectLst/>
                          <a:latin typeface="Calibri" panose="020F0502020204030204" pitchFamily="34" charset="0"/>
                        </a:rPr>
                        <a:t>Party&amp;amp;fun</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59737437"/>
                  </a:ext>
                </a:extLst>
              </a:tr>
              <a:tr h="182767">
                <a:tc>
                  <a:txBody>
                    <a:bodyPr/>
                    <a:lstStyle/>
                    <a:p>
                      <a:pPr algn="l" fontAlgn="ctr"/>
                      <a:r>
                        <a:rPr lang="en-US" sz="1100" b="0" i="0" u="none" strike="noStrike" noProof="0">
                          <a:effectLst/>
                          <a:latin typeface="Calibri" panose="020F0502020204030204" pitchFamily="34" charset="0"/>
                        </a:rPr>
                        <a:t>Sports/active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440313000"/>
                  </a:ext>
                </a:extLst>
              </a:tr>
              <a:tr h="182767">
                <a:tc>
                  <a:txBody>
                    <a:bodyPr/>
                    <a:lstStyle/>
                    <a:p>
                      <a:pPr algn="l" fontAlgn="ctr"/>
                      <a:r>
                        <a:rPr lang="en-US" sz="1100" b="0" i="0" u="none" strike="noStrike" noProof="0">
                          <a:effectLst/>
                          <a:latin typeface="Calibri" panose="020F0502020204030204" pitchFamily="34" charset="0"/>
                        </a:rPr>
                        <a:t>Culinary trip</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098319968"/>
                  </a:ext>
                </a:extLst>
              </a:tr>
              <a:tr h="182767">
                <a:tc>
                  <a:txBody>
                    <a:bodyPr/>
                    <a:lstStyle/>
                    <a:p>
                      <a:pPr algn="l" fontAlgn="ctr"/>
                      <a:r>
                        <a:rPr lang="en-US" sz="1100" b="0" i="0" u="none" strike="noStrike" noProof="0">
                          <a:effectLst/>
                          <a:latin typeface="Calibri" panose="020F0502020204030204" pitchFamily="34" charset="0"/>
                        </a:rPr>
                        <a:t>Event holiday (festivals, sports etc)</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188266645"/>
                  </a:ext>
                </a:extLst>
              </a:tr>
              <a:tr h="365534">
                <a:tc>
                  <a:txBody>
                    <a:bodyPr/>
                    <a:lstStyle/>
                    <a:p>
                      <a:pPr algn="l" fontAlgn="ctr"/>
                      <a:r>
                        <a:rPr lang="en-US" sz="1100" b="0" i="0" u="none" strike="noStrike" noProof="0">
                          <a:effectLst/>
                          <a:latin typeface="Calibri" panose="020F0502020204030204" pitchFamily="34" charset="0"/>
                        </a:rPr>
                        <a:t>Travel to cottage/holiday home (hired/own/borrowed cottage/holiday home)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760162513"/>
                  </a:ext>
                </a:extLst>
              </a:tr>
              <a:tr h="182767">
                <a:tc>
                  <a:txBody>
                    <a:bodyPr/>
                    <a:lstStyle/>
                    <a:p>
                      <a:pPr algn="l" fontAlgn="ctr"/>
                      <a:r>
                        <a:rPr lang="en-US" sz="1100" b="0" i="0" u="none" strike="noStrike" noProof="0">
                          <a:effectLst/>
                          <a:latin typeface="Calibri" panose="020F0502020204030204" pitchFamily="34" charset="0"/>
                        </a:rPr>
                        <a:t>Ski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886384034"/>
                  </a:ext>
                </a:extLst>
              </a:tr>
              <a:tr h="182767">
                <a:tc>
                  <a:txBody>
                    <a:bodyPr/>
                    <a:lstStyle/>
                    <a:p>
                      <a:pPr algn="l" fontAlgn="ctr"/>
                      <a:r>
                        <a:rPr lang="en-US" sz="1100" b="0" i="0" u="none" strike="noStrike" noProof="0">
                          <a:effectLst/>
                          <a:latin typeface="Calibri" panose="020F0502020204030204" pitchFamily="34" charset="0"/>
                        </a:rPr>
                        <a:t>Cruise</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184309839"/>
                  </a:ext>
                </a:extLst>
              </a:tr>
              <a:tr h="182767">
                <a:tc>
                  <a:txBody>
                    <a:bodyPr/>
                    <a:lstStyle/>
                    <a:p>
                      <a:pPr algn="l" fontAlgn="ctr"/>
                      <a:r>
                        <a:rPr lang="en-US" sz="1100" b="0" i="0" u="none" strike="noStrike" noProof="0">
                          <a:effectLst/>
                          <a:latin typeface="Calibri" panose="020F0502020204030204" pitchFamily="34" charset="0"/>
                        </a:rPr>
                        <a:t>Countryside holiday</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273229535"/>
                  </a:ext>
                </a:extLst>
              </a:tr>
              <a:tr h="182767">
                <a:tc>
                  <a:txBody>
                    <a:bodyPr/>
                    <a:lstStyle/>
                    <a:p>
                      <a:pPr algn="l" fontAlgn="ctr"/>
                      <a:r>
                        <a:rPr lang="en-US" sz="1100" b="0" i="0" u="none" strike="noStrike" noProof="0">
                          <a:effectLst/>
                          <a:latin typeface="Calibri" panose="020F0502020204030204" pitchFamily="34" charset="0"/>
                        </a:rPr>
                        <a:t>Health travel</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257975813"/>
                  </a:ext>
                </a:extLst>
              </a:tr>
              <a:tr h="182767">
                <a:tc>
                  <a:txBody>
                    <a:bodyPr/>
                    <a:lstStyle/>
                    <a:p>
                      <a:pPr algn="l" fontAlgn="ctr"/>
                      <a:r>
                        <a:rPr lang="en-US" sz="1100" b="0" i="0" u="none" strike="noStrike" noProof="0" dirty="0">
                          <a:effectLst/>
                          <a:latin typeface="Calibri" panose="020F0502020204030204" pitchFamily="34" charset="0"/>
                        </a:rPr>
                        <a:t>Other type of </a:t>
                      </a:r>
                      <a:r>
                        <a:rPr lang="en-US" sz="1100" b="0" i="0" u="none" strike="noStrike" noProof="0" dirty="0" err="1">
                          <a:effectLst/>
                          <a:latin typeface="Calibri" panose="020F0502020204030204" pitchFamily="34" charset="0"/>
                        </a:rPr>
                        <a:t>winterholiday</a:t>
                      </a:r>
                      <a:r>
                        <a:rPr lang="en-US" sz="1100" b="0" i="0" u="none" strike="noStrike" noProof="0" dirty="0">
                          <a:effectLst/>
                          <a:latin typeface="Calibri" panose="020F0502020204030204" pitchFamily="34" charset="0"/>
                        </a:rPr>
                        <a:t> with snow</a:t>
                      </a:r>
                    </a:p>
                  </a:txBody>
                  <a:tcPr marL="108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ctr" fontAlgn="ctr"/>
                      <a:r>
                        <a:rPr lang="nb-NO" sz="1100" b="0" i="0" u="none" strike="noStrike" dirty="0">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55121810"/>
                  </a:ext>
                </a:extLst>
              </a:tr>
            </a:tbl>
          </a:graphicData>
        </a:graphic>
      </p:graphicFrame>
    </p:spTree>
    <p:extLst>
      <p:ext uri="{BB962C8B-B14F-4D97-AF65-F5344CB8AC3E}">
        <p14:creationId xmlns:p14="http://schemas.microsoft.com/office/powerpoint/2010/main" val="5826472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9374" y="179389"/>
            <a:ext cx="13101024" cy="7200899"/>
          </a:xfrm>
          <a:prstGeom prst="rect">
            <a:avLst/>
          </a:prstGeom>
        </p:spPr>
      </p:pic>
      <p:sp>
        <p:nvSpPr>
          <p:cNvPr id="4" name="Title 3"/>
          <p:cNvSpPr txBox="1">
            <a:spLocks/>
          </p:cNvSpPr>
          <p:nvPr/>
        </p:nvSpPr>
        <p:spPr bwMode="gray">
          <a:xfrm>
            <a:off x="459467" y="540271"/>
            <a:ext cx="11954778" cy="492443"/>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US" sz="3200" dirty="0"/>
              <a:t>Major changes in the global segmentation VS LAST TIME</a:t>
            </a:r>
          </a:p>
        </p:txBody>
      </p:sp>
      <p:sp>
        <p:nvSpPr>
          <p:cNvPr id="5" name="TextBox 4"/>
          <p:cNvSpPr txBox="1"/>
          <p:nvPr/>
        </p:nvSpPr>
        <p:spPr>
          <a:xfrm>
            <a:off x="1039041" y="5580831"/>
            <a:ext cx="8705182"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THE PREVIOUS RED AND GREEN SEGMENTS ARE DIVIDED</a:t>
            </a:r>
            <a:br>
              <a:rPr lang="nb-NO" sz="1800" b="1" dirty="0">
                <a:solidFill>
                  <a:schemeClr val="accent1"/>
                </a:solidFill>
              </a:rPr>
            </a:br>
            <a:r>
              <a:rPr lang="en-US" sz="1600" dirty="0"/>
              <a:t>In stead of a pure “Exploration” segment and one “Broadening my horizon” segment,  we have a red segment (Energy), all about activity and a two green segments (Adventures in the world of natural beauty) all about unspoiled nature, and “Broadening my cultural horizon” all about experiencing culture. </a:t>
            </a:r>
          </a:p>
        </p:txBody>
      </p:sp>
      <p:cxnSp>
        <p:nvCxnSpPr>
          <p:cNvPr id="6" name="Straight Connector 5"/>
          <p:cNvCxnSpPr/>
          <p:nvPr/>
        </p:nvCxnSpPr>
        <p:spPr>
          <a:xfrm>
            <a:off x="967034" y="5639594"/>
            <a:ext cx="0" cy="129614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817" y="2014635"/>
            <a:ext cx="4754428" cy="118993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NUMBER OF SEGMENTS</a:t>
            </a:r>
            <a:br>
              <a:rPr lang="nb-NO" sz="1800" b="1" dirty="0">
                <a:solidFill>
                  <a:schemeClr val="accent1"/>
                </a:solidFill>
              </a:rPr>
            </a:br>
            <a:r>
              <a:rPr lang="en-US" sz="1600" dirty="0"/>
              <a:t>This time we have 9 decent sized segments, last there were 8. I.e. we see a more fragmented picture of holiday needs this time.</a:t>
            </a:r>
          </a:p>
        </p:txBody>
      </p:sp>
      <p:cxnSp>
        <p:nvCxnSpPr>
          <p:cNvPr id="8" name="Straight Connector 7"/>
          <p:cNvCxnSpPr/>
          <p:nvPr/>
        </p:nvCxnSpPr>
        <p:spPr>
          <a:xfrm>
            <a:off x="705809" y="2027718"/>
            <a:ext cx="0" cy="1176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87439" y="3713655"/>
            <a:ext cx="6896723"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US" sz="1800" b="1" dirty="0">
                <a:solidFill>
                  <a:schemeClr val="accent1"/>
                </a:solidFill>
              </a:rPr>
              <a:t>NEW MEANING OF THE BLUE SEGMENT</a:t>
            </a:r>
            <a:br>
              <a:rPr lang="en-US" sz="1800" b="1" dirty="0">
                <a:solidFill>
                  <a:schemeClr val="accent1"/>
                </a:solidFill>
              </a:rPr>
            </a:br>
            <a:r>
              <a:rPr lang="en-US" sz="1600" dirty="0"/>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595584" y="3763677"/>
            <a:ext cx="0" cy="13036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540000" y="1112725"/>
            <a:ext cx="167320" cy="492443"/>
          </a:xfrm>
          <a:prstGeom prst="rect">
            <a:avLst/>
          </a:prstGeom>
          <a:solidFill>
            <a:schemeClr val="bg1">
              <a:lumMod val="75000"/>
            </a:schemeClr>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endParaRPr lang="en-GB" sz="3200"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22887" y="6804967"/>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1047946" y="69925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79389"/>
            <a:ext cx="13105456" cy="7200899"/>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5" name="Oval 14"/>
          <p:cNvSpPr/>
          <p:nvPr/>
        </p:nvSpPr>
        <p:spPr bwMode="gray">
          <a:xfrm>
            <a:off x="547513" y="2102300"/>
            <a:ext cx="3168352" cy="3168352"/>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 name="Oval 5"/>
          <p:cNvSpPr/>
          <p:nvPr/>
        </p:nvSpPr>
        <p:spPr bwMode="gray">
          <a:xfrm>
            <a:off x="1871811" y="705872"/>
            <a:ext cx="3168352" cy="3168352"/>
          </a:xfrm>
          <a:prstGeom prst="ellipse">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800" b="1" dirty="0">
                <a:solidFill>
                  <a:schemeClr val="bg1"/>
                </a:solidFill>
                <a:effectLst>
                  <a:outerShdw blurRad="38100" dist="38100" dir="2700000" algn="tl">
                    <a:srgbClr val="000000">
                      <a:alpha val="43137"/>
                    </a:srgbClr>
                  </a:outerShdw>
                </a:effectLst>
              </a:rPr>
              <a:t>PLAYFUL LIBERATION</a:t>
            </a:r>
          </a:p>
        </p:txBody>
      </p:sp>
      <p:sp>
        <p:nvSpPr>
          <p:cNvPr id="10" name="TextBox 9"/>
          <p:cNvSpPr txBox="1"/>
          <p:nvPr/>
        </p:nvSpPr>
        <p:spPr>
          <a:xfrm>
            <a:off x="3767559" y="3889777"/>
            <a:ext cx="2592288"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PARTY AND FUN</a:t>
            </a:r>
          </a:p>
        </p:txBody>
      </p:sp>
      <p:sp>
        <p:nvSpPr>
          <p:cNvPr id="9" name="TextBox 8"/>
          <p:cNvSpPr txBox="1"/>
          <p:nvPr/>
        </p:nvSpPr>
        <p:spPr>
          <a:xfrm>
            <a:off x="743223" y="3889778"/>
            <a:ext cx="2404899"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PLAYFUL AND FRESH</a:t>
            </a:r>
          </a:p>
        </p:txBody>
      </p:sp>
      <p:sp>
        <p:nvSpPr>
          <p:cNvPr id="2" name="TextBox 1"/>
          <p:cNvSpPr txBox="1"/>
          <p:nvPr/>
        </p:nvSpPr>
        <p:spPr>
          <a:xfrm>
            <a:off x="7103948" y="454745"/>
            <a:ext cx="5952643" cy="4103487"/>
          </a:xfrm>
          <a:prstGeom prst="rect">
            <a:avLst/>
          </a:prstGeom>
          <a:solidFill>
            <a:srgbClr val="FFFFFF">
              <a:alpha val="77000"/>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Playful Liberation is all about </a:t>
            </a:r>
            <a:r>
              <a:rPr lang="en-US" sz="2400" b="1" dirty="0">
                <a:solidFill>
                  <a:srgbClr val="FF8631"/>
                </a:solidFill>
                <a:cs typeface="Arial" pitchFamily="34" charset="0"/>
              </a:rPr>
              <a:t>maximizing the pleasure </a:t>
            </a:r>
            <a:r>
              <a:rPr lang="en-US" sz="2400" dirty="0">
                <a:cs typeface="Arial" pitchFamily="34" charset="0"/>
              </a:rPr>
              <a:t>I get out of a holiday and </a:t>
            </a:r>
            <a:r>
              <a:rPr lang="en-US" sz="2400" b="1" dirty="0">
                <a:solidFill>
                  <a:srgbClr val="FF8631"/>
                </a:solidFill>
                <a:cs typeface="Arial" pitchFamily="34" charset="0"/>
              </a:rPr>
              <a:t>enjoying</a:t>
            </a:r>
            <a:r>
              <a:rPr lang="en-US" sz="2400" dirty="0">
                <a:cs typeface="Arial" pitchFamily="34" charset="0"/>
              </a:rPr>
              <a:t> myself </a:t>
            </a:r>
            <a:r>
              <a:rPr lang="en-US" sz="2400" b="1" dirty="0">
                <a:solidFill>
                  <a:srgbClr val="FF8631"/>
                </a:solidFill>
                <a:cs typeface="Arial" pitchFamily="34" charset="0"/>
              </a:rPr>
              <a:t>without worrying </a:t>
            </a:r>
            <a:r>
              <a:rPr lang="en-US" sz="2400" dirty="0">
                <a:cs typeface="Arial" pitchFamily="34" charset="0"/>
              </a:rPr>
              <a:t>about the consequences. I go a little crazy, overindulge myself and </a:t>
            </a:r>
            <a:r>
              <a:rPr lang="en-US" sz="2400" b="1" dirty="0">
                <a:solidFill>
                  <a:srgbClr val="FF8631"/>
                </a:solidFill>
                <a:cs typeface="Arial" pitchFamily="34" charset="0"/>
              </a:rPr>
              <a:t>lose all inhibitions</a:t>
            </a:r>
            <a:r>
              <a:rPr lang="en-US" sz="2400" dirty="0">
                <a:cs typeface="Arial" pitchFamily="34" charset="0"/>
              </a:rPr>
              <a:t>. I am spontaneous, follow my instincts and live for the moment. The purpose of the holiday is abundance and enjoyment. It is </a:t>
            </a:r>
            <a:r>
              <a:rPr lang="en-US" sz="2400" b="1" dirty="0">
                <a:solidFill>
                  <a:srgbClr val="FF8631"/>
                </a:solidFill>
                <a:cs typeface="Arial" pitchFamily="34" charset="0"/>
              </a:rPr>
              <a:t>impulsive</a:t>
            </a:r>
            <a:r>
              <a:rPr lang="en-US" sz="2400" dirty="0">
                <a:cs typeface="Arial" pitchFamily="34" charset="0"/>
              </a:rPr>
              <a:t> and sometimes excessive or </a:t>
            </a:r>
            <a:r>
              <a:rPr lang="en-US" sz="2400" b="1" dirty="0">
                <a:solidFill>
                  <a:srgbClr val="FF8631"/>
                </a:solidFill>
                <a:cs typeface="Arial" pitchFamily="34" charset="0"/>
              </a:rPr>
              <a:t>even manic</a:t>
            </a:r>
            <a:r>
              <a:rPr lang="en-US" sz="2400" dirty="0">
                <a:cs typeface="Arial" pitchFamily="34" charset="0"/>
              </a:rPr>
              <a:t>. </a:t>
            </a:r>
          </a:p>
        </p:txBody>
      </p:sp>
      <p:cxnSp>
        <p:nvCxnSpPr>
          <p:cNvPr id="4" name="Straight Connector 3"/>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97248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497" y="1044327"/>
            <a:ext cx="5667323"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endParaRPr lang="nb-NO" sz="4703" dirty="0"/>
          </a:p>
        </p:txBody>
      </p:sp>
      <p:sp>
        <p:nvSpPr>
          <p:cNvPr id="8" name="TextBox 7"/>
          <p:cNvSpPr txBox="1"/>
          <p:nvPr/>
        </p:nvSpPr>
        <p:spPr>
          <a:xfrm>
            <a:off x="5569753" y="1322571"/>
            <a:ext cx="2963100" cy="344068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6600"/>
                </a:solidFill>
              </a:rPr>
              <a:t>completely liberated</a:t>
            </a:r>
            <a:r>
              <a:rPr lang="en-US" sz="1396" b="1" kern="0" dirty="0">
                <a:solidFill>
                  <a:sysClr val="windowText" lastClr="000000"/>
                </a:solidFill>
              </a:rPr>
              <a:t> </a:t>
            </a:r>
            <a:r>
              <a:rPr lang="en-US" sz="1396" kern="0" dirty="0">
                <a:solidFill>
                  <a:sysClr val="windowText" lastClr="000000"/>
                </a:solidFill>
              </a:rPr>
              <a:t>and give me </a:t>
            </a:r>
            <a:r>
              <a:rPr lang="en-US" sz="1396" b="1" kern="0" dirty="0">
                <a:solidFill>
                  <a:srgbClr val="FF6600"/>
                </a:solidFill>
              </a:rPr>
              <a:t>new energy</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a:t>
            </a:r>
            <a:r>
              <a:rPr lang="en-US" sz="1400" b="1" kern="0" dirty="0">
                <a:solidFill>
                  <a:srgbClr val="FF6600"/>
                </a:solidFill>
              </a:rPr>
              <a:t>good service </a:t>
            </a:r>
            <a:r>
              <a:rPr lang="en-US" sz="1400" kern="0" dirty="0">
                <a:solidFill>
                  <a:sysClr val="windowText" lastClr="000000"/>
                </a:solidFill>
              </a:rPr>
              <a:t>and with a  variety of different </a:t>
            </a:r>
            <a:r>
              <a:rPr lang="en-US" sz="1400" b="1" kern="0" dirty="0">
                <a:solidFill>
                  <a:srgbClr val="FF6600"/>
                </a:solidFill>
              </a:rPr>
              <a:t>restaurants offers</a:t>
            </a:r>
            <a:r>
              <a:rPr lang="en-US" sz="1400" kern="0" dirty="0">
                <a:solidFill>
                  <a:sysClr val="windowText" lastClr="000000"/>
                </a:solidFill>
              </a:rPr>
              <a:t>. The site needs to have </a:t>
            </a:r>
            <a:r>
              <a:rPr lang="en-US" sz="1400" b="1" kern="0" dirty="0">
                <a:solidFill>
                  <a:srgbClr val="FF6600"/>
                </a:solidFill>
              </a:rPr>
              <a:t>good beaches</a:t>
            </a:r>
            <a:r>
              <a:rPr lang="en-US" sz="1400" kern="0" dirty="0">
                <a:solidFill>
                  <a:sysClr val="windowText" lastClr="000000"/>
                </a:solidFill>
              </a:rPr>
              <a:t>, guaranteed sunshine and needs to be </a:t>
            </a:r>
            <a:r>
              <a:rPr lang="en-US" sz="1400" b="1" kern="0" dirty="0">
                <a:solidFill>
                  <a:srgbClr val="FF6600"/>
                </a:solidFill>
              </a:rPr>
              <a:t>good value for money</a:t>
            </a:r>
            <a:r>
              <a:rPr lang="en-US" sz="1400" kern="0" dirty="0">
                <a:solidFill>
                  <a:sysClr val="windowText" lastClr="000000"/>
                </a:solidFill>
              </a:rPr>
              <a:t>.</a:t>
            </a:r>
          </a:p>
        </p:txBody>
      </p:sp>
      <p:sp>
        <p:nvSpPr>
          <p:cNvPr id="9" name="TextBox 8"/>
          <p:cNvSpPr txBox="1"/>
          <p:nvPr/>
        </p:nvSpPr>
        <p:spPr>
          <a:xfrm>
            <a:off x="9350835" y="1322570"/>
            <a:ext cx="29631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6600"/>
                </a:solidFill>
              </a:rPr>
              <a:t>playful</a:t>
            </a:r>
            <a:r>
              <a:rPr lang="en-US" sz="1396" kern="0" dirty="0">
                <a:solidFill>
                  <a:sysClr val="windowText" lastClr="000000"/>
                </a:solidFill>
              </a:rPr>
              <a:t> and </a:t>
            </a:r>
            <a:r>
              <a:rPr lang="en-US" sz="1396" b="1" kern="0" dirty="0">
                <a:solidFill>
                  <a:srgbClr val="FF6600"/>
                </a:solidFill>
              </a:rPr>
              <a:t>fresh</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t>
            </a:r>
            <a:r>
              <a:rPr lang="en-US" sz="1396" b="1" kern="0" dirty="0">
                <a:solidFill>
                  <a:srgbClr val="FF6600"/>
                </a:solidFill>
              </a:rPr>
              <a:t>likes to party</a:t>
            </a:r>
            <a:r>
              <a:rPr lang="en-US" sz="1396" kern="0" dirty="0">
                <a:solidFill>
                  <a:sysClr val="windowText" lastClr="000000"/>
                </a:solidFill>
              </a:rPr>
              <a:t>. The kind that wants to </a:t>
            </a:r>
            <a:r>
              <a:rPr lang="en-US" sz="1396" b="1" kern="0" dirty="0">
                <a:solidFill>
                  <a:srgbClr val="FF6600"/>
                </a:solidFill>
              </a:rPr>
              <a:t>have as much fun as possible </a:t>
            </a:r>
            <a:r>
              <a:rPr lang="en-US" sz="1396" kern="0" dirty="0">
                <a:solidFill>
                  <a:sysClr val="windowText" lastClr="000000"/>
                </a:solidFill>
              </a:rPr>
              <a:t>in life. More or less people that like to do things </a:t>
            </a:r>
            <a:r>
              <a:rPr lang="en-US" sz="1396" b="1" kern="0" dirty="0">
                <a:solidFill>
                  <a:srgbClr val="FF6600"/>
                </a:solidFill>
              </a:rPr>
              <a:t>spontaneously, impulsively</a:t>
            </a:r>
            <a:r>
              <a:rPr lang="en-US" sz="1396" b="1" kern="0" dirty="0">
                <a:solidFill>
                  <a:sysClr val="windowText" lastClr="000000"/>
                </a:solidFill>
              </a:rPr>
              <a:t> </a:t>
            </a:r>
            <a:r>
              <a:rPr lang="en-US" sz="1396" kern="0" dirty="0">
                <a:solidFill>
                  <a:sysClr val="windowText" lastClr="000000"/>
                </a:solidFill>
              </a:rPr>
              <a:t>and who wants to revitalize themselves.</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54</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46</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6600"/>
                  </a:solidFill>
                  <a:latin typeface="Arial Rounded MT Bold"/>
                </a:rPr>
                <a:t>52</a:t>
              </a:r>
              <a:r>
                <a:rPr lang="da-DK" sz="1617" b="1" kern="0" dirty="0">
                  <a:solidFill>
                    <a:srgbClr val="FF6600"/>
                  </a:solidFill>
                  <a:latin typeface="Arial Rounded MT Bold"/>
                </a:rPr>
                <a:t>%</a:t>
              </a:r>
              <a:r>
                <a:rPr lang="da-DK" sz="2646" b="1" kern="0" dirty="0">
                  <a:solidFill>
                    <a:srgbClr val="FF6600"/>
                  </a:solidFill>
                  <a:latin typeface="Arial Rounded MT Bold"/>
                </a:rPr>
                <a:t> </a:t>
              </a:r>
            </a:p>
            <a:p>
              <a:pPr marL="7001" algn="ctr" defTabSz="1343985">
                <a:defRPr/>
              </a:pPr>
              <a:r>
                <a:rPr lang="da-DK" sz="1029" kern="0" dirty="0">
                  <a:solidFill>
                    <a:srgbClr val="FF6600"/>
                  </a:solidFill>
                  <a:latin typeface="Arial Rounded MT Bold"/>
                </a:rPr>
                <a:t>ARE BELOW</a:t>
              </a:r>
            </a:p>
            <a:p>
              <a:pPr marL="7001" algn="ctr" defTabSz="1343985">
                <a:defRPr/>
              </a:pPr>
              <a:r>
                <a:rPr lang="da-DK" sz="1323" b="1" kern="0" dirty="0">
                  <a:solidFill>
                    <a:srgbClr val="FF6600"/>
                  </a:solidFill>
                  <a:latin typeface="Arial Rounded MT Bold"/>
                </a:rPr>
                <a:t>50 </a:t>
              </a:r>
              <a:r>
                <a:rPr lang="da-DK" sz="1029" kern="0" dirty="0">
                  <a:solidFill>
                    <a:srgbClr val="FF6600"/>
                  </a:solidFill>
                  <a:latin typeface="Arial Rounded MT Bold"/>
                </a:rPr>
                <a:t>YEARS</a:t>
              </a:r>
              <a:endParaRPr lang="da-DK" sz="1176" kern="0" dirty="0">
                <a:solidFill>
                  <a:srgbClr val="FF66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6600"/>
                  </a:solidFill>
                  <a:latin typeface="Arial Rounded MT Bold"/>
                </a:rPr>
                <a:t>SHARE OF OVERNIGHT STAYS</a:t>
              </a:r>
            </a:p>
            <a:p>
              <a:pPr marL="7001" algn="ctr" defTabSz="1343985">
                <a:defRPr/>
              </a:pPr>
              <a:r>
                <a:rPr lang="da-DK" sz="2058" b="1" kern="0" dirty="0">
                  <a:solidFill>
                    <a:srgbClr val="FF6600"/>
                  </a:solidFill>
                  <a:latin typeface="Arial Rounded MT Bold"/>
                </a:rPr>
                <a:t>8</a:t>
              </a:r>
              <a:r>
                <a:rPr lang="da-DK" sz="1470" b="1" kern="0" dirty="0">
                  <a:solidFill>
                    <a:srgbClr val="FF6600"/>
                  </a:solidFill>
                  <a:latin typeface="Arial Rounded MT Bold"/>
                </a:rPr>
                <a:t>%</a:t>
              </a:r>
              <a:endParaRPr lang="da-DK" sz="1176" kern="0" dirty="0">
                <a:solidFill>
                  <a:srgbClr val="FF6600"/>
                </a:solidFill>
                <a:latin typeface="Arial Rounded MT Bold"/>
              </a:endParaRPr>
            </a:p>
          </p:txBody>
        </p:sp>
      </p:grpSp>
      <p:sp>
        <p:nvSpPr>
          <p:cNvPr id="61" name="Oval 60"/>
          <p:cNvSpPr/>
          <p:nvPr/>
        </p:nvSpPr>
        <p:spPr>
          <a:xfrm>
            <a:off x="-409658" y="1691683"/>
            <a:ext cx="3673161" cy="3444494"/>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let go. Enjoy life to the fullest and feel completely liberated. I need to refill my energy and pamper myself. Its all about me.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621667963"/>
              </p:ext>
            </p:extLst>
          </p:nvPr>
        </p:nvGraphicFramePr>
        <p:xfrm>
          <a:off x="10760268" y="5754827"/>
          <a:ext cx="2433654" cy="158038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894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a:t>
            </a:r>
            <a:r>
              <a:rPr lang="en-GB" sz="1396" b="1" kern="0" dirty="0">
                <a:solidFill>
                  <a:srgbClr val="FF6600"/>
                </a:solidFill>
              </a:rPr>
              <a:t>sun and beach</a:t>
            </a:r>
            <a:r>
              <a:rPr lang="en-GB" sz="1396" kern="0" dirty="0">
                <a:solidFill>
                  <a:sysClr val="windowText" lastClr="000000"/>
                </a:solidFill>
              </a:rPr>
              <a:t> vacation in this segment, but you will also find </a:t>
            </a:r>
            <a:r>
              <a:rPr lang="en-GB" sz="1396" b="1" kern="0" dirty="0">
                <a:solidFill>
                  <a:srgbClr val="FF6600"/>
                </a:solidFill>
              </a:rPr>
              <a:t>city breaks </a:t>
            </a:r>
            <a:r>
              <a:rPr lang="en-GB" sz="1396" kern="0" dirty="0">
                <a:solidFill>
                  <a:sysClr val="windowText" lastClr="000000"/>
                </a:solidFill>
              </a:rPr>
              <a:t>and </a:t>
            </a:r>
            <a:r>
              <a:rPr lang="en-GB" sz="1396" b="1" kern="0" dirty="0">
                <a:solidFill>
                  <a:srgbClr val="FF6600"/>
                </a:solidFill>
              </a:rPr>
              <a:t>cultural experiences</a:t>
            </a:r>
            <a:r>
              <a:rPr lang="en-GB" sz="1396" kern="0" dirty="0">
                <a:solidFill>
                  <a:sysClr val="windowText" lastClr="000000"/>
                </a:solidFill>
              </a:rPr>
              <a:t>. Although, most of the time it’s all about </a:t>
            </a:r>
            <a:r>
              <a:rPr lang="en-GB" sz="1396" b="1" kern="0" dirty="0">
                <a:solidFill>
                  <a:srgbClr val="FF6600"/>
                </a:solidFill>
              </a:rPr>
              <a:t>party and fun</a:t>
            </a:r>
            <a:r>
              <a:rPr lang="en-GB" sz="1396" kern="0" dirty="0">
                <a:solidFill>
                  <a:sysClr val="windowText" lastClr="000000"/>
                </a:solidFill>
              </a:rPr>
              <a:t>!</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a:t>
            </a:r>
            <a:r>
              <a:rPr lang="en-GB" sz="1400" b="1" kern="0" dirty="0">
                <a:solidFill>
                  <a:srgbClr val="FF6600"/>
                </a:solidFill>
              </a:rPr>
              <a:t>spontaneous travellers</a:t>
            </a:r>
            <a:r>
              <a:rPr lang="en-GB" sz="1400" kern="0" dirty="0">
                <a:solidFill>
                  <a:sysClr val="windowText" lastClr="000000"/>
                </a:solidFill>
              </a:rPr>
              <a:t>. They have their favourite spots, but they are driven by the </a:t>
            </a:r>
            <a:r>
              <a:rPr lang="en-GB" sz="1400" b="1" kern="0" dirty="0">
                <a:solidFill>
                  <a:srgbClr val="FF6600"/>
                </a:solidFill>
              </a:rPr>
              <a:t>“feel good factor”</a:t>
            </a:r>
            <a:r>
              <a:rPr lang="en-GB" sz="1400" kern="0" dirty="0">
                <a:solidFill>
                  <a:sysClr val="windowText" lastClr="000000"/>
                </a:solidFill>
              </a:rPr>
              <a:t> of what they see in social media or at booking sites. They would rather stay at home than travel without friends, and will often end up going somewhere if their friends tell them. </a:t>
            </a:r>
            <a:endParaRPr lang="en-GB" sz="1400" kern="0" dirty="0">
              <a:solidFill>
                <a:srgbClr val="FF0000"/>
              </a:solidFill>
            </a:endParaRP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400" b="1" kern="0" dirty="0">
                <a:solidFill>
                  <a:srgbClr val="FF6600"/>
                </a:solidFill>
              </a:rPr>
              <a:t>don’t spend too much time planning</a:t>
            </a:r>
            <a:r>
              <a:rPr lang="en-GB" sz="1400" kern="0" dirty="0">
                <a:solidFill>
                  <a:sysClr val="windowText" lastClr="000000"/>
                </a:solidFill>
              </a:rPr>
              <a:t> where to go. Most of them settle for the trip </a:t>
            </a:r>
            <a:r>
              <a:rPr lang="en-GB" sz="1400" b="1" kern="0" dirty="0">
                <a:solidFill>
                  <a:srgbClr val="FF6600"/>
                </a:solidFill>
              </a:rPr>
              <a:t>less than four months </a:t>
            </a:r>
            <a:r>
              <a:rPr lang="en-GB" sz="1400" kern="0" dirty="0">
                <a:solidFill>
                  <a:sysClr val="windowText" lastClr="000000"/>
                </a:solidFill>
              </a:rPr>
              <a:t>before they go. They browse the Internet in general or uses homepages to find inspiration. Spouse/partner and </a:t>
            </a:r>
            <a:r>
              <a:rPr lang="en-GB" sz="1400" b="1" kern="0" dirty="0">
                <a:solidFill>
                  <a:srgbClr val="FF6600"/>
                </a:solidFill>
              </a:rPr>
              <a:t>friends and acquaintances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FEEL GOOD</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400" b="1" kern="0" dirty="0">
                <a:solidFill>
                  <a:srgbClr val="FF6600"/>
                </a:solidFill>
              </a:rPr>
              <a:t>feel good</a:t>
            </a:r>
            <a:r>
              <a:rPr lang="en-GB" sz="1400" kern="0" dirty="0">
                <a:solidFill>
                  <a:sysClr val="windowText" lastClr="000000"/>
                </a:solidFill>
              </a:rPr>
              <a:t>. They want to party, and </a:t>
            </a:r>
            <a:r>
              <a:rPr lang="en-GB" sz="1400" b="1" kern="0" dirty="0">
                <a:solidFill>
                  <a:srgbClr val="FF6600"/>
                </a:solidFill>
              </a:rPr>
              <a:t>enjoy</a:t>
            </a:r>
            <a:r>
              <a:rPr lang="en-GB" sz="1400" kern="0" dirty="0">
                <a:solidFill>
                  <a:sysClr val="windowText" lastClr="000000"/>
                </a:solidFill>
              </a:rPr>
              <a:t> themselves in the </a:t>
            </a:r>
            <a:r>
              <a:rPr lang="en-GB" sz="1400" b="1" kern="0" dirty="0">
                <a:solidFill>
                  <a:srgbClr val="FF6600"/>
                </a:solidFill>
              </a:rPr>
              <a:t>company of others</a:t>
            </a:r>
            <a:r>
              <a:rPr lang="en-GB" sz="1400" kern="0" dirty="0">
                <a:solidFill>
                  <a:sysClr val="windowText" lastClr="000000"/>
                </a:solidFill>
              </a:rPr>
              <a:t>. They want to travel to places that are </a:t>
            </a:r>
            <a:r>
              <a:rPr lang="en-GB" sz="1400" b="1" kern="0" dirty="0">
                <a:solidFill>
                  <a:srgbClr val="FF6600"/>
                </a:solidFill>
              </a:rPr>
              <a:t>playful </a:t>
            </a:r>
            <a:r>
              <a:rPr lang="en-GB" sz="1400" kern="0" dirty="0">
                <a:solidFill>
                  <a:sysClr val="windowText" lastClr="000000"/>
                </a:solidFill>
              </a:rPr>
              <a:t>and </a:t>
            </a:r>
            <a:r>
              <a:rPr lang="en-GB" sz="1400" b="1" kern="0" dirty="0">
                <a:solidFill>
                  <a:srgbClr val="FF6600"/>
                </a:solidFill>
              </a:rPr>
              <a:t>fresh</a:t>
            </a:r>
            <a:r>
              <a:rPr lang="en-GB" sz="1400" kern="0" dirty="0">
                <a:solidFill>
                  <a:sysClr val="windowText" lastClr="000000"/>
                </a:solidFill>
              </a:rPr>
              <a:t> . </a:t>
            </a:r>
            <a:r>
              <a:rPr lang="en-US" sz="1400" kern="0" dirty="0">
                <a:solidFill>
                  <a:sysClr val="windowText" lastClr="000000"/>
                </a:solidFill>
              </a:rPr>
              <a:t>They want to have a informal, fun and relaxed holiday at the same time.</a:t>
            </a:r>
            <a:endParaRPr lang="en-GB" sz="1396"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3545" y="4721734"/>
            <a:ext cx="2875369" cy="2254290"/>
          </a:xfrm>
          <a:prstGeom prst="rect">
            <a:avLst/>
          </a:prstGeom>
        </p:spPr>
      </p:pic>
      <p:sp>
        <p:nvSpPr>
          <p:cNvPr id="19" name="TextBox 18"/>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brands/destinations which wish to position themselves as </a:t>
            </a:r>
            <a:r>
              <a:rPr lang="en-US" sz="1400" b="1" kern="0" dirty="0">
                <a:solidFill>
                  <a:srgbClr val="FF6600"/>
                </a:solidFill>
              </a:rPr>
              <a:t>hedonistic</a:t>
            </a:r>
            <a:r>
              <a:rPr lang="en-US" sz="1400" kern="0" dirty="0">
                <a:solidFill>
                  <a:sysClr val="windowText" lastClr="000000"/>
                </a:solidFill>
              </a:rPr>
              <a:t> and </a:t>
            </a:r>
            <a:r>
              <a:rPr lang="en-US" sz="1400" b="1" kern="0" dirty="0">
                <a:solidFill>
                  <a:srgbClr val="FF6600"/>
                </a:solidFill>
              </a:rPr>
              <a:t>pleasure-seeking</a:t>
            </a:r>
            <a:r>
              <a:rPr lang="en-US" sz="1400" kern="0" dirty="0">
                <a:solidFill>
                  <a:sysClr val="windowText" lastClr="000000"/>
                </a:solidFill>
              </a:rPr>
              <a:t> (or giving); and for brands which will position themselves in the space of sensuality, sexuality and sensory enjoyment.</a:t>
            </a:r>
            <a:endParaRPr lang="en-GB" sz="1396" kern="0" dirty="0">
              <a:solidFill>
                <a:sysClr val="windowText" lastClr="000000"/>
              </a:solidFill>
            </a:endParaRPr>
          </a:p>
        </p:txBody>
      </p:sp>
      <p:pic>
        <p:nvPicPr>
          <p:cNvPr id="15"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795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13439775" cy="7561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566" y="180231"/>
            <a:ext cx="13095833" cy="7171143"/>
          </a:xfrm>
          <a:prstGeom prst="rect">
            <a:avLst/>
          </a:prstGeom>
        </p:spPr>
      </p:pic>
      <p:sp>
        <p:nvSpPr>
          <p:cNvPr id="3" name="Content Placeholder 2"/>
          <p:cNvSpPr>
            <a:spLocks noGrp="1"/>
          </p:cNvSpPr>
          <p:nvPr>
            <p:ph idx="1"/>
          </p:nvPr>
        </p:nvSpPr>
        <p:spPr>
          <a:xfrm>
            <a:off x="435428" y="1188343"/>
            <a:ext cx="4844299" cy="4722801"/>
          </a:xfrm>
        </p:spPr>
        <p:txBody>
          <a:bodyPr>
            <a:noAutofit/>
          </a:bodyPr>
          <a:lstStyle/>
          <a:p>
            <a:pPr marL="0" indent="0">
              <a:spcAft>
                <a:spcPts val="1800"/>
              </a:spcAft>
              <a:buNone/>
            </a:pPr>
            <a:r>
              <a:rPr lang="en-US" sz="2400" b="1" dirty="0">
                <a:solidFill>
                  <a:schemeClr val="accent3"/>
                </a:solidFill>
              </a:rPr>
              <a:t>The world</a:t>
            </a:r>
            <a:r>
              <a:rPr lang="en-US" sz="2400" dirty="0">
                <a:solidFill>
                  <a:schemeClr val="accent3"/>
                </a:solidFill>
              </a:rPr>
              <a:t> </a:t>
            </a:r>
            <a:r>
              <a:rPr lang="en-US" sz="2400" dirty="0"/>
              <a:t>is changing. </a:t>
            </a:r>
            <a:br>
              <a:rPr lang="en-US" sz="2400" dirty="0"/>
            </a:br>
            <a:r>
              <a:rPr lang="en-US" sz="2400" b="1" dirty="0">
                <a:solidFill>
                  <a:schemeClr val="accent3"/>
                </a:solidFill>
              </a:rPr>
              <a:t>The travel industry</a:t>
            </a:r>
            <a:r>
              <a:rPr lang="en-US" sz="2400" dirty="0">
                <a:solidFill>
                  <a:schemeClr val="accent3"/>
                </a:solidFill>
              </a:rPr>
              <a:t> </a:t>
            </a:r>
            <a:r>
              <a:rPr lang="en-US" sz="2400" dirty="0"/>
              <a:t>is changing. </a:t>
            </a:r>
            <a:r>
              <a:rPr lang="en-US" sz="2400" b="1" dirty="0">
                <a:solidFill>
                  <a:schemeClr val="accent3"/>
                </a:solidFill>
              </a:rPr>
              <a:t>People </a:t>
            </a:r>
            <a:r>
              <a:rPr lang="en-US" sz="2400" dirty="0"/>
              <a:t>change. How they </a:t>
            </a:r>
            <a:r>
              <a:rPr lang="en-US" sz="2400" b="1" dirty="0">
                <a:solidFill>
                  <a:schemeClr val="accent3"/>
                </a:solidFill>
              </a:rPr>
              <a:t>interact</a:t>
            </a:r>
            <a:r>
              <a:rPr lang="en-US" sz="2400" dirty="0"/>
              <a:t> with brands is changing. Their </a:t>
            </a:r>
            <a:r>
              <a:rPr lang="en-US" sz="2400" b="1" dirty="0">
                <a:solidFill>
                  <a:schemeClr val="accent3"/>
                </a:solidFill>
              </a:rPr>
              <a:t>behavior</a:t>
            </a:r>
            <a:r>
              <a:rPr lang="en-US" sz="2400" dirty="0"/>
              <a:t> in relation to vacation change.</a:t>
            </a:r>
          </a:p>
          <a:p>
            <a:pPr marL="0" indent="0">
              <a:spcAft>
                <a:spcPts val="1800"/>
              </a:spcAft>
              <a:buNone/>
            </a:pPr>
            <a:r>
              <a:rPr lang="en-US" sz="2400" b="1" dirty="0">
                <a:solidFill>
                  <a:schemeClr val="accent1"/>
                </a:solidFill>
              </a:rPr>
              <a:t>You may have to adapt and make changes in the strategy </a:t>
            </a:r>
            <a:r>
              <a:rPr lang="en-US" sz="2400" dirty="0"/>
              <a:t>to keep pace with the market. </a:t>
            </a:r>
          </a:p>
          <a:p>
            <a:pPr marL="0" indent="0">
              <a:spcAft>
                <a:spcPts val="1800"/>
              </a:spcAft>
              <a:buNone/>
            </a:pPr>
            <a:r>
              <a:rPr lang="en-US" sz="2400" dirty="0"/>
              <a:t>Fundamental consumer insights in key markets is part of the basis for this.</a:t>
            </a:r>
          </a:p>
        </p:txBody>
      </p:sp>
      <p:sp>
        <p:nvSpPr>
          <p:cNvPr id="8" name="Title 1"/>
          <p:cNvSpPr txBox="1">
            <a:spLocks/>
          </p:cNvSpPr>
          <p:nvPr/>
        </p:nvSpPr>
        <p:spPr bwMode="gray">
          <a:xfrm>
            <a:off x="7800008" y="3878872"/>
            <a:ext cx="237626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Updated</a:t>
            </a:r>
          </a:p>
        </p:txBody>
      </p:sp>
      <p:sp>
        <p:nvSpPr>
          <p:cNvPr id="9" name="Title 1"/>
          <p:cNvSpPr txBox="1">
            <a:spLocks/>
          </p:cNvSpPr>
          <p:nvPr/>
        </p:nvSpPr>
        <p:spPr bwMode="gray">
          <a:xfrm>
            <a:off x="7800007" y="4491112"/>
            <a:ext cx="288031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insightful</a:t>
            </a:r>
          </a:p>
        </p:txBody>
      </p:sp>
      <p:sp>
        <p:nvSpPr>
          <p:cNvPr id="11" name="Title 1"/>
          <p:cNvSpPr txBox="1">
            <a:spLocks/>
          </p:cNvSpPr>
          <p:nvPr/>
        </p:nvSpPr>
        <p:spPr bwMode="gray">
          <a:xfrm>
            <a:off x="7800007" y="5111958"/>
            <a:ext cx="274910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2925" y="691165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latin typeface="Segoe UI Light" panose="020B0502040204020203" pitchFamily="34" charset="0"/>
              </a:rPr>
              <a:t>Ipsos Report | September 2017 |  Market report SWEDEN  |</a:t>
            </a:r>
          </a:p>
        </p:txBody>
      </p:sp>
    </p:spTree>
    <p:extLst>
      <p:ext uri="{BB962C8B-B14F-4D97-AF65-F5344CB8AC3E}">
        <p14:creationId xmlns:p14="http://schemas.microsoft.com/office/powerpoint/2010/main" val="294468866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40000" y="540000"/>
            <a:ext cx="11378723" cy="553998"/>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ext uri="{D42A27DB-BD31-4B8C-83A1-F6EECF244321}">
                <p14:modId xmlns:p14="http://schemas.microsoft.com/office/powerpoint/2010/main" val="321292316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741083209"/>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62"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63" name="P_Chart"/>
          <p:cNvGraphicFramePr/>
          <p:nvPr>
            <p:extLst>
              <p:ext uri="{D42A27DB-BD31-4B8C-83A1-F6EECF244321}">
                <p14:modId xmlns:p14="http://schemas.microsoft.com/office/powerpoint/2010/main" val="520657850"/>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689498897"/>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76"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1"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34"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35"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8"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3078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ext uri="{D42A27DB-BD31-4B8C-83A1-F6EECF244321}">
                <p14:modId xmlns:p14="http://schemas.microsoft.com/office/powerpoint/2010/main" val="231280869"/>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TIME OF YEAR</a:t>
            </a:r>
          </a:p>
        </p:txBody>
      </p:sp>
      <p:graphicFrame>
        <p:nvGraphicFramePr>
          <p:cNvPr id="46" name="Chart 45"/>
          <p:cNvGraphicFramePr/>
          <p:nvPr>
            <p:extLst>
              <p:ext uri="{D42A27DB-BD31-4B8C-83A1-F6EECF244321}">
                <p14:modId xmlns:p14="http://schemas.microsoft.com/office/powerpoint/2010/main" val="202395553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ACTIVITIES </a:t>
            </a:r>
          </a:p>
        </p:txBody>
      </p:sp>
      <p:graphicFrame>
        <p:nvGraphicFramePr>
          <p:cNvPr id="50" name="Chart 49"/>
          <p:cNvGraphicFramePr/>
          <p:nvPr>
            <p:extLst>
              <p:ext uri="{D42A27DB-BD31-4B8C-83A1-F6EECF244321}">
                <p14:modId xmlns:p14="http://schemas.microsoft.com/office/powerpoint/2010/main" val="4259400471"/>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ext uri="{D42A27DB-BD31-4B8C-83A1-F6EECF244321}">
                <p14:modId xmlns:p14="http://schemas.microsoft.com/office/powerpoint/2010/main" val="3086007219"/>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ext uri="{D42A27DB-BD31-4B8C-83A1-F6EECF244321}">
                <p14:modId xmlns:p14="http://schemas.microsoft.com/office/powerpoint/2010/main" val="52198507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ext uri="{D42A27DB-BD31-4B8C-83A1-F6EECF244321}">
                <p14:modId xmlns:p14="http://schemas.microsoft.com/office/powerpoint/2010/main" val="4175535021"/>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ext uri="{D42A27DB-BD31-4B8C-83A1-F6EECF244321}">
                <p14:modId xmlns:p14="http://schemas.microsoft.com/office/powerpoint/2010/main" val="2818110009"/>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6"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6343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INFORMATION SOURCES</a:t>
            </a:r>
          </a:p>
        </p:txBody>
      </p:sp>
      <p:graphicFrame>
        <p:nvGraphicFramePr>
          <p:cNvPr id="11" name="Chart 10"/>
          <p:cNvGraphicFramePr/>
          <p:nvPr>
            <p:extLst>
              <p:ext uri="{D42A27DB-BD31-4B8C-83A1-F6EECF244321}">
                <p14:modId xmlns:p14="http://schemas.microsoft.com/office/powerpoint/2010/main" val="157317585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ext uri="{D42A27DB-BD31-4B8C-83A1-F6EECF244321}">
                <p14:modId xmlns:p14="http://schemas.microsoft.com/office/powerpoint/2010/main" val="3834014445"/>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ext uri="{D42A27DB-BD31-4B8C-83A1-F6EECF244321}">
                <p14:modId xmlns:p14="http://schemas.microsoft.com/office/powerpoint/2010/main" val="4277876739"/>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ext uri="{D42A27DB-BD31-4B8C-83A1-F6EECF244321}">
                <p14:modId xmlns:p14="http://schemas.microsoft.com/office/powerpoint/2010/main" val="374630254"/>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HOW DID YOU TRAVEL</a:t>
            </a:r>
          </a:p>
        </p:txBody>
      </p:sp>
      <p:graphicFrame>
        <p:nvGraphicFramePr>
          <p:cNvPr id="50" name="Chart 49"/>
          <p:cNvGraphicFramePr/>
          <p:nvPr>
            <p:extLst>
              <p:ext uri="{D42A27DB-BD31-4B8C-83A1-F6EECF244321}">
                <p14:modId xmlns:p14="http://schemas.microsoft.com/office/powerpoint/2010/main" val="282983090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3622161655"/>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2"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8EE1FFAF-AD9D-4601-984C-84E1AA97FFB8}"/>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29B1E691-D42D-41B2-B196-F470D97DE5CD}"/>
              </a:ext>
            </a:extLst>
          </p:cNvPr>
          <p:cNvGraphicFramePr/>
          <p:nvPr>
            <p:extLst>
              <p:ext uri="{D42A27DB-BD31-4B8C-83A1-F6EECF244321}">
                <p14:modId xmlns:p14="http://schemas.microsoft.com/office/powerpoint/2010/main" val="2862249047"/>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34157370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2"/>
            <a:ext cx="13105455" cy="7200799"/>
          </a:xfrm>
          <a:prstGeom prst="rect">
            <a:avLst/>
          </a:prstGeom>
        </p:spPr>
      </p:pic>
      <p:sp>
        <p:nvSpPr>
          <p:cNvPr id="14" name="Oval 13"/>
          <p:cNvSpPr/>
          <p:nvPr/>
        </p:nvSpPr>
        <p:spPr bwMode="gray">
          <a:xfrm>
            <a:off x="3196109"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SOCIAL IMMERSION</a:t>
            </a:r>
          </a:p>
        </p:txBody>
      </p:sp>
      <p:sp>
        <p:nvSpPr>
          <p:cNvPr id="10" name="TextBox 9"/>
          <p:cNvSpPr txBox="1"/>
          <p:nvPr/>
        </p:nvSpPr>
        <p:spPr>
          <a:xfrm>
            <a:off x="3767559" y="3889777"/>
            <a:ext cx="2136219"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Meet local people, eat local cuisine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prstClr val="white"/>
                </a:solidFill>
                <a:effectLst/>
                <a:uLnTx/>
                <a:uFillTx/>
                <a:latin typeface="Segoe UI"/>
                <a:ea typeface="+mn-ea"/>
                <a:cs typeface="+mn-cs"/>
              </a:rPr>
              <a:t>Sociable and open-minded</a:t>
            </a:r>
          </a:p>
        </p:txBody>
      </p:sp>
      <p:sp>
        <p:nvSpPr>
          <p:cNvPr id="8" name="TextBox 7"/>
          <p:cNvSpPr txBox="1"/>
          <p:nvPr/>
        </p:nvSpPr>
        <p:spPr>
          <a:xfrm>
            <a:off x="7103948" y="454745"/>
            <a:ext cx="5952643" cy="2478426"/>
          </a:xfrm>
          <a:prstGeom prst="rect">
            <a:avLst/>
          </a:prstGeom>
          <a:solidFill>
            <a:schemeClr val="bg1">
              <a:lumMod val="50000"/>
              <a:alpha val="74902"/>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Social immersion is all about wanting to be harmoniously </a:t>
            </a:r>
            <a:r>
              <a:rPr kumimoji="0" lang="en-US" sz="2400" b="1" i="0" u="none" strike="noStrike" kern="0" cap="none" spc="0" normalizeH="0" baseline="0" noProof="0" dirty="0">
                <a:ln>
                  <a:noFill/>
                </a:ln>
                <a:solidFill>
                  <a:srgbClr val="FFC000"/>
                </a:solidFill>
                <a:effectLst/>
                <a:uLnTx/>
                <a:uFillTx/>
                <a:latin typeface="Segoe UI"/>
                <a:ea typeface="+mn-ea"/>
                <a:cs typeface="+mn-cs"/>
              </a:rPr>
              <a:t>connected</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with other people. For me, meeting people is a joy. I love having </a:t>
            </a:r>
            <a:r>
              <a:rPr kumimoji="0" lang="en-US" sz="2400" b="1" i="0" u="none" strike="noStrike" kern="0" cap="none" spc="0" normalizeH="0" baseline="0" noProof="0" dirty="0">
                <a:ln>
                  <a:noFill/>
                </a:ln>
                <a:solidFill>
                  <a:srgbClr val="FFC000"/>
                </a:solidFill>
                <a:effectLst/>
                <a:uLnTx/>
                <a:uFillTx/>
                <a:latin typeface="Segoe UI"/>
                <a:ea typeface="+mn-ea"/>
                <a:cs typeface="+mn-cs"/>
              </a:rPr>
              <a:t>good times with good friends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and opening up and </a:t>
            </a:r>
            <a:r>
              <a:rPr kumimoji="0" lang="en-US" sz="2400" b="1" i="0" u="none" strike="noStrike" kern="0" cap="none" spc="0" normalizeH="0" baseline="0" noProof="0" dirty="0">
                <a:ln>
                  <a:noFill/>
                </a:ln>
                <a:solidFill>
                  <a:srgbClr val="FFC000"/>
                </a:solidFill>
                <a:effectLst/>
                <a:uLnTx/>
                <a:uFillTx/>
                <a:latin typeface="Segoe UI"/>
                <a:ea typeface="+mn-ea"/>
                <a:cs typeface="+mn-cs"/>
              </a:rPr>
              <a:t>meeting new people</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a:t>
            </a:r>
          </a:p>
        </p:txBody>
      </p:sp>
      <p:cxnSp>
        <p:nvCxnSpPr>
          <p:cNvPr id="11" name="Straight Connector 10"/>
          <p:cNvCxnSpPr/>
          <p:nvPr/>
        </p:nvCxnSpPr>
        <p:spPr>
          <a:xfrm>
            <a:off x="7007919" y="454745"/>
            <a:ext cx="0" cy="247842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21196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83" y="1135719"/>
            <a:ext cx="5651138"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endParaRPr lang="nb-NO" sz="4703" dirty="0"/>
          </a:p>
        </p:txBody>
      </p:sp>
      <p:sp>
        <p:nvSpPr>
          <p:cNvPr id="8" name="TextBox 7"/>
          <p:cNvSpPr txBox="1"/>
          <p:nvPr/>
        </p:nvSpPr>
        <p:spPr>
          <a:xfrm>
            <a:off x="5569752" y="1322571"/>
            <a:ext cx="3246015" cy="408509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FFC000"/>
                </a:solidFill>
              </a:rPr>
              <a:t>meet new people</a:t>
            </a:r>
            <a:r>
              <a:rPr lang="en-US" sz="1396" kern="0" dirty="0">
                <a:solidFill>
                  <a:sysClr val="windowText" lastClr="000000"/>
                </a:solidFill>
              </a:rPr>
              <a:t>. I want to go a place where I can </a:t>
            </a:r>
            <a:r>
              <a:rPr lang="en-US" sz="1396" b="1" kern="0" dirty="0">
                <a:solidFill>
                  <a:srgbClr val="FFC000"/>
                </a:solidFill>
              </a:rPr>
              <a:t>immerse myself in the local life </a:t>
            </a:r>
            <a:r>
              <a:rPr lang="en-US" sz="1396" kern="0" dirty="0">
                <a:solidFill>
                  <a:sysClr val="windowText" lastClr="000000"/>
                </a:solidFill>
              </a:rPr>
              <a:t>and broaden my horizon. A place that enriches my view on the world and allows me to </a:t>
            </a:r>
            <a:r>
              <a:rPr lang="en-US" sz="1396" b="1" kern="0" dirty="0">
                <a:solidFill>
                  <a:srgbClr val="FFC000"/>
                </a:solidFill>
              </a:rPr>
              <a:t>broaden my knowledge.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destinations that has good opportunities to </a:t>
            </a:r>
            <a:r>
              <a:rPr lang="en-US" sz="1400" b="1" kern="0" dirty="0">
                <a:solidFill>
                  <a:srgbClr val="FFC000"/>
                </a:solidFill>
              </a:rPr>
              <a:t>meet local people</a:t>
            </a:r>
            <a:r>
              <a:rPr lang="en-US" sz="1400" kern="0" dirty="0">
                <a:solidFill>
                  <a:sysClr val="windowText" lastClr="000000"/>
                </a:solidFill>
              </a:rPr>
              <a:t>. It needs to be known for its friendly people. I want </a:t>
            </a:r>
            <a:r>
              <a:rPr lang="en-US" sz="1400" b="1" kern="0" dirty="0">
                <a:solidFill>
                  <a:srgbClr val="FFC000"/>
                </a:solidFill>
              </a:rPr>
              <a:t>good local cuisine </a:t>
            </a:r>
            <a:r>
              <a:rPr lang="en-US" sz="1400" kern="0" dirty="0">
                <a:solidFill>
                  <a:sysClr val="windowText" lastClr="000000"/>
                </a:solidFill>
              </a:rPr>
              <a:t>and interesting </a:t>
            </a:r>
            <a:r>
              <a:rPr lang="en-US" sz="1400" b="1" kern="0" dirty="0">
                <a:solidFill>
                  <a:srgbClr val="FFC000"/>
                </a:solidFill>
              </a:rPr>
              <a:t>sights</a:t>
            </a:r>
            <a:r>
              <a:rPr lang="en-US" sz="1400" kern="0" dirty="0">
                <a:solidFill>
                  <a:sysClr val="windowText" lastClr="000000"/>
                </a:solidFill>
              </a:rPr>
              <a:t>, and a variety of different </a:t>
            </a:r>
            <a:r>
              <a:rPr lang="en-US" sz="1400" b="1" kern="0" dirty="0">
                <a:solidFill>
                  <a:srgbClr val="FFC000"/>
                </a:solidFill>
              </a:rPr>
              <a:t>restaurant offers</a:t>
            </a:r>
            <a:r>
              <a:rPr lang="en-US" sz="1400" kern="0" dirty="0">
                <a:solidFill>
                  <a:sysClr val="windowText" lastClr="000000"/>
                </a:solidFill>
              </a:rPr>
              <a:t>.</a:t>
            </a:r>
            <a:endParaRPr lang="en-US" sz="1400" kern="0" dirty="0"/>
          </a:p>
        </p:txBody>
      </p:sp>
      <p:sp>
        <p:nvSpPr>
          <p:cNvPr id="9" name="TextBox 8"/>
          <p:cNvSpPr txBox="1"/>
          <p:nvPr/>
        </p:nvSpPr>
        <p:spPr>
          <a:xfrm>
            <a:off x="9350835" y="1322570"/>
            <a:ext cx="3604864"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C000"/>
                </a:solidFill>
              </a:rPr>
              <a:t>sociable</a:t>
            </a:r>
            <a:r>
              <a:rPr lang="en-US" sz="1396" kern="0" dirty="0">
                <a:solidFill>
                  <a:sysClr val="windowText" lastClr="000000"/>
                </a:solidFill>
              </a:rPr>
              <a:t>, </a:t>
            </a:r>
            <a:r>
              <a:rPr lang="en-US" sz="1396" b="1" kern="0" dirty="0">
                <a:solidFill>
                  <a:srgbClr val="FFC000"/>
                </a:solidFill>
              </a:rPr>
              <a:t>open-minded</a:t>
            </a:r>
            <a:r>
              <a:rPr lang="en-US" sz="1396" kern="0" dirty="0">
                <a:solidFill>
                  <a:sysClr val="windowText" lastClr="000000"/>
                </a:solidFill>
              </a:rPr>
              <a:t>, friendly and authentic.</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always </a:t>
            </a:r>
            <a:r>
              <a:rPr lang="en-US" sz="1396" b="1" kern="0" dirty="0">
                <a:solidFill>
                  <a:srgbClr val="FFC000"/>
                </a:solidFill>
              </a:rPr>
              <a:t>looking to connect with others</a:t>
            </a:r>
            <a:r>
              <a:rPr lang="en-US" sz="1396" kern="0" dirty="0">
                <a:solidFill>
                  <a:sysClr val="windowText" lastClr="000000"/>
                </a:solidFill>
              </a:rPr>
              <a:t>. People who enjoy an </a:t>
            </a:r>
            <a:r>
              <a:rPr lang="en-US" sz="1396" b="1" kern="0" dirty="0">
                <a:solidFill>
                  <a:srgbClr val="FFC000"/>
                </a:solidFill>
              </a:rPr>
              <a:t>active and busy social life</a:t>
            </a:r>
            <a:r>
              <a:rPr lang="en-US" sz="1396" kern="0" dirty="0">
                <a:solidFill>
                  <a:sysClr val="windowText" lastClr="000000"/>
                </a:solidFill>
              </a:rPr>
              <a:t>. People who enjoy </a:t>
            </a:r>
            <a:r>
              <a:rPr lang="en-US" sz="1396" b="1" kern="0" dirty="0">
                <a:solidFill>
                  <a:srgbClr val="FFC000"/>
                </a:solidFill>
              </a:rPr>
              <a:t>spending time with friends</a:t>
            </a:r>
            <a:r>
              <a:rPr lang="en-US" sz="1396" kern="0" dirty="0">
                <a:solidFill>
                  <a:sysClr val="windowText" lastClr="000000"/>
                </a:solidFill>
              </a:rPr>
              <a:t>. People who are interested to </a:t>
            </a:r>
            <a:r>
              <a:rPr lang="en-US" sz="1396" b="1" kern="0" dirty="0">
                <a:solidFill>
                  <a:srgbClr val="FFC000"/>
                </a:solidFill>
              </a:rPr>
              <a:t>learn more</a:t>
            </a:r>
            <a:r>
              <a:rPr lang="en-US" sz="1396" kern="0" dirty="0">
                <a:solidFill>
                  <a:sysClr val="windowText" lastClr="000000"/>
                </a:solidFill>
              </a:rPr>
              <a:t>. </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b="1" kern="0" dirty="0">
                  <a:solidFill>
                    <a:srgbClr val="FFC000"/>
                  </a:solidFill>
                  <a:latin typeface="Arial Rounded MT Bold"/>
                </a:rPr>
                <a:t>49</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b="1" kern="0" dirty="0">
                  <a:solidFill>
                    <a:srgbClr val="FFC000"/>
                  </a:solidFill>
                  <a:latin typeface="Arial Rounded MT Bold"/>
                </a:rPr>
                <a:t>51</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FFC000"/>
                  </a:solidFill>
                  <a:latin typeface="Arial Rounded MT Bold"/>
                </a:rPr>
                <a:t>56</a:t>
              </a:r>
              <a:r>
                <a:rPr lang="da-DK" sz="1617" b="1" kern="0" dirty="0">
                  <a:solidFill>
                    <a:srgbClr val="FFC000"/>
                  </a:solidFill>
                  <a:latin typeface="Arial Rounded MT Bold"/>
                </a:rPr>
                <a:t>%</a:t>
              </a:r>
              <a:r>
                <a:rPr lang="da-DK" sz="2646" b="1" kern="0" dirty="0">
                  <a:solidFill>
                    <a:srgbClr val="FFC000"/>
                  </a:solidFill>
                  <a:latin typeface="Arial Rounded MT Bold"/>
                </a:rPr>
                <a:t> </a:t>
              </a:r>
            </a:p>
            <a:p>
              <a:pPr marL="7001" algn="ctr" defTabSz="1343985">
                <a:defRPr/>
              </a:pPr>
              <a:r>
                <a:rPr lang="da-DK" sz="1029" kern="0" dirty="0">
                  <a:solidFill>
                    <a:srgbClr val="FFC000"/>
                  </a:solidFill>
                  <a:latin typeface="Arial Rounded MT Bold"/>
                </a:rPr>
                <a:t>ARE ABOVE</a:t>
              </a:r>
            </a:p>
            <a:p>
              <a:pPr marL="7001" algn="ctr" defTabSz="1343985">
                <a:defRPr/>
              </a:pPr>
              <a:r>
                <a:rPr lang="da-DK" sz="1323" b="1" kern="0" dirty="0">
                  <a:solidFill>
                    <a:srgbClr val="FFC000"/>
                  </a:solidFill>
                  <a:latin typeface="Arial Rounded MT Bold"/>
                </a:rPr>
                <a:t>60 </a:t>
              </a:r>
              <a:r>
                <a:rPr lang="da-DK" sz="1029" kern="0" dirty="0">
                  <a:solidFill>
                    <a:srgbClr val="FFC000"/>
                  </a:solidFill>
                  <a:latin typeface="Arial Rounded MT Bold"/>
                </a:rPr>
                <a:t>YEARS</a:t>
              </a:r>
              <a:endParaRPr lang="da-DK" sz="1176" kern="0" dirty="0">
                <a:solidFill>
                  <a:srgbClr val="FFC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C000"/>
                  </a:solidFill>
                  <a:latin typeface="Arial Rounded MT Bold"/>
                </a:rPr>
                <a:t>SHARE OF OVERNIGHT STAYS</a:t>
              </a:r>
            </a:p>
            <a:p>
              <a:pPr marL="7001" algn="ctr" defTabSz="1343985">
                <a:defRPr/>
              </a:pPr>
              <a:r>
                <a:rPr lang="da-DK" sz="2058" kern="0" dirty="0">
                  <a:solidFill>
                    <a:srgbClr val="FFC000"/>
                  </a:solidFill>
                  <a:latin typeface="Arial Rounded MT Bold"/>
                </a:rPr>
                <a:t>12</a:t>
              </a:r>
              <a:r>
                <a:rPr lang="da-DK" sz="1470" b="1" kern="0" dirty="0">
                  <a:solidFill>
                    <a:srgbClr val="FFC000"/>
                  </a:solidFill>
                  <a:latin typeface="Arial Rounded MT Bold"/>
                </a:rPr>
                <a:t>%</a:t>
              </a:r>
              <a:endParaRPr lang="da-DK" sz="1176" kern="0" dirty="0">
                <a:solidFill>
                  <a:srgbClr val="FFC000"/>
                </a:solidFill>
                <a:latin typeface="Arial Rounded MT Bold"/>
              </a:endParaRPr>
            </a:p>
          </p:txBody>
        </p:sp>
      </p:grpSp>
      <p:sp>
        <p:nvSpPr>
          <p:cNvPr id="61" name="Oval 60"/>
          <p:cNvSpPr/>
          <p:nvPr/>
        </p:nvSpPr>
        <p:spPr>
          <a:xfrm>
            <a:off x="-409658" y="1691683"/>
            <a:ext cx="3673161" cy="3444494"/>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IMMERSE MYSELF INTO LOCAL LIFE, MEET NEW PEOPLE AND EAT LOCAL CUISINE</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974960870"/>
              </p:ext>
            </p:extLst>
          </p:nvPr>
        </p:nvGraphicFramePr>
        <p:xfrm>
          <a:off x="11061534" y="5754827"/>
          <a:ext cx="1801207" cy="1534610"/>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31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In this segment you will find more trips to </a:t>
            </a:r>
            <a:r>
              <a:rPr lang="en-GB" sz="1396" b="1" kern="0" dirty="0">
                <a:solidFill>
                  <a:srgbClr val="FFC000"/>
                </a:solidFill>
              </a:rPr>
              <a:t>visit friends </a:t>
            </a:r>
            <a:r>
              <a:rPr lang="en-GB" sz="1396" kern="0" dirty="0">
                <a:solidFill>
                  <a:sysClr val="windowText" lastClr="000000"/>
                </a:solidFill>
              </a:rPr>
              <a:t>and </a:t>
            </a:r>
            <a:r>
              <a:rPr lang="en-GB" sz="1396" b="1" kern="0" dirty="0">
                <a:solidFill>
                  <a:srgbClr val="FFC000"/>
                </a:solidFill>
              </a:rPr>
              <a:t>relatives, </a:t>
            </a:r>
            <a:r>
              <a:rPr lang="en-GB" sz="1396" kern="0" dirty="0"/>
              <a:t>and</a:t>
            </a:r>
            <a:r>
              <a:rPr lang="en-GB" sz="1396" b="1" kern="0" dirty="0">
                <a:solidFill>
                  <a:srgbClr val="FFC000"/>
                </a:solidFill>
              </a:rPr>
              <a:t> event holidays </a:t>
            </a:r>
            <a:r>
              <a:rPr lang="en-GB" sz="1396" kern="0" dirty="0"/>
              <a:t>than in the other segments.</a:t>
            </a:r>
          </a:p>
          <a:p>
            <a:pPr marL="7001" algn="just" defTabSz="1343985">
              <a:defRPr/>
            </a:pPr>
            <a:r>
              <a:rPr lang="en-GB" sz="1396" kern="0" dirty="0"/>
              <a:t>Sightseeing/ round trips, </a:t>
            </a:r>
            <a:r>
              <a:rPr lang="en-GB" sz="1396" kern="0" dirty="0">
                <a:solidFill>
                  <a:sysClr val="windowText" lastClr="000000"/>
                </a:solidFill>
              </a:rPr>
              <a:t>sun &amp; beach holidays, city breaks and visits to historical sites are also popular. </a:t>
            </a:r>
          </a:p>
        </p:txBody>
      </p:sp>
      <p:sp>
        <p:nvSpPr>
          <p:cNvPr id="13" name="TextBox 12"/>
          <p:cNvSpPr txBox="1"/>
          <p:nvPr/>
        </p:nvSpPr>
        <p:spPr>
          <a:xfrm>
            <a:off x="670095" y="4511727"/>
            <a:ext cx="3439313" cy="172290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organize their trip themselves and </a:t>
            </a:r>
            <a:r>
              <a:rPr lang="en-GB" sz="1396" b="1" kern="0" dirty="0">
                <a:solidFill>
                  <a:srgbClr val="FFC000"/>
                </a:solidFill>
              </a:rPr>
              <a:t>travels independently (68%)</a:t>
            </a:r>
            <a:r>
              <a:rPr lang="en-GB" sz="1400" kern="0" dirty="0">
                <a:solidFill>
                  <a:sysClr val="windowText" lastClr="000000"/>
                </a:solidFill>
              </a:rPr>
              <a:t>.  They often travel with </a:t>
            </a:r>
            <a:r>
              <a:rPr lang="en-GB" sz="1396" b="1" kern="0" dirty="0">
                <a:solidFill>
                  <a:srgbClr val="FFC000"/>
                </a:solidFill>
              </a:rPr>
              <a:t>friends</a:t>
            </a:r>
            <a:r>
              <a:rPr lang="en-GB" sz="1400" kern="0" dirty="0">
                <a:solidFill>
                  <a:sysClr val="windowText" lastClr="000000"/>
                </a:solidFill>
              </a:rPr>
              <a:t> and seek a </a:t>
            </a:r>
            <a:r>
              <a:rPr lang="en-GB" sz="1396" b="1" kern="0" dirty="0">
                <a:solidFill>
                  <a:srgbClr val="FFC000"/>
                </a:solidFill>
              </a:rPr>
              <a:t>social experience </a:t>
            </a:r>
            <a:r>
              <a:rPr lang="en-GB" sz="1400" kern="0" dirty="0">
                <a:solidFill>
                  <a:sysClr val="windowText" lastClr="000000"/>
                </a:solidFill>
              </a:rPr>
              <a:t>in a new to them culture. They want to immerse themselves in </a:t>
            </a:r>
            <a:r>
              <a:rPr lang="en-GB" sz="1396" b="1" kern="0" dirty="0">
                <a:solidFill>
                  <a:srgbClr val="FFC000"/>
                </a:solidFill>
              </a:rPr>
              <a:t>local life and culture</a:t>
            </a:r>
            <a:r>
              <a:rPr lang="en-GB" sz="1400" kern="0" dirty="0">
                <a:solidFill>
                  <a:sysClr val="windowText" lastClr="000000"/>
                </a:solidFill>
              </a:rPr>
              <a:t>, connect with others and </a:t>
            </a:r>
            <a:r>
              <a:rPr lang="en-GB" sz="1396" b="1" kern="0" dirty="0">
                <a:solidFill>
                  <a:srgbClr val="FFC000"/>
                </a:solidFill>
              </a:rPr>
              <a:t>spend time with friends</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make their decision </a:t>
            </a:r>
            <a:r>
              <a:rPr lang="en-GB" sz="1396" b="1" kern="0" dirty="0">
                <a:solidFill>
                  <a:srgbClr val="FFC000"/>
                </a:solidFill>
              </a:rPr>
              <a:t>less than 4 months before their departure </a:t>
            </a:r>
            <a:r>
              <a:rPr lang="en-GB" sz="1400" kern="0" dirty="0">
                <a:solidFill>
                  <a:sysClr val="windowText" lastClr="000000"/>
                </a:solidFill>
              </a:rPr>
              <a:t>(55%). They search for travel information on the internet in general</a:t>
            </a:r>
            <a:r>
              <a:rPr lang="en-GB" sz="1396" b="1" kern="0" dirty="0">
                <a:solidFill>
                  <a:srgbClr val="FFC000"/>
                </a:solidFill>
              </a:rPr>
              <a:t> </a:t>
            </a:r>
            <a:r>
              <a:rPr lang="en-GB" sz="1400" kern="0" dirty="0">
                <a:solidFill>
                  <a:sysClr val="windowText" lastClr="000000"/>
                </a:solidFill>
              </a:rPr>
              <a:t>or on </a:t>
            </a:r>
            <a:r>
              <a:rPr lang="en-GB" sz="1396" b="1" kern="0" dirty="0">
                <a:solidFill>
                  <a:srgbClr val="FFC000"/>
                </a:solidFill>
              </a:rPr>
              <a:t>homepages for destinations, hotels. Carriers and sites</a:t>
            </a:r>
            <a:r>
              <a:rPr lang="en-GB" sz="1400" kern="0" dirty="0">
                <a:solidFill>
                  <a:sysClr val="windowText" lastClr="000000"/>
                </a:solidFill>
              </a:rPr>
              <a:t>. Their </a:t>
            </a:r>
            <a:r>
              <a:rPr lang="en-GB" sz="1396" b="1" kern="0" dirty="0">
                <a:solidFill>
                  <a:srgbClr val="FFC000"/>
                </a:solidFill>
              </a:rPr>
              <a:t>spouse/partner </a:t>
            </a:r>
            <a:r>
              <a:rPr lang="en-GB" sz="1396" kern="0" dirty="0"/>
              <a:t>and</a:t>
            </a:r>
            <a:r>
              <a:rPr lang="en-GB" sz="1396" b="1" kern="0" dirty="0">
                <a:solidFill>
                  <a:srgbClr val="FFC000"/>
                </a:solidFill>
              </a:rPr>
              <a:t> friends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1937710"/>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I TRAVEL TO MEET THE LOCALS</a:t>
            </a:r>
            <a:endParaRPr lang="en-US" sz="1396" kern="0" dirty="0">
              <a:solidFill>
                <a:sysClr val="windowText" lastClr="000000"/>
              </a:solidFill>
            </a:endParaRPr>
          </a:p>
          <a:p>
            <a:pPr marL="4763" lvl="0" algn="just" defTabSz="914400">
              <a:defRPr/>
            </a:pPr>
            <a:r>
              <a:rPr lang="en-US" sz="1400" kern="0" dirty="0">
                <a:solidFill>
                  <a:sysClr val="windowText" lastClr="000000"/>
                </a:solidFill>
              </a:rPr>
              <a:t>These consumers want to </a:t>
            </a:r>
            <a:r>
              <a:rPr lang="en-US" sz="1396" b="1" kern="0" dirty="0">
                <a:solidFill>
                  <a:srgbClr val="FFC000"/>
                </a:solidFill>
              </a:rPr>
              <a:t>taste local food and drink</a:t>
            </a:r>
            <a:r>
              <a:rPr lang="en-US" sz="1400" b="1" kern="0" dirty="0">
                <a:solidFill>
                  <a:sysClr val="windowText" lastClr="000000"/>
                </a:solidFill>
              </a:rPr>
              <a:t> </a:t>
            </a:r>
            <a:r>
              <a:rPr lang="en-US" sz="1400" kern="0" dirty="0">
                <a:solidFill>
                  <a:sysClr val="windowText" lastClr="000000"/>
                </a:solidFill>
              </a:rPr>
              <a:t>and</a:t>
            </a:r>
            <a:r>
              <a:rPr lang="en-US" sz="1400" b="1" kern="0" dirty="0">
                <a:solidFill>
                  <a:sysClr val="windowText" lastClr="000000"/>
                </a:solidFill>
              </a:rPr>
              <a:t> </a:t>
            </a:r>
            <a:r>
              <a:rPr lang="en-US" sz="1400" kern="0" dirty="0">
                <a:solidFill>
                  <a:sysClr val="windowText" lastClr="000000"/>
                </a:solidFill>
              </a:rPr>
              <a:t>want to </a:t>
            </a:r>
            <a:r>
              <a:rPr lang="en-US" sz="1396" b="1" kern="0" dirty="0">
                <a:solidFill>
                  <a:srgbClr val="FFC000"/>
                </a:solidFill>
              </a:rPr>
              <a:t>discover local culture and lifestyle</a:t>
            </a:r>
            <a:r>
              <a:rPr lang="en-US" sz="1400" kern="0" dirty="0">
                <a:solidFill>
                  <a:sysClr val="windowText" lastClr="000000"/>
                </a:solidFill>
              </a:rPr>
              <a:t>. Visits to </a:t>
            </a:r>
            <a:r>
              <a:rPr lang="en-US" sz="1396" b="1" kern="0" dirty="0">
                <a:solidFill>
                  <a:srgbClr val="FFC000"/>
                </a:solidFill>
              </a:rPr>
              <a:t>the countryside </a:t>
            </a:r>
            <a:r>
              <a:rPr lang="en-US" sz="1396" kern="0" dirty="0"/>
              <a:t>and trips to </a:t>
            </a:r>
            <a:r>
              <a:rPr lang="en-US" sz="1396" b="1" kern="0" dirty="0">
                <a:solidFill>
                  <a:srgbClr val="FFC000"/>
                </a:solidFill>
              </a:rPr>
              <a:t>discover local history and legends </a:t>
            </a:r>
            <a:r>
              <a:rPr lang="en-US" sz="1400" kern="0" dirty="0">
                <a:solidFill>
                  <a:sysClr val="windowText" lastClr="000000"/>
                </a:solidFill>
              </a:rPr>
              <a:t>are also of interest.. The experience of </a:t>
            </a:r>
            <a:r>
              <a:rPr lang="en-US" sz="1396" b="1" kern="0" dirty="0">
                <a:solidFill>
                  <a:srgbClr val="FFC000"/>
                </a:solidFill>
              </a:rPr>
              <a:t>national festivals and to attend concerts and festivals </a:t>
            </a:r>
            <a:r>
              <a:rPr lang="en-US" sz="1400" kern="0" dirty="0">
                <a:solidFill>
                  <a:sysClr val="windowText" lastClr="000000"/>
                </a:solidFill>
              </a:rPr>
              <a:t>are most appreciated.</a:t>
            </a:r>
            <a:endParaRPr lang="en-US"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1587" y="4830617"/>
            <a:ext cx="2890748" cy="1928128"/>
          </a:xfrm>
          <a:prstGeom prst="rect">
            <a:avLst/>
          </a:prstGeom>
        </p:spPr>
      </p:pic>
      <p:sp>
        <p:nvSpPr>
          <p:cNvPr id="24" name="TextBox 23"/>
          <p:cNvSpPr txBox="1"/>
          <p:nvPr/>
        </p:nvSpPr>
        <p:spPr>
          <a:xfrm>
            <a:off x="9380478" y="1703969"/>
            <a:ext cx="3439313" cy="214866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a:t>
            </a:r>
            <a:r>
              <a:rPr lang="en-US" sz="1396" kern="0" dirty="0">
                <a:solidFill>
                  <a:sysClr val="windowText" lastClr="000000"/>
                </a:solidFill>
              </a:rPr>
              <a:t>important for brands which try to position themselves as </a:t>
            </a:r>
            <a:r>
              <a:rPr lang="en-US" sz="1396" b="1" kern="0" dirty="0">
                <a:solidFill>
                  <a:srgbClr val="FFC000"/>
                </a:solidFill>
              </a:rPr>
              <a:t>enhancers of friendships</a:t>
            </a:r>
            <a:r>
              <a:rPr lang="en-US" sz="1396" kern="0" dirty="0">
                <a:solidFill>
                  <a:sysClr val="windowText" lastClr="000000"/>
                </a:solidFill>
              </a:rPr>
              <a:t>, as </a:t>
            </a:r>
            <a:r>
              <a:rPr lang="en-US" sz="1396" b="1" kern="0" dirty="0">
                <a:solidFill>
                  <a:srgbClr val="FFC000"/>
                </a:solidFill>
              </a:rPr>
              <a:t>social brands </a:t>
            </a:r>
            <a:r>
              <a:rPr lang="en-US" sz="1396" kern="0" dirty="0">
                <a:solidFill>
                  <a:sysClr val="windowText" lastClr="000000"/>
                </a:solidFill>
              </a:rPr>
              <a:t>which help bring </a:t>
            </a:r>
            <a:r>
              <a:rPr lang="en-US" sz="1396" b="1" kern="0" dirty="0">
                <a:solidFill>
                  <a:srgbClr val="FFC000"/>
                </a:solidFill>
              </a:rPr>
              <a:t>people</a:t>
            </a:r>
            <a:r>
              <a:rPr lang="en-US" sz="1396" kern="0" dirty="0">
                <a:solidFill>
                  <a:sysClr val="windowText" lastClr="000000"/>
                </a:solidFill>
              </a:rPr>
              <a:t> together, and brands which are </a:t>
            </a:r>
            <a:r>
              <a:rPr lang="en-US" sz="1396" b="1" kern="0" dirty="0">
                <a:solidFill>
                  <a:srgbClr val="FFC000"/>
                </a:solidFill>
              </a:rPr>
              <a:t>open</a:t>
            </a:r>
            <a:r>
              <a:rPr lang="en-US" sz="1396" kern="0" dirty="0">
                <a:solidFill>
                  <a:sysClr val="windowText" lastClr="000000"/>
                </a:solidFill>
              </a:rPr>
              <a:t>, </a:t>
            </a:r>
            <a:r>
              <a:rPr lang="en-US" sz="1396" b="1" kern="0" dirty="0">
                <a:solidFill>
                  <a:srgbClr val="FFC000"/>
                </a:solidFill>
              </a:rPr>
              <a:t>inclusive</a:t>
            </a:r>
            <a:r>
              <a:rPr lang="en-US" sz="1396" kern="0" dirty="0">
                <a:solidFill>
                  <a:sysClr val="windowText" lastClr="000000"/>
                </a:solidFill>
              </a:rPr>
              <a:t>, and seeking to reflect </a:t>
            </a:r>
            <a:r>
              <a:rPr lang="en-US" sz="1396" b="1" kern="0" dirty="0">
                <a:solidFill>
                  <a:srgbClr val="FFC000"/>
                </a:solidFill>
              </a:rPr>
              <a:t>shared pleasures</a:t>
            </a:r>
            <a:r>
              <a:rPr lang="en-US" sz="1396" kern="0" dirty="0">
                <a:solidFill>
                  <a:sysClr val="windowText" lastClr="000000"/>
                </a:solidFill>
              </a:rPr>
              <a:t>. It is important for brands which seek to support collaboration with their customers. </a:t>
            </a:r>
          </a:p>
          <a:p>
            <a:pPr marL="4763" lvl="0" algn="just" defTabSz="914400">
              <a:defRPr/>
            </a:pPr>
            <a:endParaRPr lang="en-GB" sz="1396" kern="0" dirty="0">
              <a:solidFill>
                <a:sysClr val="windowText" lastClr="000000"/>
              </a:solidFill>
            </a:endParaRP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883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1118139" cy="553998"/>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ext uri="{D42A27DB-BD31-4B8C-83A1-F6EECF244321}">
                <p14:modId xmlns:p14="http://schemas.microsoft.com/office/powerpoint/2010/main" val="3956784321"/>
              </p:ext>
            </p:extLst>
          </p:nvPr>
        </p:nvGraphicFramePr>
        <p:xfrm>
          <a:off x="6287839" y="2594242"/>
          <a:ext cx="640871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P_Chart"/>
          <p:cNvGraphicFramePr/>
          <p:nvPr>
            <p:extLst>
              <p:ext uri="{D42A27DB-BD31-4B8C-83A1-F6EECF244321}">
                <p14:modId xmlns:p14="http://schemas.microsoft.com/office/powerpoint/2010/main" val="957526955"/>
              </p:ext>
            </p:extLst>
          </p:nvPr>
        </p:nvGraphicFramePr>
        <p:xfrm>
          <a:off x="1991663" y="5057239"/>
          <a:ext cx="3556936" cy="1786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ext uri="{D42A27DB-BD31-4B8C-83A1-F6EECF244321}">
                <p14:modId xmlns:p14="http://schemas.microsoft.com/office/powerpoint/2010/main" val="511337518"/>
              </p:ext>
            </p:extLst>
          </p:nvPr>
        </p:nvGraphicFramePr>
        <p:xfrm>
          <a:off x="6791895" y="4941457"/>
          <a:ext cx="5423980" cy="1786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EB_Chart"/>
          <p:cNvGraphicFramePr/>
          <p:nvPr>
            <p:extLst>
              <p:ext uri="{D42A27DB-BD31-4B8C-83A1-F6EECF244321}">
                <p14:modId xmlns:p14="http://schemas.microsoft.com/office/powerpoint/2010/main" val="4137778573"/>
              </p:ext>
            </p:extLst>
          </p:nvPr>
        </p:nvGraphicFramePr>
        <p:xfrm>
          <a:off x="540000" y="2628317"/>
          <a:ext cx="6251895"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7"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8" name="Gruppieren 3"/>
          <p:cNvGrpSpPr>
            <a:grpSpLocks noChangeAspect="1"/>
          </p:cNvGrpSpPr>
          <p:nvPr/>
        </p:nvGrpSpPr>
        <p:grpSpPr>
          <a:xfrm>
            <a:off x="7140299" y="2128962"/>
            <a:ext cx="360180" cy="360180"/>
            <a:chOff x="-1042867" y="3392141"/>
            <a:chExt cx="612000" cy="612000"/>
          </a:xfrm>
        </p:grpSpPr>
        <p:sp>
          <p:nvSpPr>
            <p:cNvPr id="39"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0"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1" name="Gruppieren 2"/>
          <p:cNvGrpSpPr>
            <a:grpSpLocks noChangeAspect="1"/>
          </p:cNvGrpSpPr>
          <p:nvPr/>
        </p:nvGrpSpPr>
        <p:grpSpPr>
          <a:xfrm>
            <a:off x="7228813" y="4561086"/>
            <a:ext cx="360180" cy="360180"/>
            <a:chOff x="-1042867" y="2764795"/>
            <a:chExt cx="612000" cy="612000"/>
          </a:xfrm>
        </p:grpSpPr>
        <p:sp>
          <p:nvSpPr>
            <p:cNvPr id="42"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3"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4" name="Gruppieren 4"/>
          <p:cNvGrpSpPr>
            <a:grpSpLocks noChangeAspect="1"/>
          </p:cNvGrpSpPr>
          <p:nvPr/>
        </p:nvGrpSpPr>
        <p:grpSpPr>
          <a:xfrm>
            <a:off x="3008707" y="2120056"/>
            <a:ext cx="360180" cy="360180"/>
            <a:chOff x="-1042867" y="4019487"/>
            <a:chExt cx="612000" cy="612000"/>
          </a:xfrm>
        </p:grpSpPr>
        <p:sp>
          <p:nvSpPr>
            <p:cNvPr id="45"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7" name="Group 46"/>
          <p:cNvGrpSpPr/>
          <p:nvPr/>
        </p:nvGrpSpPr>
        <p:grpSpPr>
          <a:xfrm>
            <a:off x="3008707" y="4549828"/>
            <a:ext cx="360180" cy="360180"/>
            <a:chOff x="4453663" y="4849050"/>
            <a:chExt cx="468000" cy="468000"/>
          </a:xfrm>
        </p:grpSpPr>
        <p:sp>
          <p:nvSpPr>
            <p:cNvPr id="48"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9"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50"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7423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142973"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385399290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520747875"/>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1778762129"/>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179876835"/>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33448699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2811174055"/>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249655078"/>
              </p:ext>
            </p:extLst>
          </p:nvPr>
        </p:nvGraphicFramePr>
        <p:xfrm>
          <a:off x="8948333" y="1912533"/>
          <a:ext cx="426155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372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0" name="Chart 39"/>
          <p:cNvGraphicFramePr/>
          <p:nvPr>
            <p:extLst>
              <p:ext uri="{D42A27DB-BD31-4B8C-83A1-F6EECF244321}">
                <p14:modId xmlns:p14="http://schemas.microsoft.com/office/powerpoint/2010/main" val="926722278"/>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113525799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9573828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605260851"/>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37448226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4285762010"/>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C0244E-16F1-4451-BA7F-330AED06E267}"/>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1" name="Chart 40">
            <a:extLst>
              <a:ext uri="{FF2B5EF4-FFF2-40B4-BE49-F238E27FC236}">
                <a16:creationId xmlns:a16="http://schemas.microsoft.com/office/drawing/2014/main" id="{923DAA45-6733-4B74-B4D1-DAAD906150F1}"/>
              </a:ext>
            </a:extLst>
          </p:cNvPr>
          <p:cNvGraphicFramePr/>
          <p:nvPr>
            <p:extLst>
              <p:ext uri="{D42A27DB-BD31-4B8C-83A1-F6EECF244321}">
                <p14:modId xmlns:p14="http://schemas.microsoft.com/office/powerpoint/2010/main" val="422539474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60584235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9E450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SHARING AND CARING</a:t>
            </a:r>
          </a:p>
        </p:txBody>
      </p:sp>
      <p:sp>
        <p:nvSpPr>
          <p:cNvPr id="10" name="TextBox 9"/>
          <p:cNvSpPr txBox="1"/>
          <p:nvPr/>
        </p:nvSpPr>
        <p:spPr>
          <a:xfrm>
            <a:off x="3715865" y="3889777"/>
            <a:ext cx="2452405"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Precious moments of togetherness</a:t>
            </a:r>
          </a:p>
        </p:txBody>
      </p:sp>
      <p:sp>
        <p:nvSpPr>
          <p:cNvPr id="9" name="TextBox 8"/>
          <p:cNvSpPr txBox="1"/>
          <p:nvPr/>
        </p:nvSpPr>
        <p:spPr>
          <a:xfrm>
            <a:off x="815231" y="3889778"/>
            <a:ext cx="2332891" cy="377402"/>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0" i="0" u="none" strike="noStrike" kern="0" cap="none" spc="0" normalizeH="0" baseline="0" noProof="0" dirty="0">
                <a:ln>
                  <a:noFill/>
                </a:ln>
                <a:solidFill>
                  <a:srgbClr val="85888C"/>
                </a:solidFill>
                <a:effectLst/>
                <a:uLnTx/>
                <a:uFillTx/>
                <a:latin typeface="Segoe UI"/>
                <a:ea typeface="+mn-ea"/>
                <a:cs typeface="+mn-cs"/>
              </a:rPr>
              <a:t>Sociable and friendly</a:t>
            </a:r>
          </a:p>
        </p:txBody>
      </p:sp>
      <p:sp>
        <p:nvSpPr>
          <p:cNvPr id="8" name="TextBox 7"/>
          <p:cNvSpPr txBox="1"/>
          <p:nvPr/>
        </p:nvSpPr>
        <p:spPr>
          <a:xfrm>
            <a:off x="7103948" y="454745"/>
            <a:ext cx="5952643" cy="4916017"/>
          </a:xfrm>
          <a:prstGeom prst="rect">
            <a:avLst/>
          </a:prstGeom>
          <a:solidFill>
            <a:schemeClr val="bg1">
              <a:lumMod val="85000"/>
              <a:alpha val="49804"/>
            </a:scheme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Sharing and caring is all about being surrounded by people who accept me as I am, as an equal and who make me feel welcome. Sharing and caring is about the need to</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 be part of</a:t>
            </a:r>
            <a:r>
              <a:rPr kumimoji="0" lang="en-US" sz="2400" b="1" i="0" u="none" strike="noStrike" kern="1200" cap="none" spc="0" normalizeH="0" baseline="0" noProof="0" dirty="0">
                <a:ln>
                  <a:noFill/>
                </a:ln>
                <a:solidFill>
                  <a:prstClr val="white"/>
                </a:solidFill>
                <a:effectLst/>
                <a:uLnTx/>
                <a:uFillTx/>
                <a:latin typeface="Segoe UI"/>
                <a:ea typeface="+mn-ea"/>
                <a:cs typeface="Arial" pitchFamily="34" charset="0"/>
              </a:rPr>
              <a:t>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society or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a group </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we really feel part of. Part of this is linked to following norms and traditions just because we are part of that culture or group. It is about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togetherness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brotherhood, camaraderie, </a:t>
            </a:r>
            <a:r>
              <a:rPr kumimoji="0" lang="en-US" sz="2400" b="1" i="0" u="none" strike="noStrike" kern="0" cap="none" spc="0" normalizeH="0" baseline="0" noProof="0" dirty="0">
                <a:ln>
                  <a:noFill/>
                </a:ln>
                <a:solidFill>
                  <a:srgbClr val="D35C09">
                    <a:lumMod val="75000"/>
                  </a:srgbClr>
                </a:solidFill>
                <a:effectLst/>
                <a:uLnTx/>
                <a:uFillTx/>
                <a:latin typeface="Segoe UI"/>
                <a:ea typeface="+mn-ea"/>
                <a:cs typeface="+mn-cs"/>
              </a:rPr>
              <a:t>taking care of others</a:t>
            </a:r>
            <a:r>
              <a:rPr kumimoji="0" lang="en-US" sz="2400" b="0" i="0" u="none" strike="noStrike" kern="1200" cap="none" spc="0" normalizeH="0" baseline="0" noProof="0" dirty="0">
                <a:ln>
                  <a:noFill/>
                </a:ln>
                <a:solidFill>
                  <a:prstClr val="white"/>
                </a:solidFill>
                <a:effectLst/>
                <a:uLnTx/>
                <a:uFillTx/>
                <a:latin typeface="Segoe UI"/>
                <a:ea typeface="+mn-ea"/>
                <a:cs typeface="Arial" pitchFamily="34" charset="0"/>
              </a:rPr>
              <a:t>, being taken care of by others, and doing and feeling good. </a:t>
            </a:r>
          </a:p>
        </p:txBody>
      </p:sp>
      <p:cxnSp>
        <p:nvCxnSpPr>
          <p:cNvPr id="11" name="Straight Connector 10"/>
          <p:cNvCxnSpPr/>
          <p:nvPr/>
        </p:nvCxnSpPr>
        <p:spPr>
          <a:xfrm>
            <a:off x="7007919" y="454745"/>
            <a:ext cx="0" cy="49160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6049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sp>
        <p:nvSpPr>
          <p:cNvPr id="14" name="Rectangle 13"/>
          <p:cNvSpPr/>
          <p:nvPr/>
        </p:nvSpPr>
        <p:spPr bwMode="gray">
          <a:xfrm>
            <a:off x="599207" y="1116335"/>
            <a:ext cx="5904656" cy="4536504"/>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4445" y="1188343"/>
            <a:ext cx="6048672" cy="267765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TO IDENTIFY THE BEST </a:t>
            </a:r>
            <a:r>
              <a:rPr lang="en-US" b="1" dirty="0">
                <a:solidFill>
                  <a:srgbClr val="FFC000"/>
                </a:solidFill>
                <a:effectLst>
                  <a:outerShdw blurRad="38100" dist="38100" dir="2700000" algn="tl">
                    <a:srgbClr val="000000">
                      <a:alpha val="43137"/>
                    </a:srgbClr>
                  </a:outerShdw>
                </a:effectLst>
              </a:rPr>
              <a:t>MEANS OF STRENGTHENING THE FUTURE </a:t>
            </a:r>
            <a:r>
              <a:rPr lang="en-US" b="1" dirty="0">
                <a:solidFill>
                  <a:schemeClr val="bg1"/>
                </a:solidFill>
                <a:effectLst>
                  <a:outerShdw blurRad="38100" dist="38100" dir="2700000" algn="tl">
                    <a:srgbClr val="000000">
                      <a:alpha val="43137"/>
                    </a:srgbClr>
                  </a:outerShdw>
                </a:effectLst>
              </a:rPr>
              <a:t>OF THE NORWEGIAN TRAVEL INDUSTRY</a:t>
            </a:r>
          </a:p>
          <a:p>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TO UNDERSTAND THE </a:t>
            </a:r>
            <a:r>
              <a:rPr lang="en-US" b="1" dirty="0">
                <a:solidFill>
                  <a:srgbClr val="FFC000"/>
                </a:solidFill>
                <a:effectLst>
                  <a:outerShdw blurRad="38100" dist="38100" dir="2700000" algn="tl">
                    <a:srgbClr val="000000">
                      <a:alpha val="43137"/>
                    </a:srgbClr>
                  </a:outerShdw>
                </a:effectLst>
              </a:rPr>
              <a:t>COMPETITIVE LANDSCAPE</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TARGET NEEDS </a:t>
            </a:r>
            <a:r>
              <a:rPr lang="en-US" b="1" dirty="0">
                <a:solidFill>
                  <a:schemeClr val="bg1"/>
                </a:solidFill>
                <a:effectLst>
                  <a:outerShdw blurRad="38100" dist="38100" dir="2700000" algn="tl">
                    <a:srgbClr val="000000">
                      <a:alpha val="43137"/>
                    </a:srgbClr>
                  </a:outerShdw>
                </a:effectLst>
              </a:rPr>
              <a:t>TO  PROMOTE </a:t>
            </a:r>
            <a:r>
              <a:rPr lang="en-US" b="1" dirty="0">
                <a:solidFill>
                  <a:srgbClr val="FFC000"/>
                </a:solidFill>
                <a:effectLst>
                  <a:outerShdw blurRad="38100" dist="38100" dir="2700000" algn="tl">
                    <a:srgbClr val="000000">
                      <a:alpha val="43137"/>
                    </a:srgbClr>
                  </a:outerShdw>
                </a:effectLst>
              </a:rPr>
              <a:t>INNOVATION</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COMMUNICATION</a:t>
            </a:r>
            <a:r>
              <a:rPr lang="en-US" b="1" dirty="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724445" y="4070668"/>
            <a:ext cx="6048672" cy="1384995"/>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latin typeface="+mj-lt"/>
              </a:rPr>
              <a:t>In order to do so, this research provides answers to the two questions:</a:t>
            </a:r>
          </a:p>
          <a:p>
            <a:r>
              <a:rPr lang="en-US" b="1" dirty="0">
                <a:solidFill>
                  <a:schemeClr val="bg1"/>
                </a:solidFill>
                <a:effectLst>
                  <a:outerShdw blurRad="38100" dist="38100" dir="2700000" algn="tl">
                    <a:srgbClr val="000000">
                      <a:alpha val="43137"/>
                    </a:srgbClr>
                  </a:outerShdw>
                </a:effectLst>
              </a:rPr>
              <a:t>- What is the ideal holiday?</a:t>
            </a:r>
          </a:p>
          <a:p>
            <a:r>
              <a:rPr lang="en-US" b="1" dirty="0">
                <a:solidFill>
                  <a:schemeClr val="bg1"/>
                </a:solidFill>
                <a:effectLst>
                  <a:outerShdw blurRad="38100" dist="38100" dir="2700000" algn="tl">
                    <a:srgbClr val="000000">
                      <a:alpha val="43137"/>
                    </a:srgbClr>
                  </a:outerShdw>
                </a:effectLst>
              </a:rPr>
              <a:t>- How are destinations (brands) positioned?</a:t>
            </a:r>
            <a:endParaRPr lang="en-US" b="1" dirty="0">
              <a:solidFill>
                <a:schemeClr val="bg1"/>
              </a:solidFill>
              <a:latin typeface="+mj-lt"/>
            </a:endParaRPr>
          </a:p>
        </p:txBody>
      </p:sp>
      <p:sp>
        <p:nvSpPr>
          <p:cNvPr id="15" name="Rectangle 14"/>
          <p:cNvSpPr/>
          <p:nvPr/>
        </p:nvSpPr>
        <p:spPr bwMode="gray">
          <a:xfrm>
            <a:off x="599207" y="583605"/>
            <a:ext cx="5904656" cy="503170"/>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400" b="1" cap="all" dirty="0">
                <a:effectLst>
                  <a:outerShdw blurRad="38100" dist="38100" dir="2700000" algn="tl">
                    <a:srgbClr val="000000">
                      <a:alpha val="43137"/>
                    </a:srgbClr>
                  </a:outerShdw>
                </a:effectLst>
              </a:rPr>
              <a:t>The purpose of the research:</a:t>
            </a:r>
            <a:endParaRPr lang="nb-NO" sz="2400" b="1" cap="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endParaRPr lang="nb-NO" sz="4703" dirty="0"/>
          </a:p>
        </p:txBody>
      </p:sp>
      <p:sp>
        <p:nvSpPr>
          <p:cNvPr id="8" name="TextBox 7"/>
          <p:cNvSpPr txBox="1"/>
          <p:nvPr/>
        </p:nvSpPr>
        <p:spPr>
          <a:xfrm>
            <a:off x="5351735" y="1322571"/>
            <a:ext cx="3582178" cy="386644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chemeClr val="accent3">
                    <a:lumMod val="75000"/>
                  </a:schemeClr>
                </a:solidFill>
              </a:rPr>
              <a:t>spoil my loved ones</a:t>
            </a:r>
            <a:r>
              <a:rPr lang="en-US" sz="1396" kern="0" dirty="0">
                <a:solidFill>
                  <a:sysClr val="windowText" lastClr="000000"/>
                </a:solidFill>
              </a:rPr>
              <a:t>. I want to intensify the relationship with my loved one(s) and create </a:t>
            </a:r>
            <a:r>
              <a:rPr lang="en-US" sz="1396" b="1" kern="0" dirty="0">
                <a:solidFill>
                  <a:schemeClr val="accent3">
                    <a:lumMod val="75000"/>
                  </a:schemeClr>
                </a:solidFill>
              </a:rPr>
              <a:t>precious moments of togetherness</a:t>
            </a:r>
            <a:r>
              <a:rPr lang="en-US" sz="1396" kern="0" dirty="0">
                <a:solidFill>
                  <a:sysClr val="windowText" lastClr="000000"/>
                </a:solidFill>
              </a:rPr>
              <a:t> and to share good times. A holiday should allow me to </a:t>
            </a:r>
            <a:r>
              <a:rPr lang="en-US" sz="1396" b="1" kern="0" dirty="0">
                <a:solidFill>
                  <a:schemeClr val="accent6">
                    <a:lumMod val="75000"/>
                  </a:schemeClr>
                </a:solidFill>
              </a:rPr>
              <a:t>pamper myself </a:t>
            </a:r>
            <a:r>
              <a:rPr lang="en-US" sz="1396" kern="0" dirty="0">
                <a:solidFill>
                  <a:sysClr val="windowText" lastClr="000000"/>
                </a:solidFill>
              </a:rPr>
              <a:t>and indulge with </a:t>
            </a:r>
            <a:r>
              <a:rPr lang="en-US" sz="1396" b="1" kern="0" dirty="0">
                <a:solidFill>
                  <a:schemeClr val="accent6">
                    <a:lumMod val="75000"/>
                  </a:schemeClr>
                </a:solidFill>
              </a:rPr>
              <a:t>a bit of luxury.</a:t>
            </a:r>
            <a:endParaRPr lang="en-US" altLang="ja-JP" sz="1396" b="1" cap="all" dirty="0">
              <a:solidFill>
                <a:schemeClr val="accent6">
                  <a:lumMod val="75000"/>
                </a:schemeClr>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It has to be a destination that is </a:t>
            </a:r>
            <a:r>
              <a:rPr lang="en-US" sz="1396" b="1" kern="0" dirty="0">
                <a:solidFill>
                  <a:schemeClr val="accent3">
                    <a:lumMod val="75000"/>
                  </a:schemeClr>
                </a:solidFill>
              </a:rPr>
              <a:t>easy to travel to</a:t>
            </a:r>
            <a:r>
              <a:rPr lang="en-US" sz="1396" kern="0" dirty="0">
                <a:solidFill>
                  <a:sysClr val="windowText" lastClr="000000"/>
                </a:solidFill>
              </a:rPr>
              <a:t>. My family needs </a:t>
            </a:r>
            <a:r>
              <a:rPr lang="en-US" sz="1396" b="1" kern="0" dirty="0">
                <a:solidFill>
                  <a:schemeClr val="accent6">
                    <a:lumMod val="75000"/>
                  </a:schemeClr>
                </a:solidFill>
              </a:rPr>
              <a:t>guaranteed sunshine</a:t>
            </a:r>
            <a:r>
              <a:rPr lang="en-US" sz="1396" kern="0" dirty="0">
                <a:solidFill>
                  <a:sysClr val="windowText" lastClr="000000"/>
                </a:solidFill>
              </a:rPr>
              <a:t>  and the destination need to have </a:t>
            </a:r>
            <a:r>
              <a:rPr lang="en-US" sz="1396" b="1" kern="0" dirty="0">
                <a:solidFill>
                  <a:schemeClr val="accent6">
                    <a:lumMod val="75000"/>
                  </a:schemeClr>
                </a:solidFill>
              </a:rPr>
              <a:t>nice beaches</a:t>
            </a:r>
            <a:r>
              <a:rPr lang="en-US" sz="1396" kern="0" dirty="0">
                <a:solidFill>
                  <a:sysClr val="windowText" lastClr="000000"/>
                </a:solidFill>
              </a:rPr>
              <a:t>, and </a:t>
            </a:r>
            <a:r>
              <a:rPr lang="en-US" sz="1396" b="1" kern="0" dirty="0">
                <a:solidFill>
                  <a:schemeClr val="accent6">
                    <a:lumMod val="75000"/>
                  </a:schemeClr>
                </a:solidFill>
              </a:rPr>
              <a:t>good shopping</a:t>
            </a:r>
            <a:r>
              <a:rPr lang="en-US" sz="1396" kern="0" dirty="0">
                <a:solidFill>
                  <a:sysClr val="windowText" lastClr="000000"/>
                </a:solidFill>
              </a:rPr>
              <a:t>. It should have a variety of different </a:t>
            </a:r>
            <a:r>
              <a:rPr lang="en-US" sz="1396" b="1" kern="0" dirty="0">
                <a:solidFill>
                  <a:schemeClr val="accent6">
                    <a:lumMod val="75000"/>
                  </a:schemeClr>
                </a:solidFill>
              </a:rPr>
              <a:t>restaurant offers </a:t>
            </a:r>
            <a:r>
              <a:rPr lang="en-US" sz="1396" kern="0" dirty="0">
                <a:solidFill>
                  <a:sysClr val="windowText" lastClr="000000"/>
                </a:solidFill>
              </a:rPr>
              <a:t>and to be </a:t>
            </a:r>
            <a:r>
              <a:rPr lang="en-US" sz="1396" b="1" kern="0" dirty="0">
                <a:solidFill>
                  <a:schemeClr val="accent6">
                    <a:lumMod val="75000"/>
                  </a:schemeClr>
                </a:solidFill>
              </a:rPr>
              <a:t>easy to travel around</a:t>
            </a:r>
            <a:r>
              <a:rPr lang="en-US" sz="1396" kern="0" dirty="0">
                <a:solidFill>
                  <a:sysClr val="windowText" lastClr="000000"/>
                </a:solidFill>
              </a:rPr>
              <a:t>.</a:t>
            </a:r>
          </a:p>
        </p:txBody>
      </p:sp>
      <p:sp>
        <p:nvSpPr>
          <p:cNvPr id="9" name="TextBox 8"/>
          <p:cNvSpPr txBox="1"/>
          <p:nvPr/>
        </p:nvSpPr>
        <p:spPr>
          <a:xfrm>
            <a:off x="9350835" y="1322570"/>
            <a:ext cx="3489732" cy="3866443"/>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chemeClr val="accent3">
                    <a:lumMod val="75000"/>
                  </a:schemeClr>
                </a:solidFill>
              </a:rPr>
              <a:t>sociable</a:t>
            </a:r>
            <a:r>
              <a:rPr lang="en-US" sz="1396" kern="0" dirty="0">
                <a:solidFill>
                  <a:sysClr val="windowText" lastClr="000000"/>
                </a:solidFill>
              </a:rPr>
              <a:t>, cozy, harmonious, </a:t>
            </a:r>
            <a:r>
              <a:rPr lang="en-US" sz="1396" b="1" kern="0" dirty="0">
                <a:solidFill>
                  <a:schemeClr val="accent3">
                    <a:lumMod val="75000"/>
                  </a:schemeClr>
                </a:solidFill>
              </a:rPr>
              <a:t>friendly</a:t>
            </a:r>
            <a:r>
              <a:rPr lang="en-US" sz="1396" kern="0" dirty="0">
                <a:solidFill>
                  <a:sysClr val="windowText" lastClr="000000"/>
                </a:solidFill>
              </a:rPr>
              <a:t>, relaxed and peaceful.</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for whom </a:t>
            </a:r>
            <a:r>
              <a:rPr lang="en-US" sz="1396" b="1" kern="0" dirty="0">
                <a:solidFill>
                  <a:schemeClr val="accent3">
                    <a:lumMod val="75000"/>
                  </a:schemeClr>
                </a:solidFill>
              </a:rPr>
              <a:t>family comes first above all</a:t>
            </a:r>
            <a:r>
              <a:rPr lang="en-US" sz="1396" kern="0" dirty="0">
                <a:solidFill>
                  <a:sysClr val="windowText" lastClr="000000"/>
                </a:solidFill>
              </a:rPr>
              <a:t>. This is people who have strong family values. People who enjoy spending time with and enjoy </a:t>
            </a:r>
            <a:r>
              <a:rPr lang="en-US" sz="1396" b="1" kern="0" dirty="0">
                <a:solidFill>
                  <a:schemeClr val="accent3">
                    <a:lumMod val="75000"/>
                  </a:schemeClr>
                </a:solidFill>
              </a:rPr>
              <a:t>taking care of others</a:t>
            </a:r>
            <a:r>
              <a:rPr lang="en-US" sz="1396" kern="0" dirty="0">
                <a:solidFill>
                  <a:sysClr val="windowText" lastClr="000000"/>
                </a:solidFill>
              </a:rPr>
              <a:t>. People who want to escape from the demands of life and relax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43</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57</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chemeClr val="accent3">
                      <a:lumMod val="75000"/>
                    </a:schemeClr>
                  </a:solidFill>
                  <a:latin typeface="Arial Rounded MT Bold"/>
                </a:rPr>
                <a:t>76</a:t>
              </a:r>
              <a:r>
                <a:rPr lang="da-DK" sz="1617" b="1" kern="0" dirty="0">
                  <a:solidFill>
                    <a:schemeClr val="accent3">
                      <a:lumMod val="75000"/>
                    </a:schemeClr>
                  </a:solidFill>
                  <a:latin typeface="Arial Rounded MT Bold"/>
                </a:rPr>
                <a:t>%</a:t>
              </a:r>
              <a:r>
                <a:rPr lang="da-DK" sz="2646" b="1" kern="0" dirty="0">
                  <a:solidFill>
                    <a:schemeClr val="accent3">
                      <a:lumMod val="75000"/>
                    </a:schemeClr>
                  </a:solidFill>
                  <a:latin typeface="Arial Rounded MT Bold"/>
                </a:rPr>
                <a:t> </a:t>
              </a:r>
            </a:p>
            <a:p>
              <a:pPr marL="7001" algn="ctr" defTabSz="1343985">
                <a:defRPr/>
              </a:pPr>
              <a:r>
                <a:rPr lang="da-DK" sz="1029" kern="0" dirty="0">
                  <a:solidFill>
                    <a:schemeClr val="accent3">
                      <a:lumMod val="75000"/>
                    </a:schemeClr>
                  </a:solidFill>
                  <a:latin typeface="Arial Rounded MT Bold"/>
                </a:rPr>
                <a:t>ARE ABOVE</a:t>
              </a:r>
            </a:p>
            <a:p>
              <a:pPr marL="7001" algn="ctr" defTabSz="1343985">
                <a:defRPr/>
              </a:pPr>
              <a:r>
                <a:rPr lang="da-DK" sz="1323" b="1" kern="0" dirty="0">
                  <a:solidFill>
                    <a:schemeClr val="accent3">
                      <a:lumMod val="75000"/>
                    </a:schemeClr>
                  </a:solidFill>
                  <a:latin typeface="Arial Rounded MT Bold"/>
                </a:rPr>
                <a:t>40 </a:t>
              </a:r>
              <a:r>
                <a:rPr lang="da-DK" sz="1029" kern="0" dirty="0">
                  <a:solidFill>
                    <a:schemeClr val="accent3">
                      <a:lumMod val="75000"/>
                    </a:schemeClr>
                  </a:solidFill>
                  <a:latin typeface="Arial Rounded MT Bold"/>
                </a:rPr>
                <a:t>YEARS</a:t>
              </a:r>
              <a:endParaRPr lang="da-DK" sz="1176" kern="0" dirty="0">
                <a:solidFill>
                  <a:schemeClr val="accent3">
                    <a:lumMod val="75000"/>
                  </a:schemeClr>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chemeClr val="accent3">
                      <a:lumMod val="75000"/>
                    </a:schemeClr>
                  </a:solidFill>
                  <a:latin typeface="Arial Rounded MT Bold"/>
                </a:rPr>
                <a:t>SHARE OF OVERNIGHT STAYS</a:t>
              </a:r>
            </a:p>
            <a:p>
              <a:pPr marL="7001" algn="ctr" defTabSz="1343985">
                <a:defRPr/>
              </a:pPr>
              <a:r>
                <a:rPr lang="da-DK" sz="2058" kern="0" dirty="0">
                  <a:solidFill>
                    <a:schemeClr val="accent3">
                      <a:lumMod val="75000"/>
                    </a:schemeClr>
                  </a:solidFill>
                  <a:latin typeface="Arial Rounded MT Bold"/>
                </a:rPr>
                <a:t>12</a:t>
              </a:r>
              <a:r>
                <a:rPr lang="da-DK" sz="1470" b="1" kern="0" dirty="0">
                  <a:solidFill>
                    <a:schemeClr val="accent3">
                      <a:lumMod val="75000"/>
                    </a:schemeClr>
                  </a:solidFill>
                  <a:latin typeface="Arial Rounded MT Bold"/>
                </a:rPr>
                <a:t>%</a:t>
              </a:r>
              <a:endParaRPr lang="da-DK" sz="1176" kern="0" dirty="0">
                <a:solidFill>
                  <a:schemeClr val="accent3">
                    <a:lumMod val="75000"/>
                  </a:schemeClr>
                </a:solidFill>
                <a:latin typeface="Arial Rounded MT Bold"/>
              </a:endParaRPr>
            </a:p>
          </p:txBody>
        </p:sp>
      </p:grpSp>
      <p:sp>
        <p:nvSpPr>
          <p:cNvPr id="61" name="Oval 60"/>
          <p:cNvSpPr/>
          <p:nvPr/>
        </p:nvSpPr>
        <p:spPr>
          <a:xfrm>
            <a:off x="-409658" y="1691683"/>
            <a:ext cx="3673161" cy="3444494"/>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SPOIL MY LOVED ONES AND CREATE PRECIOUS MOMENTS OF TOGETHERNESS. My family comes first above all.</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2211201314"/>
              </p:ext>
            </p:extLst>
          </p:nvPr>
        </p:nvGraphicFramePr>
        <p:xfrm>
          <a:off x="10689129" y="5751273"/>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708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also, but you will find more holidays to </a:t>
            </a:r>
            <a:r>
              <a:rPr lang="en-GB" sz="1396" b="1" kern="0" dirty="0">
                <a:solidFill>
                  <a:schemeClr val="accent3">
                    <a:lumMod val="75000"/>
                  </a:schemeClr>
                </a:solidFill>
              </a:rPr>
              <a:t>visit friends and family.</a:t>
            </a:r>
            <a:r>
              <a:rPr lang="en-GB" sz="1396" kern="0" dirty="0">
                <a:solidFill>
                  <a:sysClr val="windowText" lastClr="000000"/>
                </a:solidFill>
              </a:rPr>
              <a:t> For these consumer it’s </a:t>
            </a:r>
            <a:r>
              <a:rPr lang="en-GB" sz="1396" b="1" kern="0" dirty="0">
                <a:solidFill>
                  <a:schemeClr val="accent3">
                    <a:lumMod val="75000"/>
                  </a:schemeClr>
                </a:solidFill>
              </a:rPr>
              <a:t>all about family</a:t>
            </a:r>
            <a:r>
              <a:rPr lang="en-GB" sz="1396" kern="0" dirty="0">
                <a:solidFill>
                  <a:sysClr val="windowText" lastClr="000000"/>
                </a:solidFill>
              </a:rPr>
              <a:t>. </a:t>
            </a:r>
          </a:p>
        </p:txBody>
      </p:sp>
      <p:sp>
        <p:nvSpPr>
          <p:cNvPr id="13" name="TextBox 12"/>
          <p:cNvSpPr txBox="1"/>
          <p:nvPr/>
        </p:nvSpPr>
        <p:spPr>
          <a:xfrm>
            <a:off x="670095" y="4511727"/>
            <a:ext cx="3439313" cy="1507464"/>
          </a:xfrm>
          <a:prstGeom prst="rect">
            <a:avLst/>
          </a:prstGeom>
        </p:spPr>
        <p:txBody>
          <a:bodyPr vert="horz" wrap="square" lIns="0" tIns="0" rIns="0" bIns="0" rtlCol="0">
            <a:spAutoFit/>
          </a:bodyPr>
          <a:lstStyle/>
          <a:p>
            <a:pPr marL="7001" defTabSz="1343985">
              <a:defRPr/>
            </a:pPr>
            <a:r>
              <a:rPr lang="nb-NO" sz="1400" b="1" kern="0" dirty="0">
                <a:solidFill>
                  <a:sysClr val="windowText" lastClr="000000"/>
                </a:solidFill>
              </a:rPr>
              <a:t>HOLIDAY EXPERIENCE</a:t>
            </a:r>
          </a:p>
          <a:p>
            <a:pPr marL="4763" algn="just" defTabSz="914400">
              <a:defRPr/>
            </a:pPr>
            <a:r>
              <a:rPr lang="en-US" sz="1400" b="1" kern="0" dirty="0">
                <a:solidFill>
                  <a:srgbClr val="D35C09">
                    <a:lumMod val="75000"/>
                  </a:srgbClr>
                </a:solidFill>
              </a:rPr>
              <a:t>Relaxation</a:t>
            </a:r>
            <a:r>
              <a:rPr lang="en-US" sz="1400" kern="0" dirty="0">
                <a:solidFill>
                  <a:sysClr val="windowText" lastClr="000000"/>
                </a:solidFill>
              </a:rPr>
              <a:t> is on top of the list. Activities visit restaurants, </a:t>
            </a:r>
            <a:r>
              <a:rPr lang="en-US" sz="1400" b="1" kern="0" dirty="0">
                <a:solidFill>
                  <a:srgbClr val="D35C09">
                    <a:lumMod val="75000"/>
                  </a:srgbClr>
                </a:solidFill>
              </a:rPr>
              <a:t>sunbathing and swimming</a:t>
            </a:r>
            <a:r>
              <a:rPr lang="en-US" sz="1400" kern="0" dirty="0">
                <a:solidFill>
                  <a:sysClr val="windowText" lastClr="000000"/>
                </a:solidFill>
              </a:rPr>
              <a:t> and </a:t>
            </a:r>
            <a:r>
              <a:rPr lang="en-US" sz="1400" b="1" kern="0" dirty="0">
                <a:solidFill>
                  <a:srgbClr val="D35C09">
                    <a:lumMod val="75000"/>
                  </a:srgbClr>
                </a:solidFill>
              </a:rPr>
              <a:t>getting pampered </a:t>
            </a:r>
            <a:r>
              <a:rPr lang="en-US" sz="1400" kern="0" dirty="0">
                <a:solidFill>
                  <a:sysClr val="windowText" lastClr="000000"/>
                </a:solidFill>
              </a:rPr>
              <a:t>is also appreciated by this segment. No pushing boundaries please!</a:t>
            </a:r>
          </a:p>
          <a:p>
            <a:pPr marL="4763" lvl="0" algn="just" defTabSz="914400">
              <a:defRPr/>
            </a:pPr>
            <a:endParaRPr lang="en-GB" sz="1396"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Of course they use the internet, but more than in other segments they act on </a:t>
            </a:r>
            <a:r>
              <a:rPr lang="en-GB" sz="1396" b="1" kern="0" dirty="0">
                <a:solidFill>
                  <a:srgbClr val="D35C09">
                    <a:lumMod val="75000"/>
                  </a:srgbClr>
                </a:solidFill>
              </a:rPr>
              <a:t>advice from friends/family</a:t>
            </a:r>
            <a:r>
              <a:rPr lang="en-GB" sz="1400" kern="0" dirty="0">
                <a:solidFill>
                  <a:sysClr val="windowText" lastClr="000000"/>
                </a:solidFill>
              </a:rPr>
              <a:t>. </a:t>
            </a:r>
            <a:r>
              <a:rPr lang="en-GB" sz="1396" b="1" kern="0" dirty="0">
                <a:solidFill>
                  <a:srgbClr val="D35C09">
                    <a:lumMod val="75000"/>
                  </a:srgbClr>
                </a:solidFill>
              </a:rPr>
              <a:t>Parents and other relatives</a:t>
            </a:r>
            <a:r>
              <a:rPr lang="en-GB" sz="1400" b="1" kern="0" dirty="0">
                <a:solidFill>
                  <a:srgbClr val="FF6600"/>
                </a:solidFill>
              </a:rPr>
              <a:t> </a:t>
            </a:r>
            <a:r>
              <a:rPr lang="en-GB" sz="1400" kern="0" dirty="0">
                <a:solidFill>
                  <a:sysClr val="windowText" lastClr="000000"/>
                </a:solidFill>
              </a:rPr>
              <a:t>heavily influences their choice. They travel with children and the oldest children are a part of the decision process. </a:t>
            </a:r>
          </a:p>
        </p:txBody>
      </p:sp>
      <p:sp>
        <p:nvSpPr>
          <p:cNvPr id="17" name="TextBox 16"/>
          <p:cNvSpPr txBox="1"/>
          <p:nvPr/>
        </p:nvSpPr>
        <p:spPr>
          <a:xfrm>
            <a:off x="5015679" y="1703969"/>
            <a:ext cx="3439313" cy="1938992"/>
          </a:xfrm>
          <a:prstGeom prst="rect">
            <a:avLst/>
          </a:prstGeom>
        </p:spPr>
        <p:txBody>
          <a:bodyPr vert="horz" wrap="square" lIns="0" tIns="0" rIns="0" bIns="0" rtlCol="0">
            <a:spAutoFit/>
          </a:bodyPr>
          <a:lstStyle/>
          <a:p>
            <a:pPr marL="7001" algn="just" defTabSz="1343985">
              <a:defRPr/>
            </a:pPr>
            <a:r>
              <a:rPr lang="en-US" sz="1400" b="1" kern="0" dirty="0">
                <a:solidFill>
                  <a:sysClr val="windowText" lastClr="000000"/>
                </a:solidFill>
              </a:rPr>
              <a:t>I TRAVEL TO FEEL INCLUDED</a:t>
            </a:r>
          </a:p>
          <a:p>
            <a:pPr marL="7001" algn="just" defTabSz="1343985">
              <a:defRPr/>
            </a:pPr>
            <a:r>
              <a:rPr lang="en-GB" sz="1400" kern="0" dirty="0">
                <a:solidFill>
                  <a:sysClr val="windowText" lastClr="000000"/>
                </a:solidFill>
              </a:rPr>
              <a:t>These consumers choose destinations that enables them to </a:t>
            </a:r>
            <a:r>
              <a:rPr lang="en-GB" sz="1400" b="1" kern="0" dirty="0">
                <a:solidFill>
                  <a:srgbClr val="D35C09">
                    <a:lumMod val="75000"/>
                  </a:srgbClr>
                </a:solidFill>
              </a:rPr>
              <a:t>spend time with their loved ones</a:t>
            </a:r>
            <a:r>
              <a:rPr lang="en-GB" sz="1400" kern="0" dirty="0">
                <a:solidFill>
                  <a:sysClr val="windowText" lastClr="000000"/>
                </a:solidFill>
              </a:rPr>
              <a:t>. They want to travel to places that are </a:t>
            </a:r>
            <a:r>
              <a:rPr lang="en-GB" sz="1400" b="1" kern="0" dirty="0">
                <a:solidFill>
                  <a:srgbClr val="D35C09">
                    <a:lumMod val="75000"/>
                  </a:srgbClr>
                </a:solidFill>
              </a:rPr>
              <a:t>sociable</a:t>
            </a:r>
            <a:r>
              <a:rPr lang="en-GB" sz="1400" kern="0" dirty="0">
                <a:solidFill>
                  <a:sysClr val="windowText" lastClr="000000"/>
                </a:solidFill>
              </a:rPr>
              <a:t>, </a:t>
            </a:r>
            <a:r>
              <a:rPr lang="en-GB" sz="1400" kern="0" dirty="0" err="1">
                <a:solidFill>
                  <a:sysClr val="windowText" lastClr="000000"/>
                </a:solidFill>
              </a:rPr>
              <a:t>cozy</a:t>
            </a:r>
            <a:r>
              <a:rPr lang="en-GB" sz="1400" kern="0" dirty="0">
                <a:solidFill>
                  <a:sysClr val="windowText" lastClr="000000"/>
                </a:solidFill>
              </a:rPr>
              <a:t>, harmonious,  </a:t>
            </a:r>
            <a:r>
              <a:rPr lang="en-GB" sz="1400" b="1" kern="0" dirty="0">
                <a:solidFill>
                  <a:srgbClr val="D35C09">
                    <a:lumMod val="75000"/>
                  </a:srgbClr>
                </a:solidFill>
              </a:rPr>
              <a:t>friendly</a:t>
            </a:r>
            <a:r>
              <a:rPr lang="en-GB" sz="1400" kern="0" dirty="0">
                <a:solidFill>
                  <a:sysClr val="windowText" lastClr="000000"/>
                </a:solidFill>
              </a:rPr>
              <a:t>,</a:t>
            </a:r>
            <a:r>
              <a:rPr lang="en-GB" sz="1400" b="1" kern="0" dirty="0">
                <a:solidFill>
                  <a:sysClr val="windowText" lastClr="000000"/>
                </a:solidFill>
              </a:rPr>
              <a:t> </a:t>
            </a:r>
            <a:r>
              <a:rPr lang="en-GB" sz="1400" b="1" kern="0" dirty="0">
                <a:solidFill>
                  <a:srgbClr val="D35C09">
                    <a:lumMod val="75000"/>
                  </a:srgbClr>
                </a:solidFill>
              </a:rPr>
              <a:t>relaxed </a:t>
            </a:r>
            <a:r>
              <a:rPr lang="en-GB" sz="1400" kern="0" dirty="0"/>
              <a:t>and</a:t>
            </a:r>
            <a:r>
              <a:rPr lang="en-GB" sz="1400" b="1" kern="0" dirty="0">
                <a:solidFill>
                  <a:srgbClr val="D35C09">
                    <a:lumMod val="75000"/>
                  </a:srgbClr>
                </a:solidFill>
              </a:rPr>
              <a:t> peaceful</a:t>
            </a:r>
            <a:r>
              <a:rPr lang="en-GB" sz="1400" kern="0" dirty="0">
                <a:solidFill>
                  <a:sysClr val="windowText" lastClr="000000"/>
                </a:solidFill>
              </a:rPr>
              <a:t>. </a:t>
            </a:r>
            <a:r>
              <a:rPr lang="en-US" sz="1400" kern="0" dirty="0">
                <a:solidFill>
                  <a:sysClr val="windowText" lastClr="000000"/>
                </a:solidFill>
              </a:rPr>
              <a:t>They want to create those </a:t>
            </a:r>
            <a:r>
              <a:rPr lang="en-US" sz="1400" b="1" kern="0" dirty="0">
                <a:solidFill>
                  <a:srgbClr val="D35C09">
                    <a:lumMod val="75000"/>
                  </a:srgbClr>
                </a:solidFill>
              </a:rPr>
              <a:t>precious moments of togetherness</a:t>
            </a:r>
            <a:r>
              <a:rPr lang="en-US" sz="1400" kern="0" dirty="0">
                <a:solidFill>
                  <a:sysClr val="windowText" lastClr="000000"/>
                </a:solidFill>
              </a:rPr>
              <a:t>.</a:t>
            </a:r>
          </a:p>
          <a:p>
            <a:pPr marL="7001" algn="just" defTabSz="1343985">
              <a:defRPr/>
            </a:pPr>
            <a:endParaRPr lang="en-US" sz="1400" b="1"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483" y="4855702"/>
            <a:ext cx="3029043" cy="2020371"/>
          </a:xfrm>
          <a:prstGeom prst="rect">
            <a:avLst/>
          </a:prstGeom>
        </p:spPr>
      </p:pic>
      <p:sp>
        <p:nvSpPr>
          <p:cNvPr id="25" name="TextBox 24"/>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Brands that want to tap into the needs in this segment should focus on </a:t>
            </a:r>
            <a:r>
              <a:rPr lang="en-US" sz="1396" b="1" kern="0" dirty="0">
                <a:solidFill>
                  <a:schemeClr val="accent3">
                    <a:lumMod val="75000"/>
                  </a:schemeClr>
                </a:solidFill>
              </a:rPr>
              <a:t>support</a:t>
            </a:r>
            <a:r>
              <a:rPr lang="en-US" sz="1400" kern="0" dirty="0">
                <a:solidFill>
                  <a:sysClr val="windowText" lastClr="000000"/>
                </a:solidFill>
              </a:rPr>
              <a:t>, </a:t>
            </a:r>
            <a:r>
              <a:rPr lang="en-US" sz="1396" b="1" kern="0" dirty="0">
                <a:solidFill>
                  <a:schemeClr val="accent3">
                    <a:lumMod val="75000"/>
                  </a:schemeClr>
                </a:solidFill>
              </a:rPr>
              <a:t>empathy</a:t>
            </a:r>
            <a:r>
              <a:rPr lang="en-US" sz="1400" kern="0" dirty="0">
                <a:solidFill>
                  <a:sysClr val="windowText" lastClr="000000"/>
                </a:solidFill>
              </a:rPr>
              <a:t>, </a:t>
            </a:r>
            <a:r>
              <a:rPr lang="en-US" sz="1396" b="1" kern="0" dirty="0">
                <a:solidFill>
                  <a:schemeClr val="accent3">
                    <a:lumMod val="75000"/>
                  </a:schemeClr>
                </a:solidFill>
              </a:rPr>
              <a:t>care</a:t>
            </a:r>
            <a:r>
              <a:rPr lang="en-US" sz="1400" kern="0" dirty="0">
                <a:solidFill>
                  <a:sysClr val="windowText" lastClr="000000"/>
                </a:solidFill>
              </a:rPr>
              <a:t> </a:t>
            </a:r>
            <a:r>
              <a:rPr lang="en-US" sz="1396" b="1" kern="0" dirty="0">
                <a:solidFill>
                  <a:schemeClr val="accent3">
                    <a:lumMod val="75000"/>
                  </a:schemeClr>
                </a:solidFill>
              </a:rPr>
              <a:t>giving</a:t>
            </a:r>
            <a:r>
              <a:rPr lang="en-US" sz="1400" kern="0" dirty="0">
                <a:solidFill>
                  <a:sysClr val="windowText" lastClr="000000"/>
                </a:solidFill>
              </a:rPr>
              <a:t> and true, deep </a:t>
            </a:r>
            <a:r>
              <a:rPr lang="en-US" sz="1396" b="1" kern="0" dirty="0">
                <a:solidFill>
                  <a:schemeClr val="accent3">
                    <a:lumMod val="75000"/>
                  </a:schemeClr>
                </a:solidFill>
              </a:rPr>
              <a:t>friendships</a:t>
            </a:r>
            <a:r>
              <a:rPr lang="en-US" sz="1400" kern="0" dirty="0">
                <a:solidFill>
                  <a:sysClr val="windowText" lastClr="000000"/>
                </a:solidFill>
              </a:rPr>
              <a:t>. They should position themselves as familiar and appealing to a broader audience and tap into those feelings that people get when they feel </a:t>
            </a:r>
            <a:r>
              <a:rPr lang="en-US" sz="1396" b="1" kern="0" dirty="0">
                <a:solidFill>
                  <a:schemeClr val="accent3">
                    <a:lumMod val="75000"/>
                  </a:schemeClr>
                </a:solidFill>
              </a:rPr>
              <a:t>warm</a:t>
            </a:r>
            <a:r>
              <a:rPr lang="en-US" sz="1400" kern="0" dirty="0">
                <a:solidFill>
                  <a:sysClr val="windowText" lastClr="000000"/>
                </a:solidFill>
              </a:rPr>
              <a:t>, </a:t>
            </a:r>
            <a:r>
              <a:rPr lang="en-US" sz="1396" b="1" kern="0" dirty="0">
                <a:solidFill>
                  <a:schemeClr val="accent3">
                    <a:lumMod val="75000"/>
                  </a:schemeClr>
                </a:solidFill>
              </a:rPr>
              <a:t>included</a:t>
            </a:r>
            <a:r>
              <a:rPr lang="en-US" sz="1400" kern="0" dirty="0">
                <a:solidFill>
                  <a:sysClr val="windowText" lastClr="000000"/>
                </a:solidFill>
              </a:rPr>
              <a:t> and </a:t>
            </a:r>
            <a:r>
              <a:rPr lang="en-US" sz="1396" b="1" kern="0" dirty="0">
                <a:solidFill>
                  <a:schemeClr val="accent3">
                    <a:lumMod val="75000"/>
                  </a:schemeClr>
                </a:solidFill>
              </a:rPr>
              <a:t>accepted</a:t>
            </a:r>
            <a:r>
              <a:rPr lang="en-US" sz="1400" kern="0" dirty="0">
                <a:solidFill>
                  <a:sysClr val="windowText" lastClr="000000"/>
                </a:solidFill>
              </a:rPr>
              <a:t> by the people or tribe they are with. </a:t>
            </a: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2699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5285644" cy="553998"/>
          </a:xfrm>
          <a:solidFill>
            <a:schemeClr val="accent3">
              <a:lumMod val="75000"/>
            </a:schemeClr>
          </a:solidFill>
        </p:spPr>
        <p:txBody>
          <a:bodyPr/>
          <a:lstStyle/>
          <a:p>
            <a:r>
              <a:rPr lang="en-US" b="1" dirty="0"/>
              <a:t>SHARING AND CARING</a:t>
            </a:r>
          </a:p>
        </p:txBody>
      </p:sp>
      <p:graphicFrame>
        <p:nvGraphicFramePr>
          <p:cNvPr id="57" name="SI_Chart"/>
          <p:cNvGraphicFramePr/>
          <p:nvPr>
            <p:extLst>
              <p:ext uri="{D42A27DB-BD31-4B8C-83A1-F6EECF244321}">
                <p14:modId xmlns:p14="http://schemas.microsoft.com/office/powerpoint/2010/main" val="3975255977"/>
              </p:ext>
            </p:extLst>
          </p:nvPr>
        </p:nvGraphicFramePr>
        <p:xfrm>
          <a:off x="6213602" y="2556495"/>
          <a:ext cx="5690861"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219147975"/>
              </p:ext>
            </p:extLst>
          </p:nvPr>
        </p:nvGraphicFramePr>
        <p:xfrm>
          <a:off x="167159" y="2590570"/>
          <a:ext cx="72008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08312057"/>
              </p:ext>
            </p:extLst>
          </p:nvPr>
        </p:nvGraphicFramePr>
        <p:xfrm>
          <a:off x="2049115"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159034544"/>
              </p:ext>
            </p:extLst>
          </p:nvPr>
        </p:nvGraphicFramePr>
        <p:xfrm>
          <a:off x="6624499" y="5001832"/>
          <a:ext cx="4991932"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85"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86"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87" name="FC_ChartHeader"/>
          <p:cNvSpPr/>
          <p:nvPr/>
        </p:nvSpPr>
        <p:spPr>
          <a:xfrm>
            <a:off x="7473999"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88" name="SI_ChartHeader"/>
          <p:cNvSpPr/>
          <p:nvPr/>
        </p:nvSpPr>
        <p:spPr>
          <a:xfrm>
            <a:off x="7384822"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89" name="Gruppieren 3"/>
          <p:cNvGrpSpPr>
            <a:grpSpLocks noChangeAspect="1"/>
          </p:cNvGrpSpPr>
          <p:nvPr/>
        </p:nvGrpSpPr>
        <p:grpSpPr>
          <a:xfrm>
            <a:off x="7140299" y="2128962"/>
            <a:ext cx="360180" cy="360180"/>
            <a:chOff x="-1042867" y="3392141"/>
            <a:chExt cx="612000" cy="612000"/>
          </a:xfrm>
        </p:grpSpPr>
        <p:sp>
          <p:nvSpPr>
            <p:cNvPr id="90"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2" name="Gruppieren 2"/>
          <p:cNvGrpSpPr>
            <a:grpSpLocks noChangeAspect="1"/>
          </p:cNvGrpSpPr>
          <p:nvPr/>
        </p:nvGrpSpPr>
        <p:grpSpPr>
          <a:xfrm>
            <a:off x="7228813" y="4561086"/>
            <a:ext cx="360180" cy="360180"/>
            <a:chOff x="-1042867" y="2764795"/>
            <a:chExt cx="612000" cy="612000"/>
          </a:xfrm>
        </p:grpSpPr>
        <p:sp>
          <p:nvSpPr>
            <p:cNvPr id="93"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4"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5" name="Gruppieren 4"/>
          <p:cNvGrpSpPr>
            <a:grpSpLocks noChangeAspect="1"/>
          </p:cNvGrpSpPr>
          <p:nvPr/>
        </p:nvGrpSpPr>
        <p:grpSpPr>
          <a:xfrm>
            <a:off x="3008707" y="2120056"/>
            <a:ext cx="360180" cy="360180"/>
            <a:chOff x="-1042867" y="4019487"/>
            <a:chExt cx="612000" cy="612000"/>
          </a:xfrm>
        </p:grpSpPr>
        <p:sp>
          <p:nvSpPr>
            <p:cNvPr id="96"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97"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98" name="Group 97"/>
          <p:cNvGrpSpPr/>
          <p:nvPr/>
        </p:nvGrpSpPr>
        <p:grpSpPr>
          <a:xfrm>
            <a:off x="3008707" y="4549828"/>
            <a:ext cx="360180" cy="360180"/>
            <a:chOff x="4453663" y="4849050"/>
            <a:chExt cx="468000" cy="468000"/>
          </a:xfrm>
        </p:grpSpPr>
        <p:sp>
          <p:nvSpPr>
            <p:cNvPr id="99"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100"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10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5"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10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111"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112"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38"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405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563861144"/>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4049640948"/>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4103508027"/>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246299250"/>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297127125"/>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328850010"/>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4016954927"/>
              </p:ext>
            </p:extLst>
          </p:nvPr>
        </p:nvGraphicFramePr>
        <p:xfrm>
          <a:off x="8948334"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9262"/>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6999578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41113402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413211674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1776902553"/>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3404357307"/>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3462329435"/>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1CE4BCCF-F12B-4A8B-AD74-8C6E1CEA71C9}"/>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D2D05F09-3C25-4EA1-A450-531B69D49481}"/>
              </a:ext>
            </a:extLst>
          </p:cNvPr>
          <p:cNvGraphicFramePr/>
          <p:nvPr>
            <p:extLst>
              <p:ext uri="{D42A27DB-BD31-4B8C-83A1-F6EECF244321}">
                <p14:modId xmlns:p14="http://schemas.microsoft.com/office/powerpoint/2010/main" val="2452874458"/>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67834714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endParaRPr kumimoji="0" lang="en-GB" sz="2000" b="0" i="0" u="none" strike="noStrike" kern="0" cap="none" spc="0" normalizeH="0" baseline="0" noProof="0" dirty="0">
              <a:ln>
                <a:noFill/>
              </a:ln>
              <a:solidFill>
                <a:prstClr val="white"/>
              </a:solidFill>
              <a:effectLst/>
              <a:uLnTx/>
              <a:uFillTx/>
              <a:latin typeface="Segoe UI"/>
              <a:ea typeface="+mn-ea"/>
              <a:cs typeface="+mn-cs"/>
            </a:endParaRPr>
          </a:p>
        </p:txBody>
      </p:sp>
      <p:sp>
        <p:nvSpPr>
          <p:cNvPr id="6" name="Oval 5"/>
          <p:cNvSpPr/>
          <p:nvPr/>
        </p:nvSpPr>
        <p:spPr bwMode="gray">
          <a:xfrm>
            <a:off x="1871811" y="705872"/>
            <a:ext cx="3168352" cy="3168352"/>
          </a:xfrm>
          <a:prstGeom prst="ellipse">
            <a:avLst/>
          </a:prstGeom>
          <a:solidFill>
            <a:srgbClr val="00B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0000"/>
              </a:lnSpc>
              <a:spcBef>
                <a:spcPts val="2400"/>
              </a:spcBef>
              <a:spcAft>
                <a:spcPts val="0"/>
              </a:spcAft>
              <a:buClr>
                <a:srgbClr val="D2D3D2"/>
              </a:buClr>
              <a:buSzTx/>
              <a:buFontTx/>
              <a:buNone/>
              <a:tabLst/>
              <a:defRPr/>
            </a:pPr>
            <a:r>
              <a:rPr kumimoji="0" lang="en-GB"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ESCAPE</a:t>
            </a:r>
          </a:p>
        </p:txBody>
      </p:sp>
      <p:sp>
        <p:nvSpPr>
          <p:cNvPr id="10" name="TextBox 9"/>
          <p:cNvSpPr txBox="1"/>
          <p:nvPr/>
        </p:nvSpPr>
        <p:spPr>
          <a:xfrm>
            <a:off x="3778362" y="3874224"/>
            <a:ext cx="2423950" cy="986800"/>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RESTORE MY SENSE OF HARMONY AND BALANCE</a:t>
            </a:r>
          </a:p>
        </p:txBody>
      </p:sp>
      <p:sp>
        <p:nvSpPr>
          <p:cNvPr id="9" name="TextBox 8"/>
          <p:cNvSpPr txBox="1"/>
          <p:nvPr/>
        </p:nvSpPr>
        <p:spPr>
          <a:xfrm>
            <a:off x="974363" y="3874224"/>
            <a:ext cx="2160240" cy="682101"/>
          </a:xfrm>
          <a:prstGeom prst="rect">
            <a:avLst/>
          </a:prstGeom>
          <a:noFill/>
        </p:spPr>
        <p:txBody>
          <a:bodyPr wrap="square" lIns="72000" tIns="36000" rIns="72000" bIns="36000" rtlCol="0">
            <a:spAutoFit/>
          </a:bodyPr>
          <a:lstStyle/>
          <a:p>
            <a:pPr marL="0" marR="0" lvl="0" indent="0" algn="l" defTabSz="914400" rtl="0" eaLnBrk="1" fontAlgn="auto" latinLnBrk="0" hangingPunct="1">
              <a:lnSpc>
                <a:spcPct val="110000"/>
              </a:lnSpc>
              <a:spcBef>
                <a:spcPts val="2400"/>
              </a:spcBef>
              <a:spcAft>
                <a:spcPts val="0"/>
              </a:spcAft>
              <a:buClr>
                <a:srgbClr val="D2D3D2"/>
              </a:buClr>
              <a:buSzTx/>
              <a:buFontTx/>
              <a:buNone/>
              <a:tabLst/>
              <a:defRPr/>
            </a:pPr>
            <a:r>
              <a:rPr kumimoji="0" lang="en-GB"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PEACEFUL AND HARMONIOUS</a:t>
            </a:r>
          </a:p>
        </p:txBody>
      </p:sp>
      <p:sp>
        <p:nvSpPr>
          <p:cNvPr id="8" name="TextBox 7"/>
          <p:cNvSpPr txBox="1"/>
          <p:nvPr/>
        </p:nvSpPr>
        <p:spPr>
          <a:xfrm>
            <a:off x="7103948" y="454745"/>
            <a:ext cx="5952643" cy="4103487"/>
          </a:xfrm>
          <a:prstGeom prst="rect">
            <a:avLst/>
          </a:prstGeom>
          <a:solidFill>
            <a:srgbClr val="FFFFFF">
              <a:alpha val="65098"/>
            </a:srgbClr>
          </a:solidFill>
        </p:spPr>
        <p:txBody>
          <a:bodyPr wrap="squar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defRPr/>
            </a:pP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Escape is about the experience of retreat, tranquility and quietness. These are the holidays one feels the need to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retreat</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recharge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One is looking for an experience that sooths, comforts and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takes away the stresses and strains of hectic daily life</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These are the holidays one withdraws to a physical or mental space that is </a:t>
            </a:r>
            <a:r>
              <a:rPr kumimoji="0" lang="en-US" sz="2400" b="1" i="0" u="none" strike="noStrike" kern="1200" cap="none" spc="0" normalizeH="0" baseline="0" noProof="0" dirty="0">
                <a:ln>
                  <a:noFill/>
                </a:ln>
                <a:solidFill>
                  <a:srgbClr val="00B0F0"/>
                </a:solidFill>
                <a:effectLst/>
                <a:uLnTx/>
                <a:uFillTx/>
                <a:latin typeface="Segoe UI"/>
                <a:ea typeface="+mn-ea"/>
                <a:cs typeface="Arial" pitchFamily="34" charset="0"/>
              </a:rPr>
              <a:t>worry free </a:t>
            </a:r>
            <a:r>
              <a:rPr kumimoji="0" lang="en-US" sz="2400" b="0" i="0" u="none" strike="noStrike" kern="1200" cap="none" spc="0" normalizeH="0" baseline="0" noProof="0" dirty="0">
                <a:ln>
                  <a:noFill/>
                </a:ln>
                <a:solidFill>
                  <a:srgbClr val="222223"/>
                </a:solidFill>
                <a:effectLst/>
                <a:uLnTx/>
                <a:uFillTx/>
                <a:latin typeface="Segoe UI"/>
                <a:ea typeface="+mn-ea"/>
                <a:cs typeface="Arial" pitchFamily="34" charset="0"/>
              </a:rPr>
              <a:t>- an almost childlike state of feeling safe and cared for. </a:t>
            </a:r>
          </a:p>
        </p:txBody>
      </p:sp>
      <p:cxnSp>
        <p:nvCxnSpPr>
          <p:cNvPr id="11" name="Straight Connector 10"/>
          <p:cNvCxnSpPr/>
          <p:nvPr/>
        </p:nvCxnSpPr>
        <p:spPr>
          <a:xfrm>
            <a:off x="7007919" y="454745"/>
            <a:ext cx="0" cy="410158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2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endParaRPr lang="nb-NO" sz="4703" dirty="0"/>
          </a:p>
        </p:txBody>
      </p:sp>
      <p:sp>
        <p:nvSpPr>
          <p:cNvPr id="8" name="TextBox 7"/>
          <p:cNvSpPr txBox="1"/>
          <p:nvPr/>
        </p:nvSpPr>
        <p:spPr>
          <a:xfrm>
            <a:off x="5569752" y="1116335"/>
            <a:ext cx="3246015" cy="4515339"/>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F0"/>
                </a:solidFill>
              </a:rPr>
              <a:t>escape from my hectic daily life </a:t>
            </a:r>
            <a:r>
              <a:rPr lang="en-US" sz="1396" kern="0" dirty="0">
                <a:solidFill>
                  <a:sysClr val="windowText" lastClr="000000"/>
                </a:solidFill>
              </a:rPr>
              <a:t>and restore my sense of harmony and balance. I want to </a:t>
            </a:r>
            <a:r>
              <a:rPr lang="en-US" sz="1396" b="1" kern="0" dirty="0">
                <a:solidFill>
                  <a:srgbClr val="00B0F0"/>
                </a:solidFill>
              </a:rPr>
              <a:t>feel completely liberated </a:t>
            </a:r>
            <a:r>
              <a:rPr lang="en-US" sz="1396" kern="0" dirty="0">
                <a:solidFill>
                  <a:sysClr val="windowText" lastClr="000000"/>
                </a:solidFill>
              </a:rPr>
              <a:t>and a holiday should make me </a:t>
            </a:r>
            <a:r>
              <a:rPr lang="en-US" sz="1396" b="1" kern="0" dirty="0">
                <a:solidFill>
                  <a:srgbClr val="00B0F0"/>
                </a:solidFill>
              </a:rPr>
              <a:t>full of energy</a:t>
            </a:r>
            <a:r>
              <a:rPr lang="en-US" sz="1396" kern="0" dirty="0">
                <a:solidFill>
                  <a:sysClr val="windowText" lastClr="000000"/>
                </a:solidFill>
              </a:rPr>
              <a:t>. I would also like to </a:t>
            </a:r>
            <a:r>
              <a:rPr lang="en-US" sz="1396" b="1" kern="0" dirty="0">
                <a:solidFill>
                  <a:srgbClr val="00B0F0"/>
                </a:solidFill>
              </a:rPr>
              <a:t>pamper myself</a:t>
            </a:r>
            <a:r>
              <a:rPr lang="en-US" sz="1396" kern="0" dirty="0">
                <a:solidFill>
                  <a:sysClr val="windowText" lastClr="000000"/>
                </a:solidFill>
              </a:rPr>
              <a:t>. Its all about enjoying life to the fullest and recharge.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has </a:t>
            </a:r>
            <a:r>
              <a:rPr lang="en-US" sz="1396" b="1" kern="0" dirty="0">
                <a:solidFill>
                  <a:srgbClr val="00B0F0"/>
                </a:solidFill>
              </a:rPr>
              <a:t>quiet environments</a:t>
            </a:r>
            <a:r>
              <a:rPr lang="en-US" sz="1400" kern="0" dirty="0">
                <a:solidFill>
                  <a:sysClr val="windowText" lastClr="000000"/>
                </a:solidFill>
              </a:rPr>
              <a:t> and </a:t>
            </a:r>
            <a:r>
              <a:rPr lang="en-US" sz="1396" b="1" kern="0" dirty="0">
                <a:solidFill>
                  <a:srgbClr val="00B0F0"/>
                </a:solidFill>
              </a:rPr>
              <a:t>guaranteed sunshine</a:t>
            </a:r>
            <a:r>
              <a:rPr lang="en-US" sz="1400" kern="0" dirty="0">
                <a:solidFill>
                  <a:sysClr val="windowText" lastClr="000000"/>
                </a:solidFill>
              </a:rPr>
              <a:t>. The destination should not be ruined by tourism, have </a:t>
            </a:r>
            <a:r>
              <a:rPr lang="en-US" sz="1400" b="1" kern="0" dirty="0">
                <a:solidFill>
                  <a:srgbClr val="00B0F0"/>
                </a:solidFill>
              </a:rPr>
              <a:t>nice beaches </a:t>
            </a:r>
            <a:r>
              <a:rPr lang="en-US" sz="1400" kern="0" dirty="0">
                <a:solidFill>
                  <a:sysClr val="windowText" lastClr="000000"/>
                </a:solidFill>
              </a:rPr>
              <a:t>and </a:t>
            </a:r>
            <a:r>
              <a:rPr lang="en-US" sz="1400" b="1" kern="0" dirty="0">
                <a:solidFill>
                  <a:srgbClr val="00B0F0"/>
                </a:solidFill>
              </a:rPr>
              <a:t>beautiful nature</a:t>
            </a:r>
            <a:r>
              <a:rPr lang="en-US" sz="1400" kern="0" dirty="0">
                <a:solidFill>
                  <a:sysClr val="windowText" lastClr="000000"/>
                </a:solidFill>
              </a:rPr>
              <a:t>. Furthermore it should not be too warm, and be good value for money. </a:t>
            </a:r>
          </a:p>
        </p:txBody>
      </p:sp>
      <p:sp>
        <p:nvSpPr>
          <p:cNvPr id="9" name="TextBox 8"/>
          <p:cNvSpPr txBox="1"/>
          <p:nvPr/>
        </p:nvSpPr>
        <p:spPr>
          <a:xfrm>
            <a:off x="9350835" y="1322570"/>
            <a:ext cx="2963100" cy="429604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F0"/>
                </a:solidFill>
              </a:rPr>
              <a:t>peaceful</a:t>
            </a:r>
            <a:r>
              <a:rPr lang="en-US" sz="1396" kern="0" dirty="0">
                <a:solidFill>
                  <a:sysClr val="windowText" lastClr="000000"/>
                </a:solidFill>
              </a:rPr>
              <a:t>, harmonious, </a:t>
            </a:r>
            <a:r>
              <a:rPr lang="en-US" sz="1396" b="1" kern="0" dirty="0">
                <a:solidFill>
                  <a:srgbClr val="00B0F0"/>
                </a:solidFill>
              </a:rPr>
              <a:t>relaxed</a:t>
            </a:r>
            <a:r>
              <a:rPr lang="en-US" sz="1396" kern="0" dirty="0">
                <a:solidFill>
                  <a:sysClr val="windowText" lastClr="000000"/>
                </a:solidFill>
              </a:rPr>
              <a:t> and </a:t>
            </a:r>
            <a:r>
              <a:rPr lang="en-US" sz="1396" b="1" kern="0" dirty="0">
                <a:solidFill>
                  <a:srgbClr val="00B0F0"/>
                </a:solidFill>
              </a:rPr>
              <a:t>cozy</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needs time for themselves. People who want to </a:t>
            </a:r>
            <a:r>
              <a:rPr lang="en-US" sz="1396" b="1" kern="0" dirty="0">
                <a:solidFill>
                  <a:srgbClr val="00B0F0"/>
                </a:solidFill>
              </a:rPr>
              <a:t>escape</a:t>
            </a:r>
            <a:r>
              <a:rPr lang="en-US" sz="1396" kern="0" dirty="0">
                <a:solidFill>
                  <a:sysClr val="windowText" lastClr="000000"/>
                </a:solidFill>
              </a:rPr>
              <a:t> from the demands of life and </a:t>
            </a:r>
            <a:r>
              <a:rPr lang="en-US" sz="1396" b="1" kern="0" dirty="0">
                <a:solidFill>
                  <a:srgbClr val="00B0F0"/>
                </a:solidFill>
              </a:rPr>
              <a:t>relax</a:t>
            </a:r>
            <a:r>
              <a:rPr lang="en-US" sz="1396" kern="0" dirty="0">
                <a:solidFill>
                  <a:sysClr val="windowText" lastClr="000000"/>
                </a:solidFill>
              </a:rPr>
              <a:t> and unwind, and for whom </a:t>
            </a:r>
            <a:r>
              <a:rPr lang="en-US" sz="1396" b="1" kern="0" dirty="0">
                <a:solidFill>
                  <a:srgbClr val="00B0F0"/>
                </a:solidFill>
              </a:rPr>
              <a:t>family comes first.</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42</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58</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F0"/>
                  </a:solidFill>
                  <a:latin typeface="Arial Rounded MT Bold"/>
                </a:rPr>
                <a:t>41</a:t>
              </a:r>
              <a:r>
                <a:rPr lang="da-DK" sz="1617" b="1" kern="0" dirty="0">
                  <a:solidFill>
                    <a:srgbClr val="00B0F0"/>
                  </a:solidFill>
                  <a:latin typeface="Arial Rounded MT Bold"/>
                </a:rPr>
                <a:t>%</a:t>
              </a:r>
              <a:r>
                <a:rPr lang="da-DK" sz="2646" b="1" kern="0" dirty="0">
                  <a:solidFill>
                    <a:srgbClr val="00B0F0"/>
                  </a:solidFill>
                  <a:latin typeface="Arial Rounded MT Bold"/>
                </a:rPr>
                <a:t> </a:t>
              </a:r>
            </a:p>
            <a:p>
              <a:pPr marL="7001" algn="ctr" defTabSz="1343985">
                <a:defRPr/>
              </a:pPr>
              <a:r>
                <a:rPr lang="da-DK" sz="1029" kern="0" dirty="0">
                  <a:solidFill>
                    <a:srgbClr val="00B0F0"/>
                  </a:solidFill>
                  <a:latin typeface="Arial Rounded MT Bold"/>
                </a:rPr>
                <a:t>ARE under</a:t>
              </a:r>
            </a:p>
            <a:p>
              <a:pPr marL="7001" algn="ctr" defTabSz="1343985">
                <a:defRPr/>
              </a:pPr>
              <a:r>
                <a:rPr lang="da-DK" sz="1323" b="1" kern="0" dirty="0">
                  <a:solidFill>
                    <a:srgbClr val="00B0F0"/>
                  </a:solidFill>
                  <a:latin typeface="Arial Rounded MT Bold"/>
                </a:rPr>
                <a:t>40 </a:t>
              </a:r>
              <a:r>
                <a:rPr lang="da-DK" sz="1029" kern="0" dirty="0">
                  <a:solidFill>
                    <a:srgbClr val="00B0F0"/>
                  </a:solidFill>
                  <a:latin typeface="Arial Rounded MT Bold"/>
                </a:rPr>
                <a:t>YEARS</a:t>
              </a:r>
              <a:endParaRPr lang="da-DK" sz="1176" kern="0" dirty="0">
                <a:solidFill>
                  <a:srgbClr val="00B0F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F0"/>
                  </a:solidFill>
                  <a:latin typeface="Arial Rounded MT Bold"/>
                </a:rPr>
                <a:t>SHARE OF OVERNIGHT STAYS</a:t>
              </a:r>
            </a:p>
            <a:p>
              <a:pPr marL="7001" algn="ctr" defTabSz="1343985">
                <a:defRPr/>
              </a:pPr>
              <a:r>
                <a:rPr lang="da-DK" sz="2058" kern="0" dirty="0">
                  <a:solidFill>
                    <a:srgbClr val="00B0F0"/>
                  </a:solidFill>
                  <a:latin typeface="Arial Rounded MT Bold"/>
                </a:rPr>
                <a:t>12</a:t>
              </a:r>
              <a:r>
                <a:rPr lang="da-DK" sz="1470" b="1" kern="0" dirty="0">
                  <a:solidFill>
                    <a:srgbClr val="00B0F0"/>
                  </a:solidFill>
                  <a:latin typeface="Arial Rounded MT Bold"/>
                </a:rPr>
                <a:t>%</a:t>
              </a:r>
              <a:endParaRPr lang="da-DK" sz="1176" kern="0" dirty="0">
                <a:solidFill>
                  <a:srgbClr val="00B0F0"/>
                </a:solidFill>
                <a:latin typeface="Arial Rounded MT Bold"/>
              </a:endParaRPr>
            </a:p>
          </p:txBody>
        </p:sp>
      </p:grpSp>
      <p:sp>
        <p:nvSpPr>
          <p:cNvPr id="61" name="Oval 60"/>
          <p:cNvSpPr/>
          <p:nvPr/>
        </p:nvSpPr>
        <p:spPr>
          <a:xfrm>
            <a:off x="-409658" y="1691683"/>
            <a:ext cx="3673161" cy="3444494"/>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restore my sense of harmony and balance. Escape from the demands of life, relax and unwind.</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ext uri="{D42A27DB-BD31-4B8C-83A1-F6EECF244321}">
                <p14:modId xmlns:p14="http://schemas.microsoft.com/office/powerpoint/2010/main" val="3606196824"/>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385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but you will find </a:t>
            </a:r>
            <a:r>
              <a:rPr lang="en-US" sz="1396" b="1" kern="0" dirty="0">
                <a:solidFill>
                  <a:srgbClr val="00B0F0"/>
                </a:solidFill>
              </a:rPr>
              <a:t>travels experience nature, scenery and wildlife </a:t>
            </a:r>
            <a:r>
              <a:rPr lang="en-GB" sz="1396" kern="0" dirty="0">
                <a:solidFill>
                  <a:sysClr val="windowText" lastClr="000000"/>
                </a:solidFill>
              </a:rPr>
              <a:t>and </a:t>
            </a:r>
            <a:r>
              <a:rPr lang="en-GB" sz="1396" b="1" kern="0" dirty="0">
                <a:solidFill>
                  <a:srgbClr val="00B0F0"/>
                </a:solidFill>
              </a:rPr>
              <a:t>visiting friends and relatives </a:t>
            </a:r>
            <a:r>
              <a:rPr lang="en-GB" sz="1396" kern="0" dirty="0"/>
              <a:t>as much as the next man.</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396" b="1" kern="0" dirty="0">
                <a:solidFill>
                  <a:srgbClr val="00B0F0"/>
                </a:solidFill>
              </a:rPr>
              <a:t>Relaxation</a:t>
            </a:r>
            <a:r>
              <a:rPr lang="en-US" sz="1400" kern="0" dirty="0">
                <a:solidFill>
                  <a:sysClr val="windowText" lastClr="000000"/>
                </a:solidFill>
              </a:rPr>
              <a:t> is on top of the list more than in other segments. The same goes for observing the beauty of nature.  Activities like </a:t>
            </a:r>
            <a:r>
              <a:rPr lang="en-US" sz="1396" b="1" kern="0" dirty="0">
                <a:solidFill>
                  <a:srgbClr val="00B0F0"/>
                </a:solidFill>
              </a:rPr>
              <a:t>sunbathing</a:t>
            </a:r>
            <a:r>
              <a:rPr lang="en-US" sz="1400" b="1" kern="0" dirty="0">
                <a:solidFill>
                  <a:srgbClr val="D35C09">
                    <a:lumMod val="75000"/>
                  </a:srgbClr>
                </a:solidFill>
              </a:rPr>
              <a:t> </a:t>
            </a:r>
            <a:r>
              <a:rPr lang="en-US" sz="1400" kern="0" dirty="0">
                <a:solidFill>
                  <a:sysClr val="windowText" lastClr="000000"/>
                </a:solidFill>
              </a:rPr>
              <a:t>and</a:t>
            </a:r>
            <a:r>
              <a:rPr lang="en-US" sz="1400" b="1" kern="0" dirty="0">
                <a:solidFill>
                  <a:srgbClr val="D35C09">
                    <a:lumMod val="75000"/>
                  </a:srgbClr>
                </a:solidFill>
              </a:rPr>
              <a:t> </a:t>
            </a:r>
            <a:r>
              <a:rPr lang="en-US" sz="1396" b="1" kern="0" dirty="0">
                <a:solidFill>
                  <a:srgbClr val="00B0F0"/>
                </a:solidFill>
              </a:rPr>
              <a:t>swimming</a:t>
            </a:r>
            <a:r>
              <a:rPr lang="en-US" sz="1400" kern="0" dirty="0">
                <a:solidFill>
                  <a:sysClr val="windowText" lastClr="000000"/>
                </a:solidFill>
              </a:rPr>
              <a:t>, hiking and </a:t>
            </a:r>
            <a:r>
              <a:rPr lang="en-US" sz="1396" b="1" kern="0" dirty="0">
                <a:solidFill>
                  <a:srgbClr val="00B0F0"/>
                </a:solidFill>
              </a:rPr>
              <a:t>getting</a:t>
            </a:r>
            <a:r>
              <a:rPr lang="en-US" sz="1400" b="1" kern="0" dirty="0">
                <a:solidFill>
                  <a:srgbClr val="D35C09">
                    <a:lumMod val="75000"/>
                  </a:srgbClr>
                </a:solidFill>
              </a:rPr>
              <a:t> </a:t>
            </a:r>
            <a:r>
              <a:rPr lang="en-US" sz="1396" b="1" kern="0" dirty="0">
                <a:solidFill>
                  <a:srgbClr val="00B0F0"/>
                </a:solidFill>
              </a:rPr>
              <a:t>pampered</a:t>
            </a:r>
            <a:r>
              <a:rPr lang="en-US" sz="1400" b="1" kern="0" dirty="0">
                <a:solidFill>
                  <a:srgbClr val="D35C09">
                    <a:lumMod val="75000"/>
                  </a:srgbClr>
                </a:solidFill>
              </a:rPr>
              <a:t> </a:t>
            </a:r>
            <a:r>
              <a:rPr lang="en-US" sz="1400" kern="0" dirty="0">
                <a:solidFill>
                  <a:sysClr val="windowText" lastClr="000000"/>
                </a:solidFill>
              </a:rPr>
              <a:t>is also appreciated by this segment.. As long as the activities are in quiet environments </a:t>
            </a:r>
            <a:r>
              <a:rPr lang="en-US" sz="1396" b="1" kern="0" dirty="0">
                <a:solidFill>
                  <a:srgbClr val="00B0F0"/>
                </a:solidFill>
              </a:rPr>
              <a:t>close to</a:t>
            </a:r>
            <a:r>
              <a:rPr lang="en-US" sz="1400" kern="0" dirty="0">
                <a:solidFill>
                  <a:sysClr val="windowText" lastClr="000000"/>
                </a:solidFill>
              </a:rPr>
              <a:t> </a:t>
            </a:r>
            <a:r>
              <a:rPr lang="en-US" sz="1396" b="1" kern="0" dirty="0">
                <a:solidFill>
                  <a:srgbClr val="00B0F0"/>
                </a:solidFill>
              </a:rPr>
              <a:t>nature</a:t>
            </a:r>
            <a:r>
              <a:rPr lang="en-US" sz="1400" kern="0" dirty="0">
                <a:solidFill>
                  <a:sysClr val="windowText" lastClr="000000"/>
                </a:solidFill>
              </a:rPr>
              <a:t> we are in line with segment needs.</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Many of these consumers  decide on the trip well ahead of departure. 42% of them settle for the trip </a:t>
            </a:r>
            <a:r>
              <a:rPr lang="en-GB" sz="1396" b="1" kern="0" dirty="0">
                <a:solidFill>
                  <a:srgbClr val="00B0F0"/>
                </a:solidFill>
              </a:rPr>
              <a:t>four months or more before </a:t>
            </a:r>
            <a:r>
              <a:rPr lang="en-GB" sz="1400" kern="0" dirty="0">
                <a:solidFill>
                  <a:sysClr val="windowText" lastClr="000000"/>
                </a:solidFill>
              </a:rPr>
              <a:t>they go. They use r</a:t>
            </a:r>
            <a:r>
              <a:rPr lang="en-GB" sz="1400" b="1" kern="0" dirty="0">
                <a:solidFill>
                  <a:srgbClr val="00B0F0"/>
                </a:solidFill>
              </a:rPr>
              <a:t>eviews from other travellers</a:t>
            </a:r>
            <a:r>
              <a:rPr lang="en-GB" sz="1400" kern="0" dirty="0">
                <a:solidFill>
                  <a:sysClr val="windowText" lastClr="000000"/>
                </a:solidFill>
              </a:rPr>
              <a:t> as information source to a greater extent than the other segments, Internet in general is the largest point of inspiration. </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 QUIET PLACE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F0"/>
                </a:solidFill>
              </a:rPr>
              <a:t>restore their sense of harmony</a:t>
            </a:r>
            <a:r>
              <a:rPr lang="en-GB" sz="1400" kern="0" dirty="0">
                <a:solidFill>
                  <a:sysClr val="windowText" lastClr="000000"/>
                </a:solidFill>
              </a:rPr>
              <a:t>. They travel by </a:t>
            </a:r>
            <a:r>
              <a:rPr lang="en-GB" sz="1396" b="1" kern="0" dirty="0">
                <a:solidFill>
                  <a:srgbClr val="00B0F0"/>
                </a:solidFill>
              </a:rPr>
              <a:t>charter</a:t>
            </a:r>
            <a:r>
              <a:rPr lang="en-GB" sz="1400" kern="0" dirty="0">
                <a:solidFill>
                  <a:sysClr val="windowText" lastClr="000000"/>
                </a:solidFill>
              </a:rPr>
              <a:t> to a greater extent than other segments.</a:t>
            </a:r>
            <a:r>
              <a:rPr lang="en-US" sz="1400" kern="0" dirty="0">
                <a:solidFill>
                  <a:sysClr val="windowText" lastClr="000000"/>
                </a:solidFill>
              </a:rPr>
              <a:t> They normally go away for 7-14 days. </a:t>
            </a:r>
          </a:p>
          <a:p>
            <a:pPr marL="4763" lvl="0" algn="just" defTabSz="914400">
              <a:defRPr/>
            </a:pPr>
            <a:endParaRPr lang="en-GB"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830" y="4511727"/>
            <a:ext cx="3229079" cy="2153795"/>
          </a:xfrm>
          <a:prstGeom prst="rect">
            <a:avLst/>
          </a:prstGeom>
        </p:spPr>
      </p:pic>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This segment is important when brands want to profile themselves as supporting people in </a:t>
            </a:r>
            <a:r>
              <a:rPr lang="en-US" sz="1396" b="1" kern="0" dirty="0">
                <a:solidFill>
                  <a:srgbClr val="00B0F0"/>
                </a:solidFill>
              </a:rPr>
              <a:t>relieving stress and tension</a:t>
            </a:r>
            <a:r>
              <a:rPr lang="en-US" sz="1400" kern="0" dirty="0">
                <a:solidFill>
                  <a:sysClr val="windowText" lastClr="000000"/>
                </a:solidFill>
              </a:rPr>
              <a:t>. These are the brands and companies that focus on protection and prevention against danger and harm in everyday life. These brands function as a </a:t>
            </a:r>
            <a:r>
              <a:rPr lang="en-US" sz="1396" b="1" kern="0" dirty="0">
                <a:solidFill>
                  <a:srgbClr val="00B0F0"/>
                </a:solidFill>
              </a:rPr>
              <a:t>safety</a:t>
            </a:r>
            <a:r>
              <a:rPr lang="en-US" sz="1400" kern="0" dirty="0">
                <a:solidFill>
                  <a:sysClr val="windowText" lastClr="000000"/>
                </a:solidFill>
              </a:rPr>
              <a:t> net around us, our families and loved ones. </a:t>
            </a:r>
          </a:p>
        </p:txBody>
      </p:sp>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24702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813540" cy="553998"/>
          </a:xfrm>
          <a:solidFill>
            <a:srgbClr val="00B0F0"/>
          </a:solidFill>
        </p:spPr>
        <p:txBody>
          <a:bodyPr/>
          <a:lstStyle/>
          <a:p>
            <a:r>
              <a:rPr lang="en-GB" b="1" dirty="0"/>
              <a:t>ESCAPE</a:t>
            </a:r>
            <a:endParaRPr lang="en-US" dirty="0"/>
          </a:p>
        </p:txBody>
      </p:sp>
      <p:graphicFrame>
        <p:nvGraphicFramePr>
          <p:cNvPr id="57" name="SI_Chart"/>
          <p:cNvGraphicFramePr/>
          <p:nvPr>
            <p:extLst>
              <p:ext uri="{D42A27DB-BD31-4B8C-83A1-F6EECF244321}">
                <p14:modId xmlns:p14="http://schemas.microsoft.com/office/powerpoint/2010/main" val="2378010639"/>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143045835"/>
              </p:ext>
            </p:extLst>
          </p:nvPr>
        </p:nvGraphicFramePr>
        <p:xfrm>
          <a:off x="1463303" y="2628317"/>
          <a:ext cx="5400600"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23378542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1489322188"/>
              </p:ext>
            </p:extLst>
          </p:nvPr>
        </p:nvGraphicFramePr>
        <p:xfrm>
          <a:off x="6287839"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8002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531815"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480800428"/>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369886477"/>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126474577"/>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00880224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365562444"/>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1109213694"/>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864377208"/>
              </p:ext>
            </p:extLst>
          </p:nvPr>
        </p:nvGraphicFramePr>
        <p:xfrm>
          <a:off x="8948333" y="1912533"/>
          <a:ext cx="426155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5768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80230"/>
            <a:ext cx="13105456" cy="7203795"/>
          </a:xfrm>
          <a:prstGeom prst="rect">
            <a:avLst/>
          </a:prstGeom>
        </p:spPr>
      </p:pic>
      <p:sp>
        <p:nvSpPr>
          <p:cNvPr id="2" name="Title 1"/>
          <p:cNvSpPr>
            <a:spLocks noGrp="1"/>
          </p:cNvSpPr>
          <p:nvPr>
            <p:ph type="title"/>
          </p:nvPr>
        </p:nvSpPr>
        <p:spPr>
          <a:xfrm>
            <a:off x="618272" y="2283909"/>
            <a:ext cx="5012043" cy="553998"/>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618272" y="2932252"/>
            <a:ext cx="3827055" cy="406265"/>
          </a:xfrm>
        </p:spPr>
        <p:txBody>
          <a:bodyPr/>
          <a:lstStyle/>
          <a:p>
            <a:r>
              <a:rPr lang="nb-NO" dirty="0"/>
              <a:t>Point of view &amp; approach</a:t>
            </a:r>
          </a:p>
        </p:txBody>
      </p:sp>
      <p:sp>
        <p:nvSpPr>
          <p:cNvPr id="6" name="TextBox 5"/>
          <p:cNvSpPr txBox="1"/>
          <p:nvPr/>
        </p:nvSpPr>
        <p:spPr>
          <a:xfrm>
            <a:off x="599207" y="324247"/>
            <a:ext cx="936104" cy="142692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1</a:t>
            </a:r>
          </a:p>
        </p:txBody>
      </p:sp>
      <p:sp>
        <p:nvSpPr>
          <p:cNvPr id="7" name="Title 1"/>
          <p:cNvSpPr txBox="1">
            <a:spLocks/>
          </p:cNvSpPr>
          <p:nvPr/>
        </p:nvSpPr>
        <p:spPr bwMode="gray">
          <a:xfrm>
            <a:off x="618272" y="1667033"/>
            <a:ext cx="3788696"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459807"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2375066061"/>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3886254308"/>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921308990"/>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425308724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234909346"/>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3238059201"/>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8"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2083CF8-4F68-4C93-BDAC-F9C1B377999D}"/>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B92F761D-151F-4976-9CEB-743E9C025998}"/>
              </a:ext>
            </a:extLst>
          </p:cNvPr>
          <p:cNvGraphicFramePr/>
          <p:nvPr>
            <p:extLst>
              <p:ext uri="{D42A27DB-BD31-4B8C-83A1-F6EECF244321}">
                <p14:modId xmlns:p14="http://schemas.microsoft.com/office/powerpoint/2010/main" val="2442479313"/>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9731036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CONTROL</a:t>
            </a:r>
          </a:p>
        </p:txBody>
      </p:sp>
      <p:sp>
        <p:nvSpPr>
          <p:cNvPr id="10" name="TextBox 9"/>
          <p:cNvSpPr txBox="1"/>
          <p:nvPr/>
        </p:nvSpPr>
        <p:spPr>
          <a:xfrm>
            <a:off x="4032051" y="3889777"/>
            <a:ext cx="2136219" cy="353486"/>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AVOID SURPRISES</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PRACTICAL AND PREDICTABLE</a:t>
            </a:r>
          </a:p>
        </p:txBody>
      </p:sp>
      <p:sp>
        <p:nvSpPr>
          <p:cNvPr id="11" name="TextBox 10"/>
          <p:cNvSpPr txBox="1"/>
          <p:nvPr/>
        </p:nvSpPr>
        <p:spPr>
          <a:xfrm>
            <a:off x="7103948" y="454745"/>
            <a:ext cx="5952643" cy="2916559"/>
          </a:xfrm>
          <a:prstGeom prst="rect">
            <a:avLst/>
          </a:prstGeom>
          <a:solidFill>
            <a:srgbClr val="FFFFFF">
              <a:alpha val="49804"/>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Control is about </a:t>
            </a:r>
            <a:r>
              <a:rPr lang="en-US" sz="2400" b="1" dirty="0">
                <a:cs typeface="Arial" pitchFamily="34" charset="0"/>
              </a:rPr>
              <a:t>avoiding surprises </a:t>
            </a:r>
            <a:r>
              <a:rPr lang="en-US" sz="2400" dirty="0">
                <a:cs typeface="Arial" pitchFamily="34" charset="0"/>
              </a:rPr>
              <a:t>and seek the </a:t>
            </a:r>
            <a:r>
              <a:rPr lang="en-US" sz="2400" b="1" dirty="0">
                <a:cs typeface="Arial" pitchFamily="34" charset="0"/>
              </a:rPr>
              <a:t>familiar</a:t>
            </a:r>
            <a:r>
              <a:rPr lang="en-US" sz="2400" dirty="0">
                <a:cs typeface="Arial" pitchFamily="34" charset="0"/>
              </a:rPr>
              <a:t> instead of the unknown. There are holidays when I like to be completely in control, to keep things in order, keeping it </a:t>
            </a:r>
            <a:r>
              <a:rPr lang="en-US" sz="2400" b="1" dirty="0">
                <a:cs typeface="Arial" pitchFamily="34" charset="0"/>
              </a:rPr>
              <a:t>practical</a:t>
            </a:r>
            <a:r>
              <a:rPr lang="en-US" sz="2400" dirty="0">
                <a:cs typeface="Arial" pitchFamily="34" charset="0"/>
              </a:rPr>
              <a:t> and </a:t>
            </a:r>
            <a:r>
              <a:rPr lang="en-US" sz="2400" b="1" dirty="0">
                <a:cs typeface="Arial" pitchFamily="34" charset="0"/>
              </a:rPr>
              <a:t>predictable</a:t>
            </a:r>
            <a:r>
              <a:rPr lang="en-US" sz="2400" dirty="0">
                <a:cs typeface="Arial" pitchFamily="34" charset="0"/>
              </a:rPr>
              <a:t> feels quite comfortable and safe. This gives me a sense of stability and structure. </a:t>
            </a:r>
          </a:p>
        </p:txBody>
      </p:sp>
      <p:cxnSp>
        <p:nvCxnSpPr>
          <p:cNvPr id="12" name="Straight Connector 11"/>
          <p:cNvCxnSpPr/>
          <p:nvPr/>
        </p:nvCxnSpPr>
        <p:spPr>
          <a:xfrm>
            <a:off x="7007919" y="454745"/>
            <a:ext cx="0" cy="291655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43020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endParaRPr lang="nb-NO" sz="4703" dirty="0"/>
          </a:p>
        </p:txBody>
      </p:sp>
      <p:sp>
        <p:nvSpPr>
          <p:cNvPr id="8" name="TextBox 7"/>
          <p:cNvSpPr txBox="1"/>
          <p:nvPr/>
        </p:nvSpPr>
        <p:spPr>
          <a:xfrm>
            <a:off x="5569753" y="1322571"/>
            <a:ext cx="2963100" cy="3225242"/>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give me a </a:t>
            </a:r>
            <a:r>
              <a:rPr lang="en-US" sz="1396" b="1" kern="0" dirty="0">
                <a:solidFill>
                  <a:sysClr val="windowText" lastClr="000000"/>
                </a:solidFill>
              </a:rPr>
              <a:t>safe feeling</a:t>
            </a:r>
            <a:r>
              <a:rPr lang="en-US" sz="1396" kern="0" dirty="0">
                <a:solidFill>
                  <a:sysClr val="windowText" lastClr="000000"/>
                </a:solidFill>
              </a:rPr>
              <a:t>. It should also allow me to </a:t>
            </a:r>
            <a:r>
              <a:rPr lang="en-US" sz="1396" b="1" kern="0" dirty="0">
                <a:solidFill>
                  <a:sysClr val="windowText" lastClr="000000"/>
                </a:solidFill>
              </a:rPr>
              <a:t>spoil my loved ones.</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ysClr val="windowText" lastClr="000000"/>
                </a:solidFill>
              </a:rPr>
              <a:t>well organized </a:t>
            </a:r>
            <a:r>
              <a:rPr lang="en-US" sz="1400" kern="0" dirty="0">
                <a:solidFill>
                  <a:sysClr val="windowText" lastClr="000000"/>
                </a:solidFill>
              </a:rPr>
              <a:t>and</a:t>
            </a:r>
            <a:r>
              <a:rPr lang="en-US" sz="1400" b="1" kern="0" dirty="0">
                <a:solidFill>
                  <a:sysClr val="windowText" lastClr="000000"/>
                </a:solidFill>
              </a:rPr>
              <a:t> with few language barriers.  </a:t>
            </a:r>
            <a:r>
              <a:rPr lang="en-US" sz="1400" kern="0" dirty="0">
                <a:solidFill>
                  <a:sysClr val="windowText" lastClr="000000"/>
                </a:solidFill>
              </a:rPr>
              <a:t>It should have a</a:t>
            </a:r>
            <a:r>
              <a:rPr lang="en-US" sz="1400" b="1" kern="0" dirty="0">
                <a:solidFill>
                  <a:sysClr val="windowText" lastClr="000000"/>
                </a:solidFill>
              </a:rPr>
              <a:t> variety of accommodation offers </a:t>
            </a:r>
            <a:r>
              <a:rPr lang="en-US" sz="1400" kern="0" dirty="0">
                <a:solidFill>
                  <a:sysClr val="windowText" lastClr="000000"/>
                </a:solidFill>
              </a:rPr>
              <a:t>and</a:t>
            </a:r>
            <a:r>
              <a:rPr lang="en-US" sz="1400" b="1" kern="0" dirty="0">
                <a:solidFill>
                  <a:sysClr val="windowText" lastClr="000000"/>
                </a:solidFill>
              </a:rPr>
              <a:t> good service </a:t>
            </a:r>
            <a:r>
              <a:rPr lang="en-US" sz="1400" kern="0" dirty="0">
                <a:solidFill>
                  <a:sysClr val="windowText" lastClr="000000"/>
                </a:solidFill>
              </a:rPr>
              <a:t>is of high importance</a:t>
            </a:r>
            <a:r>
              <a:rPr lang="en-US" sz="1400" b="1" kern="0" dirty="0">
                <a:solidFill>
                  <a:sysClr val="windowText" lastClr="000000"/>
                </a:solidFill>
              </a:rPr>
              <a:t>.</a:t>
            </a:r>
            <a:endParaRPr lang="en-US" sz="1400" kern="0" dirty="0">
              <a:solidFill>
                <a:sysClr val="windowText" lastClr="000000"/>
              </a:solidFill>
            </a:endParaRP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0000"/>
                </a:solidFill>
              </a:rPr>
              <a:t>predictable, practical</a:t>
            </a:r>
            <a:r>
              <a:rPr lang="en-US" sz="1396" kern="0" dirty="0">
                <a:solidFill>
                  <a:srgbClr val="000000"/>
                </a:solidFill>
              </a:rPr>
              <a:t> and </a:t>
            </a:r>
            <a:r>
              <a:rPr lang="en-US" sz="1396" b="1" kern="0" dirty="0">
                <a:solidFill>
                  <a:srgbClr val="000000"/>
                </a:solidFill>
              </a:rPr>
              <a:t>structured</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make </a:t>
            </a:r>
            <a:r>
              <a:rPr lang="en-US" sz="1396" b="1" kern="0" dirty="0">
                <a:solidFill>
                  <a:sysClr val="windowText" lastClr="000000"/>
                </a:solidFill>
              </a:rPr>
              <a:t>rational choices</a:t>
            </a:r>
            <a:r>
              <a:rPr lang="en-US" sz="1396" kern="0" dirty="0">
                <a:solidFill>
                  <a:sysClr val="windowText" lastClr="000000"/>
                </a:solidFill>
              </a:rPr>
              <a:t>. People who prefer the </a:t>
            </a:r>
            <a:r>
              <a:rPr lang="en-US" sz="1396" b="1" kern="0" dirty="0">
                <a:solidFill>
                  <a:sysClr val="windowText" lastClr="000000"/>
                </a:solidFill>
              </a:rPr>
              <a:t>familiar</a:t>
            </a:r>
            <a:r>
              <a:rPr lang="en-US" sz="1396" kern="0" dirty="0">
                <a:solidFill>
                  <a:sysClr val="windowText" lastClr="000000"/>
                </a:solidFill>
              </a:rPr>
              <a:t> over the unknown. Basically people who </a:t>
            </a:r>
            <a:r>
              <a:rPr lang="en-US" sz="1396" b="1" kern="0" dirty="0">
                <a:solidFill>
                  <a:sysClr val="windowText" lastClr="000000"/>
                </a:solidFill>
              </a:rPr>
              <a:t>avoid risk</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60</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40</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0000"/>
                  </a:solidFill>
                  <a:latin typeface="Arial Rounded MT Bold"/>
                </a:rPr>
                <a:t>40</a:t>
              </a:r>
              <a:r>
                <a:rPr lang="da-DK" sz="1617" b="1" kern="0" dirty="0">
                  <a:solidFill>
                    <a:srgbClr val="000000"/>
                  </a:solidFill>
                  <a:latin typeface="Arial Rounded MT Bold"/>
                </a:rPr>
                <a:t>%</a:t>
              </a:r>
              <a:r>
                <a:rPr lang="da-DK" sz="2646" b="1" kern="0" dirty="0">
                  <a:solidFill>
                    <a:srgbClr val="000000"/>
                  </a:solidFill>
                  <a:latin typeface="Arial Rounded MT Bold"/>
                </a:rPr>
                <a:t> </a:t>
              </a:r>
            </a:p>
            <a:p>
              <a:pPr marL="7001" algn="ctr" defTabSz="1343985">
                <a:defRPr/>
              </a:pPr>
              <a:r>
                <a:rPr lang="da-DK" sz="1029" kern="0" dirty="0">
                  <a:solidFill>
                    <a:srgbClr val="000000"/>
                  </a:solidFill>
                  <a:latin typeface="Arial Rounded MT Bold"/>
                </a:rPr>
                <a:t>ARE UNDER</a:t>
              </a:r>
            </a:p>
            <a:p>
              <a:pPr marL="7001" algn="ctr" defTabSz="1343985">
                <a:defRPr/>
              </a:pPr>
              <a:r>
                <a:rPr lang="da-DK" sz="1323" b="1" kern="0" dirty="0">
                  <a:solidFill>
                    <a:srgbClr val="000000"/>
                  </a:solidFill>
                  <a:latin typeface="Arial Rounded MT Bold"/>
                </a:rPr>
                <a:t>50 </a:t>
              </a:r>
              <a:r>
                <a:rPr lang="da-DK" sz="1029" kern="0" dirty="0">
                  <a:solidFill>
                    <a:srgbClr val="000000"/>
                  </a:solidFill>
                  <a:latin typeface="Arial Rounded MT Bold"/>
                </a:rPr>
                <a:t>YEARS</a:t>
              </a:r>
              <a:endParaRPr lang="da-DK" sz="1176" kern="0" dirty="0">
                <a:solidFill>
                  <a:srgbClr val="00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0000"/>
                  </a:solidFill>
                  <a:latin typeface="Arial Rounded MT Bold"/>
                </a:rPr>
                <a:t>SHARE OF OVERNIGHT STAYS</a:t>
              </a:r>
            </a:p>
            <a:p>
              <a:pPr marL="7001" algn="ctr" defTabSz="1343985">
                <a:defRPr/>
              </a:pPr>
              <a:r>
                <a:rPr lang="da-DK" sz="2058" b="1" kern="0" dirty="0">
                  <a:solidFill>
                    <a:srgbClr val="000000"/>
                  </a:solidFill>
                  <a:latin typeface="Arial Rounded MT Bold"/>
                </a:rPr>
                <a:t>7</a:t>
              </a:r>
              <a:r>
                <a:rPr lang="da-DK" sz="1470" b="1" kern="0" dirty="0">
                  <a:solidFill>
                    <a:srgbClr val="000000"/>
                  </a:solidFill>
                  <a:latin typeface="Arial Rounded MT Bold"/>
                </a:rPr>
                <a:t>%</a:t>
              </a:r>
              <a:endParaRPr lang="da-DK" sz="1176" kern="0" dirty="0">
                <a:solidFill>
                  <a:srgbClr val="000000"/>
                </a:solidFill>
                <a:latin typeface="Arial Rounded MT Bold"/>
              </a:endParaRPr>
            </a:p>
          </p:txBody>
        </p:sp>
      </p:grpSp>
      <p:sp>
        <p:nvSpPr>
          <p:cNvPr id="61" name="Oval 60"/>
          <p:cNvSpPr/>
          <p:nvPr/>
        </p:nvSpPr>
        <p:spPr>
          <a:xfrm>
            <a:off x="-409658" y="1691683"/>
            <a:ext cx="3673161" cy="3444494"/>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I LIKE TO KEEP EVERYTHING UNDER CONTROL AND AVOID SURPRISES. I HAS TO BE WELL ORGANIZED, PRACTICAL AND PREDICTABLE.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3758923884"/>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66581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p>
        </p:txBody>
      </p:sp>
      <p:sp>
        <p:nvSpPr>
          <p:cNvPr id="12" name="TextBox 11"/>
          <p:cNvSpPr txBox="1"/>
          <p:nvPr/>
        </p:nvSpPr>
        <p:spPr>
          <a:xfrm>
            <a:off x="676601" y="1752971"/>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Although the typical sun and beach vacation  and sightseeing/round trip and city breaks dominates in this segment, you will also find </a:t>
            </a:r>
            <a:r>
              <a:rPr lang="en-GB" sz="1396" kern="0" dirty="0">
                <a:solidFill>
                  <a:srgbClr val="000000"/>
                </a:solidFill>
              </a:rPr>
              <a:t>cultural experiences </a:t>
            </a:r>
            <a:r>
              <a:rPr lang="en-GB" sz="1396" kern="0" dirty="0">
                <a:solidFill>
                  <a:sysClr val="windowText" lastClr="000000"/>
                </a:solidFill>
              </a:rPr>
              <a:t>and </a:t>
            </a:r>
            <a:r>
              <a:rPr lang="en-GB" sz="1396" kern="0" dirty="0">
                <a:solidFill>
                  <a:srgbClr val="000000"/>
                </a:solidFill>
              </a:rPr>
              <a:t>sports/active holidays</a:t>
            </a:r>
            <a:r>
              <a:rPr lang="en-GB" sz="1396" kern="0" dirty="0">
                <a:solidFill>
                  <a:sysClr val="windowText" lastClr="000000"/>
                </a:solidFill>
              </a:rPr>
              <a:t> as much as in the other segments. </a:t>
            </a:r>
            <a:endParaRPr lang="en-US" sz="1396" kern="0" dirty="0">
              <a:solidFill>
                <a:sysClr val="windowText" lastClr="000000"/>
              </a:solidFill>
            </a:endParaRPr>
          </a:p>
        </p:txBody>
      </p:sp>
      <p:sp>
        <p:nvSpPr>
          <p:cNvPr id="13" name="TextBox 12"/>
          <p:cNvSpPr txBox="1"/>
          <p:nvPr/>
        </p:nvSpPr>
        <p:spPr>
          <a:xfrm>
            <a:off x="670095" y="4511727"/>
            <a:ext cx="3439313" cy="1076577"/>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400" b="1" kern="0" dirty="0">
                <a:solidFill>
                  <a:sysClr val="windowText" lastClr="000000"/>
                </a:solidFill>
              </a:rPr>
              <a:t>Relaxation</a:t>
            </a:r>
            <a:r>
              <a:rPr lang="en-US" sz="1400" kern="0" dirty="0">
                <a:solidFill>
                  <a:sysClr val="windowText" lastClr="000000"/>
                </a:solidFill>
              </a:rPr>
              <a:t> is on top of the list. This segment is under indexing on many activities, so a </a:t>
            </a:r>
            <a:r>
              <a:rPr lang="en-US" sz="1400" b="1" kern="0" dirty="0">
                <a:solidFill>
                  <a:sysClr val="windowText" lastClr="000000"/>
                </a:solidFill>
              </a:rPr>
              <a:t>less active segment</a:t>
            </a:r>
            <a:r>
              <a:rPr lang="en-US" sz="1400" kern="0" dirty="0">
                <a:solidFill>
                  <a:sysClr val="windowText" lastClr="000000"/>
                </a:solidFill>
              </a:rPr>
              <a:t>. They would like to visit cities and go shopping.</a:t>
            </a:r>
          </a:p>
        </p:txBody>
      </p:sp>
      <p:sp>
        <p:nvSpPr>
          <p:cNvPr id="16" name="TextBox 15"/>
          <p:cNvSpPr txBox="1"/>
          <p:nvPr/>
        </p:nvSpPr>
        <p:spPr>
          <a:xfrm>
            <a:off x="4989172" y="4491716"/>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000000"/>
                </a:solidFill>
              </a:rPr>
              <a:t>travel mostly with their partner but also with children </a:t>
            </a:r>
            <a:r>
              <a:rPr lang="en-GB" sz="1400" kern="0" dirty="0">
                <a:solidFill>
                  <a:sysClr val="windowText" lastClr="000000"/>
                </a:solidFill>
              </a:rPr>
              <a:t>so they are highly influenced by their </a:t>
            </a:r>
            <a:r>
              <a:rPr lang="en-GB" sz="1396" b="1" kern="0" dirty="0">
                <a:solidFill>
                  <a:srgbClr val="000000"/>
                </a:solidFill>
              </a:rPr>
              <a:t>spouse</a:t>
            </a:r>
            <a:r>
              <a:rPr lang="en-GB" sz="1400" kern="0" dirty="0">
                <a:solidFill>
                  <a:sysClr val="windowText" lastClr="000000"/>
                </a:solidFill>
              </a:rPr>
              <a:t> and their </a:t>
            </a:r>
            <a:r>
              <a:rPr lang="en-GB" sz="1396" b="1" kern="0" dirty="0">
                <a:solidFill>
                  <a:srgbClr val="000000"/>
                </a:solidFill>
              </a:rPr>
              <a:t>children</a:t>
            </a:r>
            <a:r>
              <a:rPr lang="en-GB" sz="1400" kern="0" dirty="0">
                <a:solidFill>
                  <a:sysClr val="windowText" lastClr="000000"/>
                </a:solidFill>
              </a:rPr>
              <a:t>. Most of them </a:t>
            </a:r>
            <a:r>
              <a:rPr lang="en-GB" sz="1396" b="1" kern="0" dirty="0">
                <a:solidFill>
                  <a:srgbClr val="000000"/>
                </a:solidFill>
              </a:rPr>
              <a:t>organizes the trip themselves and travels independently </a:t>
            </a:r>
            <a:r>
              <a:rPr lang="en-GB" sz="1400" kern="0" dirty="0">
                <a:solidFill>
                  <a:sysClr val="windowText" lastClr="000000"/>
                </a:solidFill>
              </a:rPr>
              <a:t>(66%). They do not use that many information sources because the </a:t>
            </a:r>
            <a:r>
              <a:rPr lang="en-GB" sz="1396" b="1" kern="0" dirty="0">
                <a:solidFill>
                  <a:srgbClr val="000000"/>
                </a:solidFill>
              </a:rPr>
              <a:t>go to a place they know</a:t>
            </a:r>
            <a:r>
              <a:rPr lang="en-GB" sz="1400" kern="0" dirty="0">
                <a:solidFill>
                  <a:sysClr val="windowText" lastClr="000000"/>
                </a:solidFill>
              </a:rPr>
              <a:t>.</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AVOID SURPRISES</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is </a:t>
            </a:r>
            <a:r>
              <a:rPr lang="en-GB" sz="1396" b="1" kern="0" dirty="0">
                <a:solidFill>
                  <a:srgbClr val="000000"/>
                </a:solidFill>
              </a:rPr>
              <a:t>well</a:t>
            </a:r>
            <a:r>
              <a:rPr lang="en-GB" sz="1400" b="1" kern="0" dirty="0">
                <a:solidFill>
                  <a:srgbClr val="FF6600"/>
                </a:solidFill>
              </a:rPr>
              <a:t> </a:t>
            </a:r>
            <a:r>
              <a:rPr lang="en-GB" sz="1396" b="1" kern="0" dirty="0">
                <a:solidFill>
                  <a:srgbClr val="000000"/>
                </a:solidFill>
              </a:rPr>
              <a:t>organized</a:t>
            </a:r>
            <a:r>
              <a:rPr lang="en-GB" sz="1400" kern="0" dirty="0">
                <a:solidFill>
                  <a:sysClr val="windowText" lastClr="000000"/>
                </a:solidFill>
              </a:rPr>
              <a:t>. They want to travel to places that are </a:t>
            </a:r>
            <a:r>
              <a:rPr lang="en-GB" sz="1396" b="1" kern="0" dirty="0">
                <a:solidFill>
                  <a:srgbClr val="000000"/>
                </a:solidFill>
              </a:rPr>
              <a:t>predictable, practical</a:t>
            </a:r>
            <a:r>
              <a:rPr lang="en-GB" sz="1400" kern="0" dirty="0">
                <a:solidFill>
                  <a:sysClr val="windowText" lastClr="000000"/>
                </a:solidFill>
              </a:rPr>
              <a:t> and </a:t>
            </a:r>
            <a:r>
              <a:rPr lang="en-GB" sz="1396" b="1" kern="0" dirty="0">
                <a:solidFill>
                  <a:srgbClr val="000000"/>
                </a:solidFill>
              </a:rPr>
              <a:t>structured</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p>
          <a:p>
            <a:pPr marL="4763" lvl="0" algn="just" defTabSz="914400">
              <a:defRPr/>
            </a:pPr>
            <a:r>
              <a:rPr lang="en-US" sz="1396" kern="0" dirty="0">
                <a:solidFill>
                  <a:sysClr val="windowText" lastClr="000000"/>
                </a:solidFill>
              </a:rPr>
              <a:t>I want to avoid too much surprises!</a:t>
            </a:r>
            <a:endParaRPr lang="en-GB" sz="1396" kern="0" dirty="0">
              <a:solidFill>
                <a:sysClr val="windowText" lastClr="000000"/>
              </a:solidFill>
            </a:endParaRP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Control plays an important role for brands if they are aimed at </a:t>
            </a:r>
            <a:r>
              <a:rPr lang="en-US" sz="1396" b="1" kern="0" dirty="0">
                <a:solidFill>
                  <a:srgbClr val="000000"/>
                </a:solidFill>
              </a:rPr>
              <a:t>structuring people’s   lives</a:t>
            </a:r>
            <a:r>
              <a:rPr lang="en-US" sz="1400" kern="0" dirty="0">
                <a:solidFill>
                  <a:sysClr val="windowText" lastClr="000000"/>
                </a:solidFill>
              </a:rPr>
              <a:t> or when the focus is on risk management, simplifying life, avoiding surprises. Brands that want to position themselves on Control should offer </a:t>
            </a:r>
            <a:r>
              <a:rPr lang="en-US" sz="1396" b="1" kern="0" dirty="0">
                <a:solidFill>
                  <a:srgbClr val="000000"/>
                </a:solidFill>
              </a:rPr>
              <a:t>rational arguments </a:t>
            </a:r>
            <a:r>
              <a:rPr lang="en-US" sz="1400" kern="0" dirty="0">
                <a:solidFill>
                  <a:sysClr val="windowText" lastClr="000000"/>
                </a:solidFill>
              </a:rPr>
              <a:t>and focus on </a:t>
            </a:r>
            <a:r>
              <a:rPr lang="en-US" sz="1396" b="1" kern="0" dirty="0">
                <a:solidFill>
                  <a:srgbClr val="000000"/>
                </a:solidFill>
              </a:rPr>
              <a:t>functionality</a:t>
            </a:r>
            <a:r>
              <a:rPr lang="en-US" sz="1400" kern="0" dirty="0">
                <a:solidFill>
                  <a:sysClr val="windowText" lastClr="000000"/>
                </a:solidFill>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223" y="4491716"/>
            <a:ext cx="2668001" cy="2394736"/>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60420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2317973" cy="553998"/>
          </a:xfrm>
          <a:solidFill>
            <a:srgbClr val="000000"/>
          </a:solidFill>
        </p:spPr>
        <p:txBody>
          <a:bodyPr/>
          <a:lstStyle/>
          <a:p>
            <a:r>
              <a:rPr lang="en-GB" b="1" dirty="0"/>
              <a:t>CONTROL</a:t>
            </a:r>
            <a:endParaRPr lang="en-US" dirty="0"/>
          </a:p>
        </p:txBody>
      </p:sp>
      <p:graphicFrame>
        <p:nvGraphicFramePr>
          <p:cNvPr id="57" name="SI_Chart"/>
          <p:cNvGraphicFramePr/>
          <p:nvPr>
            <p:extLst>
              <p:ext uri="{D42A27DB-BD31-4B8C-83A1-F6EECF244321}">
                <p14:modId xmlns:p14="http://schemas.microsoft.com/office/powerpoint/2010/main" val="674801914"/>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4235138274"/>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34754662"/>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072863007"/>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89984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2598748721"/>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3683826321"/>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3591644856"/>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67231183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17148523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573795666"/>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3215857135"/>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2356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325046371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2" name="Chart 51"/>
          <p:cNvGraphicFramePr/>
          <p:nvPr>
            <p:extLst>
              <p:ext uri="{D42A27DB-BD31-4B8C-83A1-F6EECF244321}">
                <p14:modId xmlns:p14="http://schemas.microsoft.com/office/powerpoint/2010/main" val="98005526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3" name="Chart 52"/>
          <p:cNvGraphicFramePr/>
          <p:nvPr>
            <p:extLst>
              <p:ext uri="{D42A27DB-BD31-4B8C-83A1-F6EECF244321}">
                <p14:modId xmlns:p14="http://schemas.microsoft.com/office/powerpoint/2010/main" val="195346366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p:cNvGraphicFramePr/>
          <p:nvPr>
            <p:extLst>
              <p:ext uri="{D42A27DB-BD31-4B8C-83A1-F6EECF244321}">
                <p14:modId xmlns:p14="http://schemas.microsoft.com/office/powerpoint/2010/main" val="601785709"/>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5" name="Chart 54"/>
          <p:cNvGraphicFramePr/>
          <p:nvPr>
            <p:extLst>
              <p:ext uri="{D42A27DB-BD31-4B8C-83A1-F6EECF244321}">
                <p14:modId xmlns:p14="http://schemas.microsoft.com/office/powerpoint/2010/main" val="163569047"/>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6" name="Chart 55"/>
          <p:cNvGraphicFramePr/>
          <p:nvPr>
            <p:extLst>
              <p:ext uri="{D42A27DB-BD31-4B8C-83A1-F6EECF244321}">
                <p14:modId xmlns:p14="http://schemas.microsoft.com/office/powerpoint/2010/main" val="1135201519"/>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BC3E525-9745-4A76-B02B-86AB1A3EEEE4}"/>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6C0249D2-67A8-4287-BA9C-C84AFD7DB498}"/>
              </a:ext>
            </a:extLst>
          </p:cNvPr>
          <p:cNvGraphicFramePr/>
          <p:nvPr>
            <p:extLst>
              <p:ext uri="{D42A27DB-BD31-4B8C-83A1-F6EECF244321}">
                <p14:modId xmlns:p14="http://schemas.microsoft.com/office/powerpoint/2010/main" val="521397189"/>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0288912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BROADENING MY CULTURAL HORIZON</a:t>
            </a:r>
          </a:p>
        </p:txBody>
      </p:sp>
      <p:sp>
        <p:nvSpPr>
          <p:cNvPr id="10" name="TextBox 9"/>
          <p:cNvSpPr txBox="1"/>
          <p:nvPr/>
        </p:nvSpPr>
        <p:spPr>
          <a:xfrm>
            <a:off x="4032051"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BROADENING</a:t>
            </a:r>
            <a:r>
              <a:rPr kumimoji="0" lang="en-GB" sz="1800" b="0" i="0" u="none" strike="noStrike" kern="0" cap="none" spc="0" normalizeH="0" noProof="0" dirty="0">
                <a:ln>
                  <a:noFill/>
                </a:ln>
                <a:effectLst/>
                <a:uLnTx/>
                <a:uFillTx/>
              </a:rPr>
              <a:t> MY KNOWLEDGE</a:t>
            </a:r>
            <a:endParaRPr kumimoji="0" lang="en-GB" sz="1800" b="0" i="0" u="none" strike="noStrike" kern="0" cap="none" spc="0" normalizeH="0" baseline="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CULTIVATED, EXPLORATIVE</a:t>
            </a:r>
            <a:r>
              <a:rPr kumimoji="0" lang="en-GB" sz="1800" b="0" i="0" u="none" strike="noStrike" kern="0" cap="none" spc="0" normalizeH="0" noProof="0" dirty="0">
                <a:ln>
                  <a:noFill/>
                </a:ln>
                <a:effectLst/>
                <a:uLnTx/>
                <a:uFillTx/>
              </a:rPr>
              <a:t> AND AUTHENTIC</a:t>
            </a:r>
            <a:endParaRPr kumimoji="0" lang="en-GB" sz="1800" b="0" i="0" u="none" strike="noStrike" kern="0" cap="none" spc="0" normalizeH="0" baseline="0" noProof="0" dirty="0">
              <a:ln>
                <a:noFill/>
              </a:ln>
              <a:effectLst/>
              <a:uLnTx/>
              <a:uFillTx/>
            </a:endParaRPr>
          </a:p>
        </p:txBody>
      </p:sp>
      <p:sp>
        <p:nvSpPr>
          <p:cNvPr id="8" name="TextBox 7"/>
          <p:cNvSpPr txBox="1"/>
          <p:nvPr/>
        </p:nvSpPr>
        <p:spPr>
          <a:xfrm>
            <a:off x="7103948" y="454745"/>
            <a:ext cx="5952643" cy="4103487"/>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Broadening my cultural horizon is about feeling </a:t>
            </a:r>
            <a:r>
              <a:rPr lang="en-US" sz="2400" b="1" dirty="0">
                <a:solidFill>
                  <a:srgbClr val="92D050"/>
                </a:solidFill>
                <a:cs typeface="Arial" pitchFamily="34" charset="0"/>
              </a:rPr>
              <a:t>cultivated</a:t>
            </a:r>
            <a:r>
              <a:rPr lang="en-US" sz="2400" dirty="0">
                <a:cs typeface="Arial" pitchFamily="34" charset="0"/>
              </a:rPr>
              <a:t>, special and ahead of the pack. The segment reflects the need to </a:t>
            </a:r>
            <a:r>
              <a:rPr lang="en-US" sz="2400" b="1" dirty="0">
                <a:solidFill>
                  <a:srgbClr val="92D050"/>
                </a:solidFill>
                <a:cs typeface="Arial" pitchFamily="34" charset="0"/>
              </a:rPr>
              <a:t>learn</a:t>
            </a:r>
            <a:r>
              <a:rPr lang="en-US" sz="2400" dirty="0">
                <a:cs typeface="Arial" pitchFamily="34" charset="0"/>
              </a:rPr>
              <a:t> about a foreign culture, stand out from the crowd and break from convention. The segment is all about being proud of one’s own special ability and competence, intellectually, culturally and materially. </a:t>
            </a:r>
            <a:r>
              <a:rPr lang="en-US" sz="2400" b="1" dirty="0">
                <a:solidFill>
                  <a:srgbClr val="92D050"/>
                </a:solidFill>
                <a:cs typeface="Arial" pitchFamily="34" charset="0"/>
              </a:rPr>
              <a:t>Something to talk about when coming home</a:t>
            </a:r>
            <a:r>
              <a:rPr lang="en-US" sz="2400" dirty="0">
                <a:cs typeface="Arial" pitchFamily="34" charset="0"/>
              </a:rPr>
              <a:t>.</a:t>
            </a:r>
          </a:p>
        </p:txBody>
      </p:sp>
      <p:cxnSp>
        <p:nvCxnSpPr>
          <p:cNvPr id="11" name="Straight Connector 10"/>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8585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8" name="TextBox 7"/>
          <p:cNvSpPr txBox="1"/>
          <p:nvPr/>
        </p:nvSpPr>
        <p:spPr>
          <a:xfrm>
            <a:off x="5569753" y="1322571"/>
            <a:ext cx="3240000" cy="3440044"/>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92D050"/>
                </a:solidFill>
              </a:rPr>
              <a:t>broaden my knowledge </a:t>
            </a:r>
            <a:r>
              <a:rPr lang="en-US" sz="1396" kern="0" dirty="0">
                <a:solidFill>
                  <a:sysClr val="windowText" lastClr="000000"/>
                </a:solidFill>
              </a:rPr>
              <a:t>and my </a:t>
            </a:r>
            <a:r>
              <a:rPr lang="en-US" sz="1396" b="1" kern="0" dirty="0">
                <a:solidFill>
                  <a:srgbClr val="92D050"/>
                </a:solidFill>
              </a:rPr>
              <a:t>horizon</a:t>
            </a:r>
            <a:r>
              <a:rPr lang="en-US" sz="1396" kern="0" dirty="0">
                <a:solidFill>
                  <a:sysClr val="windowText" lastClr="000000"/>
                </a:solidFill>
              </a:rPr>
              <a:t>. I want to enrich my view on the world, discover </a:t>
            </a:r>
            <a:r>
              <a:rPr lang="en-US" sz="1396" b="1" kern="0" dirty="0">
                <a:solidFill>
                  <a:srgbClr val="92D050"/>
                </a:solidFill>
              </a:rPr>
              <a:t>new and interesting places</a:t>
            </a:r>
            <a:r>
              <a:rPr lang="en-US" sz="1396" b="1" kern="0" dirty="0">
                <a:solidFill>
                  <a:sysClr val="windowText" lastClr="000000"/>
                </a:solidFill>
              </a:rPr>
              <a:t> </a:t>
            </a:r>
            <a:r>
              <a:rPr lang="en-US" sz="1396" kern="0" dirty="0">
                <a:solidFill>
                  <a:sysClr val="windowText" lastClr="000000"/>
                </a:solidFill>
              </a:rPr>
              <a:t>and get </a:t>
            </a:r>
            <a:r>
              <a:rPr lang="en-US" sz="1396" b="1" kern="0" dirty="0">
                <a:solidFill>
                  <a:srgbClr val="92D050"/>
                </a:solidFill>
              </a:rPr>
              <a:t>rich experiences</a:t>
            </a:r>
            <a:r>
              <a:rPr lang="en-US" sz="1396" kern="0" dirty="0">
                <a:solidFill>
                  <a:sysClr val="windowText" lastClr="000000"/>
                </a:solidFill>
              </a:rPr>
              <a:t>.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interesting </a:t>
            </a:r>
            <a:r>
              <a:rPr lang="en-US" sz="1396" b="1" kern="0" dirty="0">
                <a:solidFill>
                  <a:srgbClr val="92D050"/>
                </a:solidFill>
              </a:rPr>
              <a:t>culture &amp; art </a:t>
            </a:r>
            <a:r>
              <a:rPr lang="en-US" sz="1400" kern="0" dirty="0">
                <a:solidFill>
                  <a:sysClr val="windowText" lastClr="000000"/>
                </a:solidFill>
              </a:rPr>
              <a:t>and a rich </a:t>
            </a:r>
            <a:r>
              <a:rPr lang="en-US" sz="1396" b="1" kern="0" dirty="0">
                <a:solidFill>
                  <a:srgbClr val="92D050"/>
                </a:solidFill>
              </a:rPr>
              <a:t>cultural heritage</a:t>
            </a:r>
            <a:r>
              <a:rPr lang="en-US" sz="1400" kern="0" dirty="0">
                <a:solidFill>
                  <a:sysClr val="windowText" lastClr="000000"/>
                </a:solidFill>
              </a:rPr>
              <a:t>. There must be </a:t>
            </a:r>
            <a:r>
              <a:rPr lang="en-US" sz="1396" b="1" kern="0" dirty="0">
                <a:solidFill>
                  <a:srgbClr val="92D050"/>
                </a:solidFill>
              </a:rPr>
              <a:t>interesting sights</a:t>
            </a:r>
            <a:r>
              <a:rPr lang="en-US" sz="1400" kern="0" dirty="0">
                <a:solidFill>
                  <a:sysClr val="windowText" lastClr="000000"/>
                </a:solidFill>
              </a:rPr>
              <a:t>. The destination needs to be easy to travel to.</a:t>
            </a:r>
          </a:p>
        </p:txBody>
      </p:sp>
      <p:sp>
        <p:nvSpPr>
          <p:cNvPr id="9" name="TextBox 8"/>
          <p:cNvSpPr txBox="1"/>
          <p:nvPr/>
        </p:nvSpPr>
        <p:spPr>
          <a:xfrm>
            <a:off x="9350835" y="1322570"/>
            <a:ext cx="3240000" cy="3222036"/>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92D050"/>
                </a:solidFill>
              </a:rPr>
              <a:t>cultivated </a:t>
            </a:r>
            <a:r>
              <a:rPr lang="en-US" sz="1396" kern="0" dirty="0"/>
              <a:t>and</a:t>
            </a:r>
            <a:r>
              <a:rPr lang="en-US" sz="1396" b="1" kern="0" dirty="0">
                <a:solidFill>
                  <a:srgbClr val="92D050"/>
                </a:solidFill>
              </a:rPr>
              <a:t> explorative.</a:t>
            </a: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to </a:t>
            </a:r>
            <a:r>
              <a:rPr lang="en-US" sz="1396" b="1" kern="0" dirty="0">
                <a:solidFill>
                  <a:srgbClr val="92D050"/>
                </a:solidFill>
              </a:rPr>
              <a:t>explore</a:t>
            </a:r>
            <a:r>
              <a:rPr lang="en-US" sz="1396" kern="0" dirty="0">
                <a:solidFill>
                  <a:sysClr val="windowText" lastClr="000000"/>
                </a:solidFill>
              </a:rPr>
              <a:t> and have </a:t>
            </a:r>
            <a:r>
              <a:rPr lang="en-US" sz="1396" b="1" kern="0" dirty="0">
                <a:solidFill>
                  <a:srgbClr val="92D050"/>
                </a:solidFill>
              </a:rPr>
              <a:t>new experiences</a:t>
            </a:r>
            <a:r>
              <a:rPr lang="en-US" sz="1396" kern="0" dirty="0">
                <a:solidFill>
                  <a:sysClr val="windowText" lastClr="000000"/>
                </a:solidFill>
              </a:rPr>
              <a:t>. These are people who want to </a:t>
            </a:r>
            <a:r>
              <a:rPr lang="en-US" sz="1396" b="1" kern="0" dirty="0">
                <a:solidFill>
                  <a:srgbClr val="92D050"/>
                </a:solidFill>
              </a:rPr>
              <a:t>revitalize themselves</a:t>
            </a:r>
            <a:r>
              <a:rPr lang="en-US" sz="1396" kern="0" dirty="0">
                <a:solidFill>
                  <a:sysClr val="windowText" lastClr="000000"/>
                </a:solidFill>
              </a:rPr>
              <a:t> and they are interested to </a:t>
            </a:r>
            <a:r>
              <a:rPr lang="en-US" sz="1396" b="1" kern="0" dirty="0">
                <a:solidFill>
                  <a:srgbClr val="92D050"/>
                </a:solidFill>
              </a:rPr>
              <a:t>learn more</a:t>
            </a:r>
            <a:r>
              <a:rPr lang="en-US" sz="1396" kern="0" dirty="0">
                <a:solidFill>
                  <a:sysClr val="windowText" lastClr="000000"/>
                </a:solidFill>
              </a:rPr>
              <a:t>. People who like to do things the </a:t>
            </a:r>
            <a:r>
              <a:rPr lang="en-US" sz="1396" b="1" kern="0" dirty="0">
                <a:solidFill>
                  <a:srgbClr val="92D050"/>
                </a:solidFill>
              </a:rPr>
              <a:t>unconventional  way.</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54</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46</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92D050"/>
                  </a:solidFill>
                  <a:latin typeface="Arial Rounded MT Bold"/>
                </a:rPr>
                <a:t>66</a:t>
              </a:r>
              <a:r>
                <a:rPr lang="da-DK" sz="1617" b="1" kern="0" dirty="0">
                  <a:solidFill>
                    <a:srgbClr val="92D050"/>
                  </a:solidFill>
                  <a:latin typeface="Arial Rounded MT Bold"/>
                </a:rPr>
                <a:t>%</a:t>
              </a:r>
              <a:r>
                <a:rPr lang="da-DK" sz="2646" b="1" kern="0" dirty="0">
                  <a:solidFill>
                    <a:srgbClr val="92D050"/>
                  </a:solidFill>
                  <a:latin typeface="Arial Rounded MT Bold"/>
                </a:rPr>
                <a:t> </a:t>
              </a:r>
            </a:p>
            <a:p>
              <a:pPr marL="7001" algn="ctr" defTabSz="1343985">
                <a:defRPr/>
              </a:pPr>
              <a:r>
                <a:rPr lang="da-DK" sz="1029" kern="0" dirty="0">
                  <a:solidFill>
                    <a:srgbClr val="92D050"/>
                  </a:solidFill>
                  <a:latin typeface="Arial Rounded MT Bold"/>
                </a:rPr>
                <a:t>ARE ABOVE</a:t>
              </a:r>
            </a:p>
            <a:p>
              <a:pPr marL="7001" algn="ctr" defTabSz="1343985">
                <a:defRPr/>
              </a:pPr>
              <a:r>
                <a:rPr lang="da-DK" sz="1323" b="1" kern="0" dirty="0">
                  <a:solidFill>
                    <a:srgbClr val="92D050"/>
                  </a:solidFill>
                  <a:latin typeface="Arial Rounded MT Bold"/>
                </a:rPr>
                <a:t>60 </a:t>
              </a:r>
              <a:r>
                <a:rPr lang="da-DK" sz="1029" kern="0" dirty="0">
                  <a:solidFill>
                    <a:srgbClr val="92D050"/>
                  </a:solidFill>
                  <a:latin typeface="Arial Rounded MT Bold"/>
                </a:rPr>
                <a:t>YEARS</a:t>
              </a:r>
              <a:endParaRPr lang="da-DK" sz="1176" kern="0" dirty="0">
                <a:solidFill>
                  <a:srgbClr val="92D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92D050"/>
                  </a:solidFill>
                  <a:latin typeface="Arial Rounded MT Bold"/>
                </a:rPr>
                <a:t>SHARE OF OVERNIGHT STAYS</a:t>
              </a:r>
            </a:p>
            <a:p>
              <a:pPr marL="7001" algn="ctr" defTabSz="1343985">
                <a:defRPr/>
              </a:pPr>
              <a:r>
                <a:rPr lang="da-DK" sz="2058" kern="0" dirty="0">
                  <a:solidFill>
                    <a:srgbClr val="92D050"/>
                  </a:solidFill>
                  <a:latin typeface="Arial Rounded MT Bold"/>
                </a:rPr>
                <a:t>14</a:t>
              </a:r>
              <a:r>
                <a:rPr lang="da-DK" sz="1470" b="1" kern="0" dirty="0">
                  <a:solidFill>
                    <a:srgbClr val="92D050"/>
                  </a:solidFill>
                  <a:latin typeface="Arial Rounded MT Bold"/>
                </a:rPr>
                <a:t>%</a:t>
              </a:r>
              <a:endParaRPr lang="da-DK" sz="1176" kern="0" dirty="0">
                <a:solidFill>
                  <a:srgbClr val="92D050"/>
                </a:solidFill>
                <a:latin typeface="Arial Rounded MT Bold"/>
              </a:endParaRPr>
            </a:p>
          </p:txBody>
        </p:sp>
      </p:grpSp>
      <p:sp>
        <p:nvSpPr>
          <p:cNvPr id="61" name="Oval 60"/>
          <p:cNvSpPr/>
          <p:nvPr/>
        </p:nvSpPr>
        <p:spPr>
          <a:xfrm>
            <a:off x="-409658" y="1691683"/>
            <a:ext cx="3673161" cy="3444494"/>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861106810"/>
              </p:ext>
            </p:extLst>
          </p:nvPr>
        </p:nvGraphicFramePr>
        <p:xfrm>
          <a:off x="10608483"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51584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US" sz="1396" kern="0" dirty="0">
                <a:solidFill>
                  <a:sysClr val="windowText" lastClr="000000"/>
                </a:solidFill>
              </a:rPr>
              <a:t>The dominant types of holiday is </a:t>
            </a:r>
            <a:r>
              <a:rPr lang="en-US" sz="1396" b="1" kern="0" dirty="0">
                <a:solidFill>
                  <a:srgbClr val="92D050"/>
                </a:solidFill>
              </a:rPr>
              <a:t>Sightseeing/round trip, </a:t>
            </a:r>
            <a:r>
              <a:rPr lang="en-US" sz="1396" kern="0" dirty="0"/>
              <a:t>visits to </a:t>
            </a:r>
            <a:r>
              <a:rPr lang="en-US" sz="1396" b="1" kern="0" dirty="0">
                <a:solidFill>
                  <a:srgbClr val="92D050"/>
                </a:solidFill>
              </a:rPr>
              <a:t>historic sites</a:t>
            </a:r>
            <a:r>
              <a:rPr lang="en-US" sz="1396" kern="0" dirty="0">
                <a:solidFill>
                  <a:sysClr val="windowText" lastClr="000000"/>
                </a:solidFill>
              </a:rPr>
              <a:t>, </a:t>
            </a:r>
            <a:r>
              <a:rPr lang="en-US" sz="1396" b="1" kern="0" dirty="0">
                <a:solidFill>
                  <a:srgbClr val="92D050"/>
                </a:solidFill>
              </a:rPr>
              <a:t>city break </a:t>
            </a:r>
            <a:r>
              <a:rPr lang="en-US" sz="1396" kern="0" dirty="0">
                <a:solidFill>
                  <a:sysClr val="windowText" lastClr="000000"/>
                </a:solidFill>
              </a:rPr>
              <a:t>(cultural, shopping, Club, restaurant visits etc.), and </a:t>
            </a:r>
            <a:r>
              <a:rPr lang="en-US" sz="1396" b="1" kern="0" dirty="0">
                <a:solidFill>
                  <a:srgbClr val="92D050"/>
                </a:solidFill>
              </a:rPr>
              <a:t>cultural experience</a:t>
            </a:r>
            <a:r>
              <a:rPr lang="en-US" sz="1396" kern="0" dirty="0">
                <a:solidFill>
                  <a:sysClr val="windowText" lastClr="000000"/>
                </a:solidFill>
              </a:rPr>
              <a:t> (focus on art, theatre etc.).</a:t>
            </a:r>
          </a:p>
          <a:p>
            <a:pPr marL="7001" algn="just" defTabSz="1343985">
              <a:defRPr/>
            </a:pPr>
            <a:r>
              <a:rPr lang="en-GB" sz="1396" kern="0" dirty="0">
                <a:solidFill>
                  <a:sysClr val="windowText" lastClr="000000"/>
                </a:solidFill>
              </a:rPr>
              <a:t>It’s all about </a:t>
            </a:r>
            <a:r>
              <a:rPr lang="en-GB" sz="1396" b="1" kern="0" dirty="0">
                <a:solidFill>
                  <a:srgbClr val="92D050"/>
                </a:solidFill>
              </a:rPr>
              <a:t>broadening</a:t>
            </a:r>
            <a:r>
              <a:rPr lang="en-GB" sz="1396" b="1" kern="0" dirty="0">
                <a:solidFill>
                  <a:srgbClr val="FF6600"/>
                </a:solidFill>
              </a:rPr>
              <a:t> </a:t>
            </a:r>
            <a:r>
              <a:rPr lang="en-GB" sz="1396" b="1" kern="0" dirty="0">
                <a:solidFill>
                  <a:srgbClr val="92D050"/>
                </a:solidFill>
              </a:rPr>
              <a:t>my</a:t>
            </a:r>
            <a:r>
              <a:rPr lang="en-GB" sz="1396" b="1" kern="0" dirty="0">
                <a:solidFill>
                  <a:srgbClr val="FF6600"/>
                </a:solidFill>
              </a:rPr>
              <a:t> </a:t>
            </a:r>
            <a:r>
              <a:rPr lang="en-GB" sz="1396" b="1" kern="0" dirty="0">
                <a:solidFill>
                  <a:srgbClr val="92D050"/>
                </a:solidFill>
              </a:rPr>
              <a:t>horizon</a:t>
            </a:r>
            <a:r>
              <a:rPr lang="en-GB" sz="1396" kern="0" dirty="0">
                <a:solidFill>
                  <a:sysClr val="windowText" lastClr="000000"/>
                </a:solidFill>
              </a:rPr>
              <a:t>!</a:t>
            </a: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are, more than others inspired by </a:t>
            </a:r>
            <a:r>
              <a:rPr lang="en-GB" sz="1396" b="1" kern="0" dirty="0">
                <a:solidFill>
                  <a:srgbClr val="92D050"/>
                </a:solidFill>
              </a:rPr>
              <a:t>homepages for the destination</a:t>
            </a:r>
            <a:r>
              <a:rPr lang="en-GB" sz="1400" kern="0" dirty="0">
                <a:solidFill>
                  <a:sysClr val="windowText" lastClr="000000"/>
                </a:solidFill>
              </a:rPr>
              <a:t>, </a:t>
            </a:r>
            <a:r>
              <a:rPr lang="en-GB" sz="1396" b="1" kern="0" dirty="0">
                <a:solidFill>
                  <a:srgbClr val="92D050"/>
                </a:solidFill>
              </a:rPr>
              <a:t>homepages for hotels, attractions and sites</a:t>
            </a:r>
            <a:r>
              <a:rPr lang="en-GB" sz="1400" kern="0" dirty="0">
                <a:solidFill>
                  <a:sysClr val="windowText" lastClr="000000"/>
                </a:solidFill>
              </a:rPr>
              <a:t>, </a:t>
            </a:r>
            <a:r>
              <a:rPr lang="en-GB" sz="1396" b="1" kern="0" dirty="0">
                <a:solidFill>
                  <a:srgbClr val="92D050"/>
                </a:solidFill>
              </a:rPr>
              <a:t>guidebooks</a:t>
            </a:r>
            <a:r>
              <a:rPr lang="en-GB" sz="1400" kern="0" dirty="0">
                <a:solidFill>
                  <a:sysClr val="windowText" lastClr="000000"/>
                </a:solidFill>
              </a:rPr>
              <a:t> and </a:t>
            </a:r>
            <a:r>
              <a:rPr lang="en-GB" sz="1396" b="1" kern="0" dirty="0">
                <a:solidFill>
                  <a:srgbClr val="92D050"/>
                </a:solidFill>
              </a:rPr>
              <a:t>catalogues</a:t>
            </a:r>
            <a:r>
              <a:rPr lang="en-GB" sz="1400" kern="0" dirty="0">
                <a:solidFill>
                  <a:sysClr val="windowText" lastClr="000000"/>
                </a:solidFill>
              </a:rPr>
              <a:t> or brochures. They also look for inspiration in newspapers and magazines.</a:t>
            </a:r>
          </a:p>
        </p:txBody>
      </p:sp>
      <p:sp>
        <p:nvSpPr>
          <p:cNvPr id="17" name="TextBox 16"/>
          <p:cNvSpPr txBox="1"/>
          <p:nvPr/>
        </p:nvSpPr>
        <p:spPr>
          <a:xfrm>
            <a:off x="5015679" y="1703969"/>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EXPAND MY HORIZON</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a:t>
            </a:r>
            <a:r>
              <a:rPr lang="en-US" sz="1400" kern="0" dirty="0">
                <a:solidFill>
                  <a:sysClr val="windowText" lastClr="000000"/>
                </a:solidFill>
              </a:rPr>
              <a:t>want to see and learn more than other travelers. They seek destinations with a rich </a:t>
            </a:r>
            <a:r>
              <a:rPr lang="en-US" sz="1400" b="1" kern="0" dirty="0">
                <a:solidFill>
                  <a:srgbClr val="92D050"/>
                </a:solidFill>
              </a:rPr>
              <a:t>cultural heritage</a:t>
            </a:r>
            <a:r>
              <a:rPr lang="en-US" sz="1400" kern="0" dirty="0">
                <a:solidFill>
                  <a:sysClr val="windowText" lastClr="000000"/>
                </a:solidFill>
              </a:rPr>
              <a:t>. There must be </a:t>
            </a:r>
            <a:r>
              <a:rPr lang="en-US" sz="1400" b="1" kern="0" dirty="0">
                <a:solidFill>
                  <a:srgbClr val="92D050"/>
                </a:solidFill>
              </a:rPr>
              <a:t>interesting sights</a:t>
            </a:r>
            <a:r>
              <a:rPr lang="en-US" sz="1400" kern="0" dirty="0">
                <a:solidFill>
                  <a:sysClr val="windowText" lastClr="000000"/>
                </a:solidFill>
              </a:rPr>
              <a:t>. </a:t>
            </a:r>
            <a:endParaRPr lang="en-GB" sz="1400" kern="0" dirty="0">
              <a:solidFill>
                <a:sysClr val="windowText" lastClr="000000"/>
              </a:solidFill>
            </a:endParaRPr>
          </a:p>
        </p:txBody>
      </p:sp>
      <p:sp>
        <p:nvSpPr>
          <p:cNvPr id="23" name="TextBox 2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GB" sz="1400" kern="0" dirty="0">
                <a:solidFill>
                  <a:sysClr val="windowText" lastClr="000000"/>
                </a:solidFill>
              </a:rPr>
              <a:t>These consumers you will find at </a:t>
            </a:r>
            <a:r>
              <a:rPr lang="en-GB" sz="1396" b="1" kern="0" dirty="0">
                <a:solidFill>
                  <a:srgbClr val="92D050"/>
                </a:solidFill>
              </a:rPr>
              <a:t>historical buildings/sites</a:t>
            </a:r>
            <a:r>
              <a:rPr lang="en-GB" sz="1400" kern="0" dirty="0">
                <a:solidFill>
                  <a:sysClr val="windowText" lastClr="000000"/>
                </a:solidFill>
              </a:rPr>
              <a:t>, they visit </a:t>
            </a:r>
            <a:r>
              <a:rPr lang="en-GB" sz="1396" b="1" kern="0" dirty="0">
                <a:solidFill>
                  <a:srgbClr val="92D050"/>
                </a:solidFill>
              </a:rPr>
              <a:t>cities</a:t>
            </a:r>
            <a:r>
              <a:rPr lang="en-GB" sz="1400" kern="0" dirty="0">
                <a:solidFill>
                  <a:sysClr val="windowText" lastClr="000000"/>
                </a:solidFill>
              </a:rPr>
              <a:t>, attend </a:t>
            </a:r>
            <a:r>
              <a:rPr lang="en-GB" sz="1396" b="1" kern="0" dirty="0">
                <a:solidFill>
                  <a:srgbClr val="92D050"/>
                </a:solidFill>
              </a:rPr>
              <a:t>sightseeing tours </a:t>
            </a:r>
            <a:r>
              <a:rPr lang="en-GB" sz="1400" kern="0" dirty="0">
                <a:solidFill>
                  <a:sysClr val="windowText" lastClr="000000"/>
                </a:solidFill>
              </a:rPr>
              <a:t>and discover  </a:t>
            </a:r>
            <a:r>
              <a:rPr lang="en-GB" sz="1396" b="1" kern="0" dirty="0">
                <a:solidFill>
                  <a:srgbClr val="92D050"/>
                </a:solidFill>
              </a:rPr>
              <a:t>local</a:t>
            </a:r>
            <a:r>
              <a:rPr lang="en-GB" sz="1400" kern="0" dirty="0">
                <a:solidFill>
                  <a:sysClr val="windowText" lastClr="000000"/>
                </a:solidFill>
              </a:rPr>
              <a:t> </a:t>
            </a:r>
            <a:r>
              <a:rPr lang="en-GB" sz="1396" b="1" kern="0" dirty="0">
                <a:solidFill>
                  <a:srgbClr val="92D050"/>
                </a:solidFill>
              </a:rPr>
              <a:t>culture</a:t>
            </a:r>
            <a:r>
              <a:rPr lang="en-GB" sz="1400" kern="0" dirty="0">
                <a:solidFill>
                  <a:sysClr val="windowText" lastClr="000000"/>
                </a:solidFill>
              </a:rPr>
              <a:t> and </a:t>
            </a:r>
            <a:r>
              <a:rPr lang="en-GB" sz="1396" b="1" kern="0" dirty="0">
                <a:solidFill>
                  <a:srgbClr val="92D050"/>
                </a:solidFill>
              </a:rPr>
              <a:t>lifestyle</a:t>
            </a:r>
            <a:r>
              <a:rPr lang="en-GB" sz="1400" kern="0" dirty="0">
                <a:solidFill>
                  <a:sysClr val="windowText" lastClr="000000"/>
                </a:solidFill>
              </a:rPr>
              <a:t>. They want to visit </a:t>
            </a:r>
            <a:r>
              <a:rPr lang="en-GB" sz="1396" b="1" kern="0" dirty="0">
                <a:solidFill>
                  <a:srgbClr val="92D050"/>
                </a:solidFill>
              </a:rPr>
              <a:t>museums</a:t>
            </a:r>
            <a:r>
              <a:rPr lang="en-GB" sz="1400" kern="0" dirty="0">
                <a:solidFill>
                  <a:sysClr val="windowText" lastClr="000000"/>
                </a:solidFill>
              </a:rPr>
              <a:t> and experience local </a:t>
            </a:r>
            <a:r>
              <a:rPr lang="en-GB" sz="1396" b="1" kern="0" dirty="0">
                <a:solidFill>
                  <a:srgbClr val="92D050"/>
                </a:solidFill>
              </a:rPr>
              <a:t>architecture</a:t>
            </a:r>
            <a:r>
              <a:rPr lang="en-GB" sz="1400" kern="0" dirty="0">
                <a:solidFill>
                  <a:sysClr val="windowText" lastClr="000000"/>
                </a:solidFill>
              </a:rPr>
              <a:t>. Local </a:t>
            </a:r>
            <a:r>
              <a:rPr lang="en-GB" sz="1396" b="1" kern="0" dirty="0">
                <a:solidFill>
                  <a:srgbClr val="92D050"/>
                </a:solidFill>
              </a:rPr>
              <a:t>history</a:t>
            </a:r>
            <a:r>
              <a:rPr lang="en-GB" sz="1400" kern="0" dirty="0">
                <a:solidFill>
                  <a:sysClr val="windowText" lastClr="000000"/>
                </a:solidFill>
              </a:rPr>
              <a:t> and </a:t>
            </a:r>
            <a:r>
              <a:rPr lang="en-GB" sz="1396" b="1" kern="0" dirty="0">
                <a:solidFill>
                  <a:srgbClr val="92D050"/>
                </a:solidFill>
              </a:rPr>
              <a:t>legends</a:t>
            </a:r>
            <a:r>
              <a:rPr lang="en-GB" sz="1400" kern="0" dirty="0">
                <a:solidFill>
                  <a:sysClr val="windowText" lastClr="000000"/>
                </a:solidFill>
              </a:rPr>
              <a:t> are of high interest. You will also find them </a:t>
            </a:r>
            <a:r>
              <a:rPr lang="en-GB" sz="1400" kern="0" dirty="0" err="1">
                <a:solidFill>
                  <a:sysClr val="windowText" lastClr="000000"/>
                </a:solidFill>
              </a:rPr>
              <a:t>in</a:t>
            </a:r>
            <a:r>
              <a:rPr lang="en-GB" sz="1396" b="1" kern="0" dirty="0" err="1">
                <a:solidFill>
                  <a:srgbClr val="92D050"/>
                </a:solidFill>
              </a:rPr>
              <a:t>gardens</a:t>
            </a:r>
            <a:r>
              <a:rPr lang="en-GB" sz="1396" b="1" kern="0" dirty="0">
                <a:solidFill>
                  <a:srgbClr val="92D050"/>
                </a:solidFill>
              </a:rPr>
              <a:t>/parks</a:t>
            </a:r>
            <a:r>
              <a:rPr lang="en-GB" sz="1400" b="1" kern="0" dirty="0">
                <a:solidFill>
                  <a:sysClr val="windowText" lastClr="000000"/>
                </a:solidFill>
              </a:rPr>
              <a:t> </a:t>
            </a:r>
            <a:r>
              <a:rPr lang="en-GB" sz="1400" kern="0" dirty="0">
                <a:solidFill>
                  <a:sysClr val="windowText" lastClr="000000"/>
                </a:solidFill>
              </a:rPr>
              <a:t>and at </a:t>
            </a:r>
            <a:r>
              <a:rPr lang="en-GB" sz="1396" b="1" kern="0" dirty="0">
                <a:solidFill>
                  <a:srgbClr val="92D050"/>
                </a:solidFill>
              </a:rPr>
              <a:t>concerts/festivals</a:t>
            </a:r>
            <a:r>
              <a:rPr lang="en-GB" sz="1400" kern="0" dirty="0">
                <a:solidFill>
                  <a:sysClr val="windowText" lastClr="000000"/>
                </a:solidFill>
              </a:rPr>
              <a:t>. </a:t>
            </a:r>
            <a:endParaRPr lang="en-GB" sz="1396" kern="0" dirty="0">
              <a:solidFill>
                <a:sysClr val="windowText" lastClr="000000"/>
              </a:solidFill>
            </a:endParaRPr>
          </a:p>
        </p:txBody>
      </p:sp>
      <p:sp>
        <p:nvSpPr>
          <p:cNvPr id="26" name="TextBox 25"/>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92D050"/>
                </a:solidFill>
              </a:rPr>
              <a:t>individualistic</a:t>
            </a:r>
            <a:r>
              <a:rPr lang="en-US" sz="1400" kern="0" dirty="0">
                <a:solidFill>
                  <a:sysClr val="windowText" lastClr="000000"/>
                </a:solidFill>
              </a:rPr>
              <a:t>, </a:t>
            </a:r>
            <a:r>
              <a:rPr lang="en-US" sz="1396" b="1" kern="0" dirty="0">
                <a:solidFill>
                  <a:srgbClr val="92D050"/>
                </a:solidFill>
              </a:rPr>
              <a:t>unconventional</a:t>
            </a:r>
            <a:r>
              <a:rPr lang="en-US" sz="1400" kern="0" dirty="0">
                <a:solidFill>
                  <a:sysClr val="windowText" lastClr="000000"/>
                </a:solidFill>
              </a:rPr>
              <a:t>, trendy and ahead of the rest, or as a tool for consumers to express their intelligence and </a:t>
            </a:r>
            <a:r>
              <a:rPr lang="en-US" sz="1396" b="1" kern="0" dirty="0">
                <a:solidFill>
                  <a:srgbClr val="92D050"/>
                </a:solidFill>
              </a:rPr>
              <a:t>cultural awareness</a:t>
            </a:r>
            <a:r>
              <a:rPr lang="en-US" sz="1400" kern="0" dirty="0">
                <a:solidFill>
                  <a:sysClr val="windowText" lastClr="000000"/>
                </a:solidFill>
              </a:rPr>
              <a:t>. </a:t>
            </a:r>
          </a:p>
          <a:p>
            <a:pPr marL="4763" lvl="0" algn="just" defTabSz="914400">
              <a:defRPr/>
            </a:pP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837" y="4511727"/>
            <a:ext cx="3048000" cy="2286000"/>
          </a:xfrm>
          <a:prstGeom prst="rect">
            <a:avLst/>
          </a:prstGeom>
        </p:spPr>
      </p:pic>
      <p:pic>
        <p:nvPicPr>
          <p:cNvPr id="18"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071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664027" y="2577356"/>
            <a:ext cx="6428363" cy="2950611"/>
          </a:xfrm>
          <a:prstGeom prst="rect">
            <a:avLst/>
          </a:prstGeom>
          <a:solidFill>
            <a:srgbClr val="C8C9C7">
              <a:lumMod val="60000"/>
              <a:lumOff val="40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8169008" y="2738860"/>
            <a:ext cx="2923382" cy="2702017"/>
          </a:xfrm>
          <a:prstGeom prst="rect">
            <a:avLst/>
          </a:prstGeom>
        </p:spPr>
        <p:txBody>
          <a:bodyPr vert="horz" wrap="square" lIns="0" tIns="0" rIns="0" bIns="0" rtlCol="0">
            <a:noAutofit/>
          </a:bodyPr>
          <a:lstStyle/>
          <a:p>
            <a:pPr defTabSz="914400">
              <a:defRPr/>
            </a:pPr>
            <a:r>
              <a:rPr lang="en-GB" sz="1800" kern="0" dirty="0">
                <a:solidFill>
                  <a:srgbClr val="1C1C1C">
                    <a:lumMod val="75000"/>
                    <a:lumOff val="25000"/>
                  </a:srgbClr>
                </a:solidFill>
                <a:latin typeface="Calibri"/>
              </a:rPr>
              <a:t>At the Heart of Growing Brands is an understanding of how </a:t>
            </a:r>
            <a:r>
              <a:rPr lang="en-GB" sz="1800" b="1" kern="0" dirty="0">
                <a:solidFill>
                  <a:srgbClr val="1C1C1C">
                    <a:lumMod val="75000"/>
                    <a:lumOff val="25000"/>
                  </a:srgbClr>
                </a:solidFill>
                <a:latin typeface="Calibri"/>
              </a:rPr>
              <a:t>PEOPLE</a:t>
            </a:r>
            <a:r>
              <a:rPr lang="en-GB" sz="1800" kern="0" dirty="0">
                <a:solidFill>
                  <a:srgbClr val="1C1C1C">
                    <a:lumMod val="75000"/>
                    <a:lumOff val="25000"/>
                  </a:srgbClr>
                </a:solidFill>
                <a:latin typeface="Calibri"/>
              </a:rPr>
              <a:t> make </a:t>
            </a:r>
            <a:r>
              <a:rPr lang="en-GB" sz="1800" b="1" kern="0" dirty="0">
                <a:solidFill>
                  <a:srgbClr val="1C1C1C">
                    <a:lumMod val="75000"/>
                    <a:lumOff val="25000"/>
                  </a:srgbClr>
                </a:solidFill>
                <a:latin typeface="Calibri"/>
              </a:rPr>
              <a:t>CHOICES</a:t>
            </a:r>
          </a:p>
          <a:p>
            <a:pPr defTabSz="914400">
              <a:defRPr/>
            </a:pPr>
            <a:endParaRPr lang="en-GB" sz="1800" b="1" kern="0" dirty="0">
              <a:solidFill>
                <a:srgbClr val="1C1C1C">
                  <a:lumMod val="75000"/>
                  <a:lumOff val="25000"/>
                </a:srgbClr>
              </a:solidFill>
              <a:latin typeface="Calibri"/>
            </a:endParaRPr>
          </a:p>
          <a:p>
            <a:pPr defTabSz="914400">
              <a:defRPr/>
            </a:pPr>
            <a:r>
              <a:rPr lang="en-GB" sz="1800" kern="0" dirty="0">
                <a:solidFill>
                  <a:srgbClr val="222223">
                    <a:lumMod val="75000"/>
                    <a:lumOff val="25000"/>
                  </a:srgbClr>
                </a:solidFill>
                <a:latin typeface="Calibri"/>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540001" y="540000"/>
            <a:ext cx="4703588" cy="553998"/>
          </a:xfrm>
        </p:spPr>
        <p:txBody>
          <a:bodyPr>
            <a:normAutofit/>
          </a:bodyPr>
          <a:lstStyle/>
          <a:p>
            <a:r>
              <a:rPr lang="en-GB" dirty="0"/>
              <a:t>THE starting point: </a:t>
            </a:r>
          </a:p>
        </p:txBody>
      </p:sp>
      <p:sp>
        <p:nvSpPr>
          <p:cNvPr id="7" name="Title 1"/>
          <p:cNvSpPr txBox="1">
            <a:spLocks/>
          </p:cNvSpPr>
          <p:nvPr/>
        </p:nvSpPr>
        <p:spPr bwMode="gray">
          <a:xfrm>
            <a:off x="554495" y="1165697"/>
            <a:ext cx="1098992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understanding </a:t>
            </a:r>
            <a:r>
              <a:rPr lang="en-GB" b="1" dirty="0"/>
              <a:t>how brand building works</a:t>
            </a:r>
          </a:p>
        </p:txBody>
      </p:sp>
      <p:sp>
        <p:nvSpPr>
          <p:cNvPr id="21" name="TextBox 20"/>
          <p:cNvSpPr txBox="1"/>
          <p:nvPr/>
        </p:nvSpPr>
        <p:spPr>
          <a:xfrm>
            <a:off x="542129" y="2107164"/>
            <a:ext cx="4701459" cy="2697218"/>
          </a:xfrm>
          <a:prstGeom prst="rect">
            <a:avLst/>
          </a:prstGeom>
        </p:spPr>
        <p:txBody>
          <a:bodyPr vert="horz" wrap="square" lIns="0" tIns="0" rIns="0" bIns="0" rtlCol="0">
            <a:normAutofit/>
          </a:bodyPr>
          <a:lstStyle/>
          <a:p>
            <a:pPr marL="4763">
              <a:spcBef>
                <a:spcPts val="1200"/>
              </a:spcBef>
            </a:pPr>
            <a:r>
              <a:rPr lang="en-US" sz="2800" dirty="0"/>
              <a:t>Brands that </a:t>
            </a:r>
            <a:br>
              <a:rPr lang="en-US" sz="2800" dirty="0"/>
            </a:br>
            <a:r>
              <a:rPr lang="en-US" sz="2800" dirty="0"/>
              <a:t>grow are brands </a:t>
            </a:r>
            <a:br>
              <a:rPr lang="en-US" sz="2800" dirty="0"/>
            </a:br>
            <a:r>
              <a:rPr lang="en-US" sz="2800" dirty="0"/>
              <a:t>that are chosen by…</a:t>
            </a:r>
          </a:p>
        </p:txBody>
      </p:sp>
      <p:sp>
        <p:nvSpPr>
          <p:cNvPr id="24" name="Oval 23"/>
          <p:cNvSpPr/>
          <p:nvPr/>
        </p:nvSpPr>
        <p:spPr>
          <a:xfrm>
            <a:off x="4043538" y="2014064"/>
            <a:ext cx="4036317" cy="4035205"/>
          </a:xfrm>
          <a:prstGeom prst="ellipse">
            <a:avLst/>
          </a:prstGeom>
          <a:solidFill>
            <a:srgbClr val="C8C9C7">
              <a:lumMod val="75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4257064" y="2212612"/>
            <a:ext cx="3558098" cy="3362689"/>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731089" y="6444781"/>
            <a:ext cx="7470901" cy="903151"/>
          </a:xfrm>
          <a:prstGeom prst="rect">
            <a:avLst/>
          </a:prstGeom>
          <a:solidFill>
            <a:schemeClr val="accent3"/>
          </a:solidFill>
        </p:spPr>
        <p:txBody>
          <a:bodyPr wrap="squar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dirty="0"/>
              <a:t>So </a:t>
            </a:r>
            <a:r>
              <a:rPr lang="en-GB" sz="2000" b="1" dirty="0"/>
              <a:t>how</a:t>
            </a:r>
            <a:r>
              <a:rPr lang="en-GB" sz="2000" dirty="0"/>
              <a:t> </a:t>
            </a:r>
            <a:r>
              <a:rPr lang="en-US" sz="2000" dirty="0"/>
              <a:t>can Innovation Norway make it </a:t>
            </a:r>
            <a:r>
              <a:rPr lang="en-US" sz="2000" b="1" dirty="0"/>
              <a:t>easier</a:t>
            </a:r>
            <a:r>
              <a:rPr lang="en-US" sz="2000" dirty="0"/>
              <a:t> for </a:t>
            </a:r>
            <a:r>
              <a:rPr lang="en-US" sz="2000" b="1" dirty="0"/>
              <a:t>more people </a:t>
            </a:r>
            <a:r>
              <a:rPr lang="en-US" sz="2000" dirty="0"/>
              <a:t>to come to Norway </a:t>
            </a:r>
            <a:r>
              <a:rPr lang="en-US" sz="2000" b="1" dirty="0"/>
              <a:t>more often?</a:t>
            </a:r>
            <a:endParaRPr lang="en-GB" sz="2000" b="1" dirty="0"/>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8762301" cy="553998"/>
          </a:xfrm>
          <a:solidFill>
            <a:srgbClr val="92D050"/>
          </a:solidFill>
        </p:spPr>
        <p:txBody>
          <a:bodyPr/>
          <a:lstStyle/>
          <a:p>
            <a:r>
              <a:rPr lang="en-US" b="1" dirty="0"/>
              <a:t>BROADENING MY CULTURAL HORIZON</a:t>
            </a:r>
          </a:p>
        </p:txBody>
      </p:sp>
      <p:graphicFrame>
        <p:nvGraphicFramePr>
          <p:cNvPr id="57" name="SI_Chart"/>
          <p:cNvGraphicFramePr/>
          <p:nvPr>
            <p:extLst>
              <p:ext uri="{D42A27DB-BD31-4B8C-83A1-F6EECF244321}">
                <p14:modId xmlns:p14="http://schemas.microsoft.com/office/powerpoint/2010/main" val="1535473665"/>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689421503"/>
              </p:ext>
            </p:extLst>
          </p:nvPr>
        </p:nvGraphicFramePr>
        <p:xfrm>
          <a:off x="1391295" y="2628317"/>
          <a:ext cx="5472608"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1375865900"/>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617890064"/>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24030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9802626" cy="553999"/>
          </a:xfrm>
          <a:solidFill>
            <a:srgbClr val="92D050"/>
          </a:solidFill>
        </p:spPr>
        <p:txBody>
          <a:bodyPr>
            <a:normAutofit/>
          </a:bodyPr>
          <a:lstStyle/>
          <a:p>
            <a:r>
              <a:rPr lang="en-GB" sz="2700" dirty="0"/>
              <a:t>Segment profile </a:t>
            </a:r>
            <a:r>
              <a:rPr lang="en-GB" sz="2700" b="1" dirty="0"/>
              <a:t>– BROADENING MY CULTURAL HORIZON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8" name="Chart 47"/>
          <p:cNvGraphicFramePr/>
          <p:nvPr>
            <p:extLst>
              <p:ext uri="{D42A27DB-BD31-4B8C-83A1-F6EECF244321}">
                <p14:modId xmlns:p14="http://schemas.microsoft.com/office/powerpoint/2010/main" val="1741194378"/>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797020010"/>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919396854"/>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487622661"/>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204318938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681212878"/>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1169328768"/>
              </p:ext>
            </p:extLst>
          </p:nvPr>
        </p:nvGraphicFramePr>
        <p:xfrm>
          <a:off x="8948333"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0"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25021"/>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9802626" cy="553999"/>
          </a:xfrm>
          <a:prstGeom prst="rect">
            <a:avLst/>
          </a:prstGeom>
          <a:solidFill>
            <a:srgbClr val="92D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2700" dirty="0"/>
              <a:t>Segment profile </a:t>
            </a:r>
            <a:r>
              <a:rPr lang="en-US" sz="2700" b="1" dirty="0"/>
              <a:t>– BROADENING MY CULTURAL HORIZON</a:t>
            </a:r>
          </a:p>
        </p:txBody>
      </p:sp>
      <p:graphicFrame>
        <p:nvGraphicFramePr>
          <p:cNvPr id="43" name="Chart 42"/>
          <p:cNvGraphicFramePr/>
          <p:nvPr>
            <p:extLst>
              <p:ext uri="{D42A27DB-BD31-4B8C-83A1-F6EECF244321}">
                <p14:modId xmlns:p14="http://schemas.microsoft.com/office/powerpoint/2010/main" val="1487141287"/>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1" name="Chart 50"/>
          <p:cNvGraphicFramePr/>
          <p:nvPr>
            <p:extLst>
              <p:ext uri="{D42A27DB-BD31-4B8C-83A1-F6EECF244321}">
                <p14:modId xmlns:p14="http://schemas.microsoft.com/office/powerpoint/2010/main" val="67801666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2" name="Chart 51"/>
          <p:cNvGraphicFramePr/>
          <p:nvPr>
            <p:extLst>
              <p:ext uri="{D42A27DB-BD31-4B8C-83A1-F6EECF244321}">
                <p14:modId xmlns:p14="http://schemas.microsoft.com/office/powerpoint/2010/main" val="3060757418"/>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1602055150"/>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4" name="Chart 53"/>
          <p:cNvGraphicFramePr/>
          <p:nvPr>
            <p:extLst>
              <p:ext uri="{D42A27DB-BD31-4B8C-83A1-F6EECF244321}">
                <p14:modId xmlns:p14="http://schemas.microsoft.com/office/powerpoint/2010/main" val="3311507145"/>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5" name="Chart 54"/>
          <p:cNvGraphicFramePr/>
          <p:nvPr>
            <p:extLst>
              <p:ext uri="{D42A27DB-BD31-4B8C-83A1-F6EECF244321}">
                <p14:modId xmlns:p14="http://schemas.microsoft.com/office/powerpoint/2010/main" val="2318800179"/>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369E8EF-0D0A-43D9-B039-A3C182BF516C}"/>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733D9850-CDD0-4C4F-AB9C-BE55563D6BC2}"/>
              </a:ext>
            </a:extLst>
          </p:cNvPr>
          <p:cNvGraphicFramePr/>
          <p:nvPr>
            <p:extLst>
              <p:ext uri="{D42A27DB-BD31-4B8C-83A1-F6EECF244321}">
                <p14:modId xmlns:p14="http://schemas.microsoft.com/office/powerpoint/2010/main" val="310736682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54710785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US" sz="2600" b="1" kern="0" cap="all" dirty="0">
                <a:solidFill>
                  <a:schemeClr val="bg1"/>
                </a:solidFill>
                <a:effectLst>
                  <a:outerShdw blurRad="38100" dist="38100" dir="2700000" algn="tl">
                    <a:srgbClr val="000000">
                      <a:alpha val="43137"/>
                    </a:srgbClr>
                  </a:outerShdw>
                </a:effectLst>
              </a:rPr>
              <a:t>ADVENTURES IN the world of natural beauty</a:t>
            </a:r>
          </a:p>
        </p:txBody>
      </p:sp>
      <p:sp>
        <p:nvSpPr>
          <p:cNvPr id="10" name="TextBox 9"/>
          <p:cNvSpPr txBox="1"/>
          <p:nvPr/>
        </p:nvSpPr>
        <p:spPr>
          <a:xfrm>
            <a:off x="3708060" y="3889777"/>
            <a:ext cx="2579779" cy="962883"/>
          </a:xfrm>
          <a:prstGeom prst="rect">
            <a:avLst/>
          </a:prstGeom>
          <a:noFill/>
        </p:spPr>
        <p:txBody>
          <a:bodyPr wrap="square" lIns="72000" tIns="36000" rIns="72000" bIns="36000" rtlCol="0">
            <a:spAutoFit/>
          </a:bodyPr>
          <a:lstStyle/>
          <a:p>
            <a:pPr defTabSz="914400">
              <a:lnSpc>
                <a:spcPct val="110000"/>
              </a:lnSpc>
              <a:spcBef>
                <a:spcPts val="2400"/>
              </a:spcBef>
              <a:buClr>
                <a:schemeClr val="bg2"/>
              </a:buClr>
              <a:defRPr/>
            </a:pPr>
            <a:r>
              <a:rPr lang="en-US" sz="1800" kern="0" cap="all" dirty="0"/>
              <a:t>immerse myself in the local life.</a:t>
            </a:r>
            <a:br>
              <a:rPr lang="en-US" sz="1800" kern="0" cap="all" dirty="0"/>
            </a:br>
            <a:r>
              <a:rPr lang="en-US" sz="1800" kern="0" cap="all" dirty="0"/>
              <a:t>Unspoiled nature.</a:t>
            </a:r>
            <a:endParaRPr kumimoji="0" lang="en-GB" sz="1800" b="0" i="0" u="none" strike="noStrike" kern="0" cap="all" spc="0" normalizeH="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cap="all" dirty="0"/>
              <a:t>adventurous, daring AND unique.</a:t>
            </a:r>
            <a:endParaRPr kumimoji="0" lang="en-GB" sz="1800" b="0" i="0" u="none" strike="noStrike" kern="0" cap="all" spc="0" normalizeH="0" noProof="0" dirty="0">
              <a:ln>
                <a:noFill/>
              </a:ln>
              <a:effectLst/>
              <a:uLnTx/>
              <a:uFillTx/>
            </a:endParaRPr>
          </a:p>
        </p:txBody>
      </p:sp>
      <p:sp>
        <p:nvSpPr>
          <p:cNvPr id="8" name="TextBox 7"/>
          <p:cNvSpPr txBox="1"/>
          <p:nvPr/>
        </p:nvSpPr>
        <p:spPr>
          <a:xfrm>
            <a:off x="7103948" y="454745"/>
            <a:ext cx="5952643" cy="4947884"/>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Exploring the world of natural beauty is about feeling </a:t>
            </a:r>
            <a:r>
              <a:rPr lang="en-US" sz="2400" b="1" dirty="0">
                <a:solidFill>
                  <a:srgbClr val="00B050"/>
                </a:solidFill>
                <a:cs typeface="Arial" pitchFamily="34" charset="0"/>
              </a:rPr>
              <a:t>unique</a:t>
            </a:r>
            <a:r>
              <a:rPr lang="en-US" sz="2400" dirty="0">
                <a:cs typeface="Arial" pitchFamily="34" charset="0"/>
              </a:rPr>
              <a:t>, </a:t>
            </a:r>
            <a:r>
              <a:rPr lang="en-US" sz="2400" b="1" dirty="0">
                <a:solidFill>
                  <a:srgbClr val="00B050"/>
                </a:solidFill>
                <a:cs typeface="Arial" pitchFamily="34" charset="0"/>
              </a:rPr>
              <a:t>daring</a:t>
            </a:r>
            <a:r>
              <a:rPr lang="en-US" sz="2400" dirty="0">
                <a:cs typeface="Arial" pitchFamily="34" charset="0"/>
              </a:rPr>
              <a:t> and </a:t>
            </a:r>
            <a:r>
              <a:rPr lang="en-US" sz="2400" b="1" dirty="0">
                <a:solidFill>
                  <a:srgbClr val="00B050"/>
                </a:solidFill>
                <a:cs typeface="Arial" pitchFamily="34" charset="0"/>
              </a:rPr>
              <a:t>adventurous</a:t>
            </a:r>
            <a:r>
              <a:rPr lang="en-US" sz="2400" dirty="0">
                <a:cs typeface="Arial" pitchFamily="34" charset="0"/>
              </a:rPr>
              <a:t>. The segment reflects the need to see something new, </a:t>
            </a:r>
            <a:r>
              <a:rPr lang="en-US" sz="2400" b="1" dirty="0">
                <a:solidFill>
                  <a:srgbClr val="00B050"/>
                </a:solidFill>
                <a:cs typeface="Arial" pitchFamily="34" charset="0"/>
              </a:rPr>
              <a:t>something spectacular</a:t>
            </a:r>
            <a:r>
              <a:rPr lang="en-US" sz="2400" dirty="0">
                <a:cs typeface="Arial" pitchFamily="34" charset="0"/>
              </a:rPr>
              <a:t> like a natural phenomenon. It also connects with the need to immerse in </a:t>
            </a:r>
            <a:r>
              <a:rPr lang="en-US" sz="2400" b="1" dirty="0">
                <a:solidFill>
                  <a:srgbClr val="00B050"/>
                </a:solidFill>
                <a:cs typeface="Arial" pitchFamily="34" charset="0"/>
              </a:rPr>
              <a:t>unspoiled nature </a:t>
            </a:r>
            <a:r>
              <a:rPr lang="en-US" sz="2400" dirty="0">
                <a:cs typeface="Arial" pitchFamily="34" charset="0"/>
              </a:rPr>
              <a:t>and travel to a destination </a:t>
            </a:r>
            <a:r>
              <a:rPr lang="en-US" sz="2400" b="1" dirty="0">
                <a:solidFill>
                  <a:srgbClr val="00B050"/>
                </a:solidFill>
                <a:cs typeface="Arial" pitchFamily="34" charset="0"/>
              </a:rPr>
              <a:t>not ruined by tourism</a:t>
            </a:r>
            <a:r>
              <a:rPr lang="en-US" sz="2400" dirty="0">
                <a:cs typeface="Arial" pitchFamily="34" charset="0"/>
              </a:rPr>
              <a:t>. Staying ahead of the “charter pack”. The segment is all about being proud of one’s ability to </a:t>
            </a:r>
            <a:r>
              <a:rPr lang="en-US" sz="2400" b="1" dirty="0">
                <a:solidFill>
                  <a:srgbClr val="00B050"/>
                </a:solidFill>
                <a:cs typeface="Arial" pitchFamily="34" charset="0"/>
              </a:rPr>
              <a:t>“go where no one has gone before”. </a:t>
            </a:r>
          </a:p>
        </p:txBody>
      </p:sp>
      <p:cxnSp>
        <p:nvCxnSpPr>
          <p:cNvPr id="11" name="Straight Connector 10"/>
          <p:cNvCxnSpPr/>
          <p:nvPr/>
        </p:nvCxnSpPr>
        <p:spPr>
          <a:xfrm>
            <a:off x="7007919" y="454745"/>
            <a:ext cx="0" cy="494788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240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cap="all" dirty="0">
                <a:solidFill>
                  <a:schemeClr val="bg1"/>
                </a:solidFill>
              </a:rPr>
              <a:t>ADVENTURES IN the world of natural beauty</a:t>
            </a:r>
          </a:p>
        </p:txBody>
      </p:sp>
      <p:sp>
        <p:nvSpPr>
          <p:cNvPr id="8" name="TextBox 7"/>
          <p:cNvSpPr txBox="1"/>
          <p:nvPr/>
        </p:nvSpPr>
        <p:spPr>
          <a:xfrm>
            <a:off x="5113413" y="1278432"/>
            <a:ext cx="3982738" cy="408637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50"/>
                </a:solidFill>
              </a:rPr>
              <a:t>broaden my horizon </a:t>
            </a:r>
            <a:r>
              <a:rPr lang="en-US" sz="1396" kern="0" dirty="0">
                <a:solidFill>
                  <a:sysClr val="windowText" lastClr="000000"/>
                </a:solidFill>
              </a:rPr>
              <a:t>and my </a:t>
            </a:r>
            <a:r>
              <a:rPr lang="en-US" sz="1396" b="1" kern="0" dirty="0">
                <a:solidFill>
                  <a:srgbClr val="00B050"/>
                </a:solidFill>
              </a:rPr>
              <a:t>knowledge</a:t>
            </a:r>
            <a:r>
              <a:rPr lang="en-US" sz="1396" kern="0" dirty="0">
                <a:solidFill>
                  <a:sysClr val="windowText" lastClr="000000"/>
                </a:solidFill>
              </a:rPr>
              <a:t>. I want to enrich my view on the world and discover </a:t>
            </a:r>
            <a:r>
              <a:rPr lang="en-US" sz="1396" b="1" kern="0" dirty="0">
                <a:solidFill>
                  <a:srgbClr val="00B050"/>
                </a:solidFill>
              </a:rPr>
              <a:t>new and interesting places</a:t>
            </a:r>
            <a:r>
              <a:rPr lang="en-US" sz="1396" kern="0" dirty="0">
                <a:solidFill>
                  <a:sysClr val="windowText" lastClr="000000"/>
                </a:solidFill>
              </a:rPr>
              <a:t>. A place that allows me to </a:t>
            </a:r>
            <a:r>
              <a:rPr lang="en-US" sz="1396" b="1" kern="0" dirty="0">
                <a:solidFill>
                  <a:srgbClr val="00B050"/>
                </a:solidFill>
              </a:rPr>
              <a:t>immerse myself in the local life</a:t>
            </a:r>
            <a:r>
              <a:rPr lang="en-US" sz="1396" kern="0" dirty="0">
                <a:solidFill>
                  <a:sysClr val="windowText" lastClr="000000"/>
                </a:solidFill>
              </a:rPr>
              <a:t>. All in all I want </a:t>
            </a:r>
            <a:r>
              <a:rPr lang="en-US" sz="1396" b="1" kern="0" dirty="0">
                <a:solidFill>
                  <a:srgbClr val="00B050"/>
                </a:solidFill>
              </a:rPr>
              <a:t>rich experiences</a:t>
            </a:r>
            <a:r>
              <a:rPr lang="en-US" sz="1396" kern="0" dirty="0">
                <a:solidFill>
                  <a:sysClr val="windowText" lastClr="000000"/>
                </a:solidFill>
              </a:rPr>
              <a:t> and new </a:t>
            </a:r>
            <a:r>
              <a:rPr lang="en-US" sz="1396" b="1" kern="0" dirty="0">
                <a:solidFill>
                  <a:srgbClr val="00B050"/>
                </a:solidFill>
              </a:rPr>
              <a:t>inspiration</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allows me to live close to nature. The destination should have </a:t>
            </a:r>
            <a:r>
              <a:rPr lang="en-US" sz="1400" b="1" kern="0" dirty="0">
                <a:solidFill>
                  <a:srgbClr val="00B050"/>
                </a:solidFill>
              </a:rPr>
              <a:t>unspoiled nature </a:t>
            </a:r>
            <a:r>
              <a:rPr lang="en-US" sz="1400" kern="0" dirty="0"/>
              <a:t>and</a:t>
            </a:r>
            <a:r>
              <a:rPr lang="en-US" sz="1400" kern="0" dirty="0">
                <a:solidFill>
                  <a:sysClr val="windowText" lastClr="000000"/>
                </a:solidFill>
              </a:rPr>
              <a:t> </a:t>
            </a:r>
            <a:r>
              <a:rPr lang="en-US" sz="1400" b="1" kern="0" dirty="0">
                <a:solidFill>
                  <a:srgbClr val="00B050"/>
                </a:solidFill>
              </a:rPr>
              <a:t>not ruined by tourism</a:t>
            </a:r>
            <a:r>
              <a:rPr lang="en-US" sz="1400" kern="0" dirty="0">
                <a:solidFill>
                  <a:sysClr val="windowText" lastClr="000000"/>
                </a:solidFill>
              </a:rPr>
              <a:t>. It has and allow me to </a:t>
            </a:r>
            <a:r>
              <a:rPr lang="en-US" sz="1400" b="1" kern="0" dirty="0">
                <a:solidFill>
                  <a:srgbClr val="00B050"/>
                </a:solidFill>
              </a:rPr>
              <a:t>live close to nature</a:t>
            </a:r>
            <a:r>
              <a:rPr lang="en-US" sz="1400" kern="0" dirty="0">
                <a:solidFill>
                  <a:sysClr val="windowText" lastClr="000000"/>
                </a:solidFill>
              </a:rPr>
              <a:t>. I want </a:t>
            </a:r>
            <a:r>
              <a:rPr lang="en-US" sz="1400" b="1" kern="0" dirty="0">
                <a:solidFill>
                  <a:srgbClr val="00B050"/>
                </a:solidFill>
              </a:rPr>
              <a:t>quiet environments</a:t>
            </a:r>
            <a:r>
              <a:rPr lang="en-US" sz="1400" kern="0" dirty="0">
                <a:solidFill>
                  <a:sysClr val="windowText" lastClr="000000"/>
                </a:solidFill>
              </a:rPr>
              <a:t> and beautiful nature. A destination that has good opportunities to </a:t>
            </a:r>
            <a:r>
              <a:rPr lang="en-US" sz="1400" b="1" kern="0" dirty="0">
                <a:solidFill>
                  <a:srgbClr val="00B050"/>
                </a:solidFill>
              </a:rPr>
              <a:t>meet local people </a:t>
            </a:r>
            <a:r>
              <a:rPr lang="en-US" sz="1400" kern="0" dirty="0">
                <a:solidFill>
                  <a:sysClr val="windowText" lastClr="000000"/>
                </a:solidFill>
              </a:rPr>
              <a:t>and also </a:t>
            </a:r>
            <a:r>
              <a:rPr lang="en-US" sz="1400" b="1" kern="0" dirty="0">
                <a:solidFill>
                  <a:srgbClr val="00B050"/>
                </a:solidFill>
              </a:rPr>
              <a:t>interesting sights</a:t>
            </a:r>
            <a:r>
              <a:rPr lang="en-US" sz="1400" kern="0" dirty="0">
                <a:solidFill>
                  <a:sysClr val="windowText" lastClr="000000"/>
                </a:solidFill>
              </a:rPr>
              <a:t>. A rich </a:t>
            </a:r>
            <a:r>
              <a:rPr lang="en-US" sz="1400" b="1" kern="0" dirty="0">
                <a:solidFill>
                  <a:srgbClr val="00B050"/>
                </a:solidFill>
              </a:rPr>
              <a:t>cultural heritage </a:t>
            </a:r>
            <a:r>
              <a:rPr lang="en-US" sz="1400" kern="0" dirty="0">
                <a:solidFill>
                  <a:sysClr val="windowText" lastClr="000000"/>
                </a:solidFill>
              </a:rPr>
              <a:t>would also be good. </a:t>
            </a:r>
          </a:p>
        </p:txBody>
      </p:sp>
      <p:sp>
        <p:nvSpPr>
          <p:cNvPr id="9" name="TextBox 8"/>
          <p:cNvSpPr txBox="1"/>
          <p:nvPr/>
        </p:nvSpPr>
        <p:spPr>
          <a:xfrm>
            <a:off x="9350835" y="1283562"/>
            <a:ext cx="32400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50"/>
                </a:solidFill>
              </a:rPr>
              <a:t>adventurous</a:t>
            </a:r>
            <a:r>
              <a:rPr lang="en-US" sz="1396" kern="0" dirty="0">
                <a:solidFill>
                  <a:sysClr val="windowText" lastClr="000000"/>
                </a:solidFill>
              </a:rPr>
              <a:t>, </a:t>
            </a:r>
            <a:r>
              <a:rPr lang="en-US" sz="1396" b="1" kern="0" dirty="0">
                <a:solidFill>
                  <a:srgbClr val="00B050"/>
                </a:solidFill>
              </a:rPr>
              <a:t>unique</a:t>
            </a:r>
            <a:r>
              <a:rPr lang="en-US" sz="1396" kern="0" dirty="0">
                <a:solidFill>
                  <a:sysClr val="windowText" lastClr="000000"/>
                </a:solidFill>
              </a:rPr>
              <a:t>, explorative, authentic and active.</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a:t>
            </a:r>
            <a:r>
              <a:rPr lang="en-US" sz="1396" b="1" kern="0" dirty="0">
                <a:solidFill>
                  <a:srgbClr val="00B050"/>
                </a:solidFill>
              </a:rPr>
              <a:t>adventure</a:t>
            </a:r>
            <a:r>
              <a:rPr lang="en-US" sz="1396" kern="0" dirty="0">
                <a:solidFill>
                  <a:sysClr val="windowText" lastClr="000000"/>
                </a:solidFill>
              </a:rPr>
              <a:t> and wants a </a:t>
            </a:r>
            <a:r>
              <a:rPr lang="en-US" sz="1396" b="1" kern="0" dirty="0">
                <a:solidFill>
                  <a:srgbClr val="00B050"/>
                </a:solidFill>
              </a:rPr>
              <a:t>life changing experience</a:t>
            </a:r>
            <a:r>
              <a:rPr lang="en-US" sz="1396" kern="0" dirty="0">
                <a:solidFill>
                  <a:sysClr val="windowText" lastClr="000000"/>
                </a:solidFill>
              </a:rPr>
              <a:t>. People who want to make a </a:t>
            </a:r>
            <a:r>
              <a:rPr lang="en-US" sz="1396" b="1" kern="0" dirty="0">
                <a:solidFill>
                  <a:srgbClr val="00B050"/>
                </a:solidFill>
              </a:rPr>
              <a:t>different choice </a:t>
            </a:r>
            <a:r>
              <a:rPr lang="en-US" sz="1396" kern="0" dirty="0">
                <a:solidFill>
                  <a:sysClr val="windowText" lastClr="000000"/>
                </a:solidFill>
              </a:rPr>
              <a:t>and do things the </a:t>
            </a:r>
            <a:r>
              <a:rPr lang="en-US" sz="1396" b="1" kern="0" dirty="0">
                <a:solidFill>
                  <a:srgbClr val="00B050"/>
                </a:solidFill>
              </a:rPr>
              <a:t>unconventional</a:t>
            </a:r>
            <a:r>
              <a:rPr lang="en-US" sz="1396" kern="0" dirty="0">
                <a:solidFill>
                  <a:sysClr val="windowText" lastClr="000000"/>
                </a:solidFill>
              </a:rPr>
              <a:t> way. People who like to </a:t>
            </a:r>
            <a:r>
              <a:rPr lang="en-US" sz="1396" b="1" kern="0" dirty="0">
                <a:solidFill>
                  <a:srgbClr val="00B050"/>
                </a:solidFill>
              </a:rPr>
              <a:t>revitalize themselves, learn more</a:t>
            </a:r>
            <a:r>
              <a:rPr lang="en-US" sz="1396" kern="0" dirty="0">
                <a:solidFill>
                  <a:sysClr val="windowText" lastClr="000000"/>
                </a:solidFill>
              </a:rPr>
              <a:t> and have </a:t>
            </a:r>
            <a:r>
              <a:rPr lang="en-US" sz="1396" b="1" kern="0" dirty="0">
                <a:solidFill>
                  <a:srgbClr val="00B050"/>
                </a:solidFill>
              </a:rPr>
              <a:t>new experiences.</a:t>
            </a:r>
            <a:r>
              <a:rPr lang="en-US" sz="1396" kern="0" dirty="0">
                <a:solidFill>
                  <a:sysClr val="windowText" lastClr="000000"/>
                </a:solidFill>
              </a:rPr>
              <a:t> </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49</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51</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b="1" kern="0" dirty="0">
                  <a:solidFill>
                    <a:srgbClr val="00B050"/>
                  </a:solidFill>
                  <a:latin typeface="Arial Rounded MT Bold"/>
                </a:rPr>
                <a:t>48</a:t>
              </a:r>
              <a:r>
                <a:rPr lang="da-DK" sz="1617" b="1" kern="0" dirty="0">
                  <a:solidFill>
                    <a:srgbClr val="00B050"/>
                  </a:solidFill>
                  <a:latin typeface="Arial Rounded MT Bold"/>
                </a:rPr>
                <a:t>%</a:t>
              </a:r>
              <a:r>
                <a:rPr lang="da-DK" sz="2646" b="1" kern="0" dirty="0">
                  <a:solidFill>
                    <a:srgbClr val="00B050"/>
                  </a:solidFill>
                  <a:latin typeface="Arial Rounded MT Bold"/>
                </a:rPr>
                <a:t> </a:t>
              </a:r>
            </a:p>
            <a:p>
              <a:pPr marL="7001" algn="ctr" defTabSz="1343985">
                <a:defRPr/>
              </a:pPr>
              <a:r>
                <a:rPr lang="da-DK" sz="1029" kern="0" dirty="0">
                  <a:solidFill>
                    <a:srgbClr val="00B050"/>
                  </a:solidFill>
                  <a:latin typeface="Arial Rounded MT Bold"/>
                </a:rPr>
                <a:t>ARE OVER</a:t>
              </a:r>
            </a:p>
            <a:p>
              <a:pPr marL="7001" algn="ctr" defTabSz="1343985">
                <a:defRPr/>
              </a:pPr>
              <a:r>
                <a:rPr lang="da-DK" sz="1323" b="1" kern="0" dirty="0">
                  <a:solidFill>
                    <a:srgbClr val="00B050"/>
                  </a:solidFill>
                  <a:latin typeface="Arial Rounded MT Bold"/>
                </a:rPr>
                <a:t>60 </a:t>
              </a:r>
              <a:r>
                <a:rPr lang="da-DK" sz="1029" kern="0" dirty="0">
                  <a:solidFill>
                    <a:srgbClr val="00B050"/>
                  </a:solidFill>
                  <a:latin typeface="Arial Rounded MT Bold"/>
                </a:rPr>
                <a:t>YEARS</a:t>
              </a:r>
              <a:endParaRPr lang="da-DK" sz="1176" kern="0" dirty="0">
                <a:solidFill>
                  <a:srgbClr val="00B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50"/>
                  </a:solidFill>
                  <a:latin typeface="Arial Rounded MT Bold"/>
                </a:rPr>
                <a:t>SHARE OF OVERNIGHT STAYS</a:t>
              </a:r>
            </a:p>
            <a:p>
              <a:pPr marL="7001" algn="ctr" defTabSz="1343985">
                <a:defRPr/>
              </a:pPr>
              <a:r>
                <a:rPr lang="da-DK" sz="2058" kern="0" dirty="0">
                  <a:solidFill>
                    <a:srgbClr val="00B050"/>
                  </a:solidFill>
                  <a:latin typeface="Arial Rounded MT Bold"/>
                </a:rPr>
                <a:t>18</a:t>
              </a:r>
              <a:r>
                <a:rPr lang="da-DK" sz="1470" b="1" kern="0" dirty="0">
                  <a:solidFill>
                    <a:srgbClr val="00B050"/>
                  </a:solidFill>
                  <a:latin typeface="Arial Rounded MT Bold"/>
                </a:rPr>
                <a:t>%</a:t>
              </a:r>
              <a:endParaRPr lang="da-DK" sz="1176" kern="0" dirty="0">
                <a:solidFill>
                  <a:srgbClr val="00B050"/>
                </a:solidFill>
                <a:latin typeface="Arial Rounded MT Bold"/>
              </a:endParaRPr>
            </a:p>
          </p:txBody>
        </p:sp>
      </p:grpSp>
      <p:sp>
        <p:nvSpPr>
          <p:cNvPr id="61" name="Oval 60"/>
          <p:cNvSpPr/>
          <p:nvPr/>
        </p:nvSpPr>
        <p:spPr>
          <a:xfrm>
            <a:off x="-409658" y="1691683"/>
            <a:ext cx="3673161" cy="3444494"/>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discover new and interesting places at a destination that has unspoiled nature and that s not ruined by tourism.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ext uri="{D42A27DB-BD31-4B8C-83A1-F6EECF244321}">
                <p14:modId xmlns:p14="http://schemas.microsoft.com/office/powerpoint/2010/main" val="1333794986"/>
              </p:ext>
            </p:extLst>
          </p:nvPr>
        </p:nvGraphicFramePr>
        <p:xfrm>
          <a:off x="10601916" y="57077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9912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cap="all" dirty="0">
                <a:solidFill>
                  <a:prstClr val="white"/>
                </a:solidFill>
              </a:rPr>
              <a:t>ADVENTURES IN the world of natural beauty</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The most common holiday type is a holiday to </a:t>
            </a:r>
            <a:r>
              <a:rPr lang="en-GB" sz="1396" b="1" kern="0" dirty="0">
                <a:solidFill>
                  <a:srgbClr val="00B050"/>
                </a:solidFill>
              </a:rPr>
              <a:t>experience nature, scenery and wildlife</a:t>
            </a:r>
            <a:r>
              <a:rPr lang="en-GB" sz="1396" kern="0" dirty="0">
                <a:solidFill>
                  <a:sysClr val="windowText" lastClr="000000"/>
                </a:solidFill>
              </a:rPr>
              <a:t>. They are also over indexing on sightseeing/round trips, visits to historical sites and </a:t>
            </a:r>
            <a:r>
              <a:rPr lang="en-GB" sz="1396" b="1" kern="0" dirty="0">
                <a:solidFill>
                  <a:srgbClr val="00B050"/>
                </a:solidFill>
              </a:rPr>
              <a:t>sport/active holiday</a:t>
            </a:r>
            <a:r>
              <a:rPr lang="en-GB" sz="1396" kern="0" dirty="0">
                <a:solidFill>
                  <a:sysClr val="windowText" lastClr="000000"/>
                </a:solidFill>
              </a:rPr>
              <a:t>. </a:t>
            </a:r>
          </a:p>
          <a:p>
            <a:pPr marL="7001" algn="just" defTabSz="1343985">
              <a:defRPr/>
            </a:pPr>
            <a:endParaRPr lang="en-GB" sz="1396" kern="0" dirty="0">
              <a:solidFill>
                <a:sysClr val="windowText" lastClr="000000"/>
              </a:solidFill>
            </a:endParaRPr>
          </a:p>
        </p:txBody>
      </p:sp>
      <p:sp>
        <p:nvSpPr>
          <p:cNvPr id="13" name="TextBox 12"/>
          <p:cNvSpPr txBox="1"/>
          <p:nvPr/>
        </p:nvSpPr>
        <p:spPr>
          <a:xfrm>
            <a:off x="670095" y="4511727"/>
            <a:ext cx="3439313" cy="2584682"/>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is a very active segment. They want to observe </a:t>
            </a:r>
            <a:r>
              <a:rPr lang="en-US" sz="1400" b="1" kern="0" dirty="0">
                <a:solidFill>
                  <a:srgbClr val="00B050"/>
                </a:solidFill>
              </a:rPr>
              <a:t>beauty of nature </a:t>
            </a:r>
            <a:r>
              <a:rPr lang="en-US" sz="1400" kern="0" dirty="0">
                <a:solidFill>
                  <a:sysClr val="windowText" lastClr="000000"/>
                </a:solidFill>
              </a:rPr>
              <a:t>and discover </a:t>
            </a:r>
            <a:r>
              <a:rPr lang="en-US" sz="1400" b="1" kern="0" dirty="0">
                <a:solidFill>
                  <a:srgbClr val="00B050"/>
                </a:solidFill>
              </a:rPr>
              <a:t>local culture </a:t>
            </a:r>
            <a:r>
              <a:rPr lang="en-US" sz="1400" kern="0" dirty="0">
                <a:solidFill>
                  <a:sysClr val="windowText" lastClr="000000"/>
                </a:solidFill>
              </a:rPr>
              <a:t>and lifestyle. They also want to experience </a:t>
            </a:r>
            <a:r>
              <a:rPr lang="en-US" sz="1400" b="1" kern="0" dirty="0">
                <a:solidFill>
                  <a:srgbClr val="00B050"/>
                </a:solidFill>
              </a:rPr>
              <a:t>mountains</a:t>
            </a:r>
            <a:r>
              <a:rPr lang="en-US" sz="1400" kern="0" dirty="0">
                <a:solidFill>
                  <a:sysClr val="windowText" lastClr="000000"/>
                </a:solidFill>
              </a:rPr>
              <a:t>, the </a:t>
            </a:r>
            <a:r>
              <a:rPr lang="en-US" sz="1400" b="1" kern="0" dirty="0">
                <a:solidFill>
                  <a:srgbClr val="00B050"/>
                </a:solidFill>
              </a:rPr>
              <a:t>wilderness</a:t>
            </a:r>
            <a:r>
              <a:rPr lang="en-US" sz="1400" kern="0" dirty="0">
                <a:solidFill>
                  <a:sysClr val="windowText" lastClr="000000"/>
                </a:solidFill>
              </a:rPr>
              <a:t> or the </a:t>
            </a:r>
            <a:r>
              <a:rPr lang="en-US" sz="1400" b="1" kern="0" dirty="0">
                <a:solidFill>
                  <a:srgbClr val="00B050"/>
                </a:solidFill>
              </a:rPr>
              <a:t>wildlife</a:t>
            </a:r>
            <a:r>
              <a:rPr lang="en-US" sz="1400" kern="0" dirty="0">
                <a:solidFill>
                  <a:sysClr val="windowText" lastClr="000000"/>
                </a:solidFill>
              </a:rPr>
              <a:t>, visit the </a:t>
            </a:r>
            <a:r>
              <a:rPr lang="en-US" sz="1400" b="1" kern="0" dirty="0">
                <a:solidFill>
                  <a:srgbClr val="00B050"/>
                </a:solidFill>
              </a:rPr>
              <a:t>countryside</a:t>
            </a:r>
            <a:r>
              <a:rPr lang="en-US" sz="1400" kern="0" dirty="0">
                <a:solidFill>
                  <a:sysClr val="windowText" lastClr="000000"/>
                </a:solidFill>
              </a:rPr>
              <a:t>, and observe </a:t>
            </a:r>
            <a:r>
              <a:rPr lang="en-US" sz="1400" b="1" kern="0" dirty="0">
                <a:solidFill>
                  <a:srgbClr val="00B050"/>
                </a:solidFill>
              </a:rPr>
              <a:t>natural phenomenon’s, </a:t>
            </a:r>
            <a:r>
              <a:rPr lang="en-US" sz="1400" kern="0" dirty="0">
                <a:solidFill>
                  <a:sysClr val="windowText" lastClr="000000"/>
                </a:solidFill>
              </a:rPr>
              <a:t>and like to go hiking. Local history and legends, sightseeing tours and  experience </a:t>
            </a:r>
            <a:r>
              <a:rPr lang="en-US" sz="1400" b="1" kern="0" dirty="0">
                <a:solidFill>
                  <a:srgbClr val="00B050"/>
                </a:solidFill>
              </a:rPr>
              <a:t>national festivals </a:t>
            </a:r>
            <a:r>
              <a:rPr lang="en-US" sz="1400" kern="0" dirty="0">
                <a:solidFill>
                  <a:sysClr val="windowText" lastClr="000000"/>
                </a:solidFill>
              </a:rPr>
              <a:t>and traditional celebrations is also of high interest.</a:t>
            </a:r>
          </a:p>
          <a:p>
            <a:pPr marL="4763" lvl="0" algn="just" defTabSz="914400">
              <a:defRPr/>
            </a:pPr>
            <a:endParaRPr lang="en-US" sz="1400"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This segment seek their information for </a:t>
            </a:r>
            <a:r>
              <a:rPr lang="en-GB" sz="1396" b="1" kern="0" dirty="0">
                <a:solidFill>
                  <a:srgbClr val="00B050"/>
                </a:solidFill>
              </a:rPr>
              <a:t>homepages</a:t>
            </a:r>
            <a:r>
              <a:rPr lang="en-GB" sz="1400" kern="0" dirty="0">
                <a:solidFill>
                  <a:sysClr val="windowText" lastClr="000000"/>
                </a:solidFill>
              </a:rPr>
              <a:t> for the destination</a:t>
            </a:r>
            <a:r>
              <a:rPr lang="en-US" sz="1400" kern="0" dirty="0">
                <a:solidFill>
                  <a:sysClr val="windowText" lastClr="000000"/>
                </a:solidFill>
              </a:rPr>
              <a:t> and attractions and sights. They also use </a:t>
            </a:r>
            <a:r>
              <a:rPr lang="en-US" sz="1396" b="1" kern="0" dirty="0">
                <a:solidFill>
                  <a:srgbClr val="00B050"/>
                </a:solidFill>
              </a:rPr>
              <a:t>guidebooks</a:t>
            </a:r>
            <a:r>
              <a:rPr lang="en-US" sz="1400" b="1" kern="0" dirty="0">
                <a:solidFill>
                  <a:sysClr val="windowText" lastClr="000000"/>
                </a:solidFill>
              </a:rPr>
              <a:t>. </a:t>
            </a:r>
            <a:r>
              <a:rPr lang="en-GB" sz="1396" b="1" kern="0" dirty="0">
                <a:solidFill>
                  <a:srgbClr val="00B050"/>
                </a:solidFill>
              </a:rPr>
              <a:t>Catalogues</a:t>
            </a:r>
            <a:r>
              <a:rPr lang="en-GB" sz="1400" kern="0" dirty="0">
                <a:solidFill>
                  <a:sysClr val="windowText" lastClr="000000"/>
                </a:solidFill>
              </a:rPr>
              <a:t> or </a:t>
            </a:r>
            <a:r>
              <a:rPr lang="en-GB" sz="1396" b="1" kern="0" dirty="0">
                <a:solidFill>
                  <a:srgbClr val="00B050"/>
                </a:solidFill>
              </a:rPr>
              <a:t>brochures</a:t>
            </a:r>
            <a:r>
              <a:rPr lang="en-GB" sz="1400" kern="0" dirty="0">
                <a:solidFill>
                  <a:sysClr val="windowText" lastClr="000000"/>
                </a:solidFill>
              </a:rPr>
              <a:t> are also popular.</a:t>
            </a:r>
          </a:p>
          <a:p>
            <a:pPr marL="4763" lvl="0" algn="just" defTabSz="914400">
              <a:defRPr/>
            </a:pPr>
            <a:endParaRPr lang="en-GB" sz="1400" kern="0" dirty="0">
              <a:solidFill>
                <a:sysClr val="windowText" lastClr="000000"/>
              </a:solidFill>
            </a:endParaRP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SOMETHING UNIQUE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50"/>
                </a:solidFill>
              </a:rPr>
              <a:t>feel adventurous</a:t>
            </a:r>
            <a:r>
              <a:rPr lang="en-GB" sz="1400" kern="0" dirty="0">
                <a:solidFill>
                  <a:sysClr val="windowText" lastClr="000000"/>
                </a:solidFill>
              </a:rPr>
              <a:t>. They want to experience something  </a:t>
            </a:r>
            <a:r>
              <a:rPr lang="en-GB" sz="1396" b="1" kern="0" dirty="0">
                <a:solidFill>
                  <a:srgbClr val="00B050"/>
                </a:solidFill>
              </a:rPr>
              <a:t>unique</a:t>
            </a:r>
            <a:r>
              <a:rPr lang="en-GB" sz="1400" kern="0" dirty="0">
                <a:solidFill>
                  <a:sysClr val="windowText" lastClr="000000"/>
                </a:solidFill>
              </a:rPr>
              <a:t>. They want to travel to places that are fuelling their </a:t>
            </a:r>
            <a:r>
              <a:rPr lang="en-GB" sz="1396" b="1" kern="0" dirty="0">
                <a:solidFill>
                  <a:srgbClr val="00B050"/>
                </a:solidFill>
              </a:rPr>
              <a:t>explorative </a:t>
            </a:r>
            <a:r>
              <a:rPr lang="en-GB" sz="1400" kern="0" dirty="0">
                <a:solidFill>
                  <a:sysClr val="windowText" lastClr="000000"/>
                </a:solidFill>
              </a:rPr>
              <a:t>side.</a:t>
            </a: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00B050"/>
                </a:solidFill>
              </a:rPr>
              <a:t>individualistic</a:t>
            </a:r>
            <a:r>
              <a:rPr lang="en-US" sz="1400" kern="0" dirty="0">
                <a:solidFill>
                  <a:sysClr val="windowText" lastClr="000000"/>
                </a:solidFill>
              </a:rPr>
              <a:t>, </a:t>
            </a:r>
            <a:r>
              <a:rPr lang="en-US" sz="1396" b="1" kern="0" dirty="0">
                <a:solidFill>
                  <a:srgbClr val="00B050"/>
                </a:solidFill>
              </a:rPr>
              <a:t>unconventional</a:t>
            </a:r>
            <a:r>
              <a:rPr lang="en-US" sz="1400" kern="0" dirty="0">
                <a:solidFill>
                  <a:sysClr val="windowText" lastClr="000000"/>
                </a:solidFill>
              </a:rPr>
              <a:t>, trendy and ahead of the rest, or as a tool for consumers to express their uniqueness, seeing something others has not seen. Also act as a tool for consumers to express their </a:t>
            </a:r>
            <a:r>
              <a:rPr lang="en-US" sz="1400" b="1" kern="0" dirty="0">
                <a:solidFill>
                  <a:srgbClr val="00B050"/>
                </a:solidFill>
              </a:rPr>
              <a:t>environmental awareness</a:t>
            </a:r>
            <a:r>
              <a:rPr lang="en-US" sz="1400" kern="0" dirty="0"/>
              <a:t>. A sustainable destination, not ruined by tourism.</a:t>
            </a:r>
            <a:endParaRPr lang="en-US" sz="1400"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508" y="4486862"/>
            <a:ext cx="3048000" cy="2282952"/>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9412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39999"/>
            <a:ext cx="11466503" cy="553998"/>
          </a:xfrm>
          <a:solidFill>
            <a:srgbClr val="00B050"/>
          </a:solidFill>
        </p:spPr>
        <p:txBody>
          <a:bodyPr/>
          <a:lstStyle/>
          <a:p>
            <a:pPr lvl="0"/>
            <a:r>
              <a:rPr lang="en-US" b="1" dirty="0">
                <a:solidFill>
                  <a:prstClr val="white"/>
                </a:solidFill>
              </a:rPr>
              <a:t>ADVENTURES IN the world of natural beauty</a:t>
            </a:r>
          </a:p>
        </p:txBody>
      </p:sp>
      <p:graphicFrame>
        <p:nvGraphicFramePr>
          <p:cNvPr id="57" name="SI_Chart"/>
          <p:cNvGraphicFramePr/>
          <p:nvPr>
            <p:extLst>
              <p:ext uri="{D42A27DB-BD31-4B8C-83A1-F6EECF244321}">
                <p14:modId xmlns:p14="http://schemas.microsoft.com/office/powerpoint/2010/main" val="3870443816"/>
              </p:ext>
            </p:extLst>
          </p:nvPr>
        </p:nvGraphicFramePr>
        <p:xfrm>
          <a:off x="6359847" y="2594242"/>
          <a:ext cx="676875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2711323513"/>
              </p:ext>
            </p:extLst>
          </p:nvPr>
        </p:nvGraphicFramePr>
        <p:xfrm>
          <a:off x="959246" y="2628317"/>
          <a:ext cx="6228065"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2220688943"/>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4041451177"/>
              </p:ext>
            </p:extLst>
          </p:nvPr>
        </p:nvGraphicFramePr>
        <p:xfrm>
          <a:off x="6535070" y="5001832"/>
          <a:ext cx="6521521"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547260"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458083"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429584"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518098"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67117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8814691" cy="553999"/>
          </a:xfrm>
          <a:solidFill>
            <a:srgbClr val="00B050"/>
          </a:solidFill>
        </p:spPr>
        <p:txBody>
          <a:bodyPr>
            <a:normAutofit/>
          </a:bodyPr>
          <a:lstStyle/>
          <a:p>
            <a:r>
              <a:rPr lang="en-GB" sz="2000" dirty="0"/>
              <a:t>Segment profile </a:t>
            </a:r>
            <a:r>
              <a:rPr lang="en-GB" sz="2000" b="1" dirty="0"/>
              <a:t>– </a:t>
            </a:r>
            <a:r>
              <a:rPr lang="en-US" sz="2000" b="1" dirty="0"/>
              <a:t>ADVENTURES IN the world of natural beauty</a:t>
            </a:r>
            <a:endParaRPr lang="en-GB" sz="20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6" name="Chart 45"/>
          <p:cNvGraphicFramePr/>
          <p:nvPr>
            <p:extLst>
              <p:ext uri="{D42A27DB-BD31-4B8C-83A1-F6EECF244321}">
                <p14:modId xmlns:p14="http://schemas.microsoft.com/office/powerpoint/2010/main" val="541885060"/>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 name="Chart 61"/>
          <p:cNvGraphicFramePr/>
          <p:nvPr>
            <p:extLst>
              <p:ext uri="{D42A27DB-BD31-4B8C-83A1-F6EECF244321}">
                <p14:modId xmlns:p14="http://schemas.microsoft.com/office/powerpoint/2010/main" val="1717103986"/>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62"/>
          <p:cNvGraphicFramePr/>
          <p:nvPr>
            <p:extLst>
              <p:ext uri="{D42A27DB-BD31-4B8C-83A1-F6EECF244321}">
                <p14:modId xmlns:p14="http://schemas.microsoft.com/office/powerpoint/2010/main" val="1158698480"/>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63"/>
          <p:cNvGraphicFramePr/>
          <p:nvPr>
            <p:extLst>
              <p:ext uri="{D42A27DB-BD31-4B8C-83A1-F6EECF244321}">
                <p14:modId xmlns:p14="http://schemas.microsoft.com/office/powerpoint/2010/main" val="1612159157"/>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ext uri="{D42A27DB-BD31-4B8C-83A1-F6EECF244321}">
                <p14:modId xmlns:p14="http://schemas.microsoft.com/office/powerpoint/2010/main" val="3856871117"/>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6" name="Chart 65"/>
          <p:cNvGraphicFramePr/>
          <p:nvPr>
            <p:extLst>
              <p:ext uri="{D42A27DB-BD31-4B8C-83A1-F6EECF244321}">
                <p14:modId xmlns:p14="http://schemas.microsoft.com/office/powerpoint/2010/main" val="3083733798"/>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7" name="Chart 66"/>
          <p:cNvGraphicFramePr/>
          <p:nvPr>
            <p:extLst>
              <p:ext uri="{D42A27DB-BD31-4B8C-83A1-F6EECF244321}">
                <p14:modId xmlns:p14="http://schemas.microsoft.com/office/powerpoint/2010/main" val="2400401887"/>
              </p:ext>
            </p:extLst>
          </p:nvPr>
        </p:nvGraphicFramePr>
        <p:xfrm>
          <a:off x="8948333" y="1912533"/>
          <a:ext cx="4491442"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52"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191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sp>
        <p:nvSpPr>
          <p:cNvPr id="42" name="Title 1"/>
          <p:cNvSpPr txBox="1">
            <a:spLocks/>
          </p:cNvSpPr>
          <p:nvPr/>
        </p:nvSpPr>
        <p:spPr bwMode="gray">
          <a:xfrm>
            <a:off x="540001" y="346312"/>
            <a:ext cx="8785677" cy="553999"/>
          </a:xfrm>
          <a:prstGeom prst="rect">
            <a:avLst/>
          </a:prstGeom>
          <a:solidFill>
            <a:srgbClr val="00B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a:tabLst>
                <a:tab pos="8074025" algn="l"/>
              </a:tabLst>
            </a:pPr>
            <a:r>
              <a:rPr lang="en-GB" sz="2000" dirty="0"/>
              <a:t>Segment profile </a:t>
            </a:r>
            <a:r>
              <a:rPr lang="en-GB" sz="2000" b="1" dirty="0"/>
              <a:t>– </a:t>
            </a:r>
            <a:r>
              <a:rPr lang="en-US" sz="2000" b="1" dirty="0"/>
              <a:t>ADVENTURES IN the world of natural beauty</a:t>
            </a:r>
            <a:endParaRPr kumimoji="0" lang="en-US" sz="2000" b="1" i="0" u="none" strike="noStrike" kern="1200" cap="all" spc="0" normalizeH="0" baseline="0" noProof="0" dirty="0">
              <a:ln>
                <a:noFill/>
              </a:ln>
              <a:solidFill>
                <a:prstClr val="white"/>
              </a:solidFill>
              <a:effectLst/>
              <a:uLnTx/>
              <a:uFillTx/>
              <a:latin typeface="Segoe UI"/>
              <a:ea typeface="+mn-ea"/>
              <a:cs typeface="+mn-cs"/>
            </a:endParaRP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1" name="Chart 40"/>
          <p:cNvGraphicFramePr/>
          <p:nvPr>
            <p:extLst>
              <p:ext uri="{D42A27DB-BD31-4B8C-83A1-F6EECF244321}">
                <p14:modId xmlns:p14="http://schemas.microsoft.com/office/powerpoint/2010/main" val="4149217552"/>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3" name="Chart 52"/>
          <p:cNvGraphicFramePr/>
          <p:nvPr>
            <p:extLst>
              <p:ext uri="{D42A27DB-BD31-4B8C-83A1-F6EECF244321}">
                <p14:modId xmlns:p14="http://schemas.microsoft.com/office/powerpoint/2010/main" val="4069066312"/>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2283037996"/>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ext uri="{D42A27DB-BD31-4B8C-83A1-F6EECF244321}">
                <p14:modId xmlns:p14="http://schemas.microsoft.com/office/powerpoint/2010/main" val="444821923"/>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326089320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7" name="Chart 56"/>
          <p:cNvGraphicFramePr/>
          <p:nvPr>
            <p:extLst>
              <p:ext uri="{D42A27DB-BD31-4B8C-83A1-F6EECF244321}">
                <p14:modId xmlns:p14="http://schemas.microsoft.com/office/powerpoint/2010/main" val="3096819873"/>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9"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984A3E6-DD65-40E8-BD09-8484BC4FD6ED}"/>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F4A43F63-656B-49A2-B349-E36C07568EB9}"/>
              </a:ext>
            </a:extLst>
          </p:cNvPr>
          <p:cNvGraphicFramePr/>
          <p:nvPr>
            <p:extLst>
              <p:ext uri="{D42A27DB-BD31-4B8C-83A1-F6EECF244321}">
                <p14:modId xmlns:p14="http://schemas.microsoft.com/office/powerpoint/2010/main" val="1061282599"/>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408868214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GB" sz="2400" b="1" kern="0" dirty="0">
                <a:solidFill>
                  <a:schemeClr val="bg1"/>
                </a:solidFill>
                <a:effectLst>
                  <a:outerShdw blurRad="38100" dist="38100" dir="2700000" algn="tl">
                    <a:srgbClr val="000000">
                      <a:alpha val="43137"/>
                    </a:srgbClr>
                  </a:outerShdw>
                </a:effectLst>
              </a:rPr>
              <a:t>EXTRAVAGANT INDULGENCE</a:t>
            </a:r>
          </a:p>
        </p:txBody>
      </p:sp>
      <p:sp>
        <p:nvSpPr>
          <p:cNvPr id="10" name="TextBox 9"/>
          <p:cNvSpPr txBox="1"/>
          <p:nvPr/>
        </p:nvSpPr>
        <p:spPr>
          <a:xfrm>
            <a:off x="3763852" y="3889777"/>
            <a:ext cx="2136219" cy="658184"/>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SOPHISTICATED AND</a:t>
            </a:r>
            <a:r>
              <a:rPr kumimoji="0" lang="en-GB" sz="1800" b="0" i="0" u="none" strike="noStrike" kern="0" cap="none" spc="0" normalizeH="0" noProof="0" dirty="0">
                <a:ln>
                  <a:noFill/>
                </a:ln>
                <a:solidFill>
                  <a:schemeClr val="tx2"/>
                </a:solidFill>
                <a:effectLst/>
                <a:uLnTx/>
                <a:uFillTx/>
              </a:rPr>
              <a:t> CLASSY</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kern="0" dirty="0">
                <a:solidFill>
                  <a:schemeClr val="tx2"/>
                </a:solidFill>
              </a:rPr>
              <a:t>EXTRAVAGANT AND SUPERIOR</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6162"/>
            <a:ext cx="5952643" cy="2916559"/>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Romantic luxury is about the need to indulge in some luxury. Find those </a:t>
            </a:r>
            <a:r>
              <a:rPr lang="en-US" sz="2400" b="1" dirty="0">
                <a:solidFill>
                  <a:srgbClr val="7030A0"/>
                </a:solidFill>
                <a:cs typeface="Arial" pitchFamily="34" charset="0"/>
              </a:rPr>
              <a:t>romantic spots </a:t>
            </a:r>
            <a:r>
              <a:rPr lang="en-US" sz="2400" dirty="0">
                <a:cs typeface="Arial" pitchFamily="34" charset="0"/>
              </a:rPr>
              <a:t>that really creates a feeling of </a:t>
            </a:r>
            <a:r>
              <a:rPr lang="en-US" sz="2400" b="1" dirty="0">
                <a:solidFill>
                  <a:srgbClr val="7030A0"/>
                </a:solidFill>
                <a:cs typeface="Arial" pitchFamily="34" charset="0"/>
              </a:rPr>
              <a:t>extravagance</a:t>
            </a:r>
            <a:r>
              <a:rPr lang="en-US" sz="2400" dirty="0">
                <a:cs typeface="Arial" pitchFamily="34" charset="0"/>
              </a:rPr>
              <a:t>. It relates to the desire to </a:t>
            </a:r>
            <a:r>
              <a:rPr lang="en-US" sz="2400" b="1" dirty="0">
                <a:solidFill>
                  <a:srgbClr val="7030A0"/>
                </a:solidFill>
                <a:cs typeface="Arial" pitchFamily="34" charset="0"/>
              </a:rPr>
              <a:t>feel on top of the world</a:t>
            </a:r>
            <a:r>
              <a:rPr lang="en-US" sz="2400" dirty="0">
                <a:cs typeface="Arial" pitchFamily="34" charset="0"/>
              </a:rPr>
              <a:t>. The segment reflects that </a:t>
            </a:r>
            <a:r>
              <a:rPr lang="en-US" sz="2400" b="1" dirty="0">
                <a:solidFill>
                  <a:srgbClr val="7030A0"/>
                </a:solidFill>
                <a:cs typeface="Arial" pitchFamily="34" charset="0"/>
              </a:rPr>
              <a:t>I want the best and are willing to pay for it</a:t>
            </a:r>
            <a:r>
              <a:rPr lang="en-US" sz="2400" dirty="0">
                <a:cs typeface="Arial" pitchFamily="34" charset="0"/>
              </a:rPr>
              <a:t>.</a:t>
            </a:r>
          </a:p>
        </p:txBody>
      </p:sp>
      <p:cxnSp>
        <p:nvCxnSpPr>
          <p:cNvPr id="11" name="Straight Connector 10"/>
          <p:cNvCxnSpPr/>
          <p:nvPr/>
        </p:nvCxnSpPr>
        <p:spPr>
          <a:xfrm>
            <a:off x="7007919" y="454745"/>
            <a:ext cx="0" cy="288610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5618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67992"/>
            <a:ext cx="6323904" cy="553998"/>
          </a:xfrm>
        </p:spPr>
        <p:txBody>
          <a:bodyPr>
            <a:noAutofit/>
          </a:bodyPr>
          <a:lstStyle/>
          <a:p>
            <a:r>
              <a:rPr lang="en-GB" dirty="0"/>
              <a:t>The key to brand building</a:t>
            </a:r>
            <a:endParaRPr lang="en-GB" b="1" dirty="0"/>
          </a:p>
        </p:txBody>
      </p:sp>
      <p:sp>
        <p:nvSpPr>
          <p:cNvPr id="14" name="TextBox 13"/>
          <p:cNvSpPr txBox="1"/>
          <p:nvPr/>
        </p:nvSpPr>
        <p:spPr>
          <a:xfrm>
            <a:off x="599207" y="2628503"/>
            <a:ext cx="12234992" cy="648072"/>
          </a:xfrm>
          <a:prstGeom prst="rect">
            <a:avLst/>
          </a:prstGeom>
        </p:spPr>
        <p:txBody>
          <a:bodyPr vert="horz" wrap="square" lIns="0" tIns="0" rIns="0" bIns="0" rtlCol="0">
            <a:normAutofit/>
          </a:bodyPr>
          <a:lstStyle/>
          <a:p>
            <a:pPr algn="ctr"/>
            <a:endParaRPr lang="en-GB" sz="3200" dirty="0"/>
          </a:p>
        </p:txBody>
      </p:sp>
      <p:sp>
        <p:nvSpPr>
          <p:cNvPr id="22" name="Title 1"/>
          <p:cNvSpPr txBox="1">
            <a:spLocks/>
          </p:cNvSpPr>
          <p:nvPr/>
        </p:nvSpPr>
        <p:spPr bwMode="gray">
          <a:xfrm>
            <a:off x="5207719" y="6793934"/>
            <a:ext cx="7994272"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So </a:t>
            </a:r>
            <a:r>
              <a:rPr lang="en-GB" b="1" dirty="0"/>
              <a:t>how</a:t>
            </a:r>
            <a:r>
              <a:rPr lang="en-GB" dirty="0"/>
              <a:t> do people make choices?</a:t>
            </a:r>
          </a:p>
        </p:txBody>
      </p:sp>
      <p:sp>
        <p:nvSpPr>
          <p:cNvPr id="25" name="Title 1"/>
          <p:cNvSpPr txBox="1">
            <a:spLocks/>
          </p:cNvSpPr>
          <p:nvPr/>
        </p:nvSpPr>
        <p:spPr bwMode="gray">
          <a:xfrm>
            <a:off x="527200" y="1066393"/>
            <a:ext cx="5940660"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is to think </a:t>
            </a:r>
            <a:r>
              <a:rPr lang="en-GB" b="1" dirty="0"/>
              <a:t>people first</a:t>
            </a:r>
            <a:endParaRPr lang="en-GB" dirty="0"/>
          </a:p>
        </p:txBody>
      </p:sp>
      <p:grpSp>
        <p:nvGrpSpPr>
          <p:cNvPr id="3" name="Group 2"/>
          <p:cNvGrpSpPr/>
          <p:nvPr/>
        </p:nvGrpSpPr>
        <p:grpSpPr>
          <a:xfrm>
            <a:off x="1235923" y="1972603"/>
            <a:ext cx="3163414" cy="4482904"/>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make decisions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600"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654794" y="1972603"/>
            <a:ext cx="4019970" cy="4482904"/>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600"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930221" y="1972603"/>
            <a:ext cx="4131774" cy="4832364"/>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600"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51802" rtl="0" eaLnBrk="1" fontAlgn="auto" latinLnBrk="0" hangingPunct="1">
              <a:lnSpc>
                <a:spcPct val="100000"/>
              </a:lnSpc>
              <a:spcBef>
                <a:spcPts val="0"/>
              </a:spcBef>
              <a:spcAft>
                <a:spcPts val="0"/>
              </a:spcAft>
              <a:buClrTx/>
              <a:buSzTx/>
              <a:buFontTx/>
              <a:buNone/>
              <a:tabLst/>
              <a:defRPr/>
            </a:pPr>
            <a:endParaRPr kumimoji="0" lang="nb-NO" sz="308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975" y="1135719"/>
            <a:ext cx="5666643"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4703" b="1" dirty="0">
                <a:solidFill>
                  <a:prstClr val="white"/>
                </a:solidFill>
              </a:rPr>
              <a:t>EXTRAVAGANT INDULGENCE</a:t>
            </a:r>
          </a:p>
        </p:txBody>
      </p:sp>
      <p:sp>
        <p:nvSpPr>
          <p:cNvPr id="8" name="TextBox 7"/>
          <p:cNvSpPr txBox="1"/>
          <p:nvPr/>
        </p:nvSpPr>
        <p:spPr>
          <a:xfrm>
            <a:off x="5569753" y="1322571"/>
            <a:ext cx="3240000" cy="3870931"/>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indulge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396" b="1" i="0" u="none" strike="noStrike" kern="0" cap="none" spc="0" normalizeH="0" baseline="0" noProof="0" dirty="0">
                <a:ln>
                  <a:noFill/>
                </a:ln>
                <a:solidFill>
                  <a:srgbClr val="7030A0"/>
                </a:solidFill>
                <a:effectLst/>
                <a:uLnTx/>
                <a:uFillTx/>
                <a:latin typeface="Segoe UI"/>
                <a:ea typeface="+mn-ea"/>
                <a:cs typeface="+mn-cs"/>
              </a:rPr>
              <a:t>luxury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I want a vacation that allows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pamper myself</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t>
            </a:r>
            <a:r>
              <a:rPr kumimoji="0" lang="en-US" sz="1396" b="1" i="0" u="none" strike="noStrike" kern="0" cap="none" spc="0" normalizeH="0" baseline="0" noProof="0" dirty="0">
                <a:ln>
                  <a:noFill/>
                </a:ln>
                <a:solidFill>
                  <a:srgbClr val="7030A0"/>
                </a:solidFill>
                <a:effectLst/>
                <a:uLnTx/>
                <a:uFillTx/>
                <a:latin typeface="Segoe UI"/>
                <a:ea typeface="+mn-ea"/>
                <a:cs typeface="+mn-cs"/>
              </a:rPr>
              <a:t>good shopping</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I want a destination that has </a:t>
            </a:r>
            <a:r>
              <a:rPr kumimoji="0" lang="en-US" sz="1400" b="1" i="0" u="none" strike="noStrike" kern="0" cap="none" spc="0" normalizeH="0" baseline="0" noProof="0" dirty="0">
                <a:ln>
                  <a:noFill/>
                </a:ln>
                <a:solidFill>
                  <a:srgbClr val="7030A0"/>
                </a:solidFill>
                <a:effectLst/>
                <a:uLnTx/>
                <a:uFillTx/>
                <a:latin typeface="Segoe UI"/>
                <a:ea typeface="+mn-ea"/>
                <a:cs typeface="+mn-cs"/>
              </a:rPr>
              <a:t>guaranteed sunshine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and </a:t>
            </a:r>
            <a:r>
              <a:rPr kumimoji="0" lang="en-US" sz="1400" b="1" i="0" u="none" strike="noStrike" kern="0" cap="none" spc="0" normalizeH="0" baseline="0" noProof="0" dirty="0">
                <a:ln>
                  <a:noFill/>
                </a:ln>
                <a:solidFill>
                  <a:srgbClr val="7030A0"/>
                </a:solidFill>
                <a:effectLst/>
                <a:uLnTx/>
                <a:uFillTx/>
                <a:latin typeface="Segoe UI"/>
                <a:ea typeface="+mn-ea"/>
                <a:cs typeface="+mn-cs"/>
              </a:rPr>
              <a:t>good service</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Of course it needs to have a variety of </a:t>
            </a:r>
            <a:r>
              <a:rPr kumimoji="0" lang="en-US" sz="1396" b="1" i="0" u="none" strike="noStrike" kern="0" cap="none" spc="0" normalizeH="0" baseline="0" noProof="0" dirty="0">
                <a:ln>
                  <a:noFill/>
                </a:ln>
                <a:solidFill>
                  <a:srgbClr val="7030A0"/>
                </a:solidFill>
                <a:effectLst/>
                <a:uLnTx/>
                <a:uFillTx/>
                <a:latin typeface="Segoe UI"/>
                <a:ea typeface="+mn-ea"/>
                <a:cs typeface="+mn-cs"/>
              </a:rPr>
              <a:t>different restaurant offers</a:t>
            </a:r>
            <a:r>
              <a:rPr lang="en-US" sz="1400" kern="0" dirty="0">
                <a:solidFill>
                  <a:sysClr val="windowText" lastClr="000000"/>
                </a:solidFill>
                <a:latin typeface="Segoe UI"/>
              </a:rPr>
              <a:t>, good beaches and a wide range of </a:t>
            </a:r>
            <a:r>
              <a:rPr lang="en-US" sz="1400" b="1" kern="0" dirty="0">
                <a:solidFill>
                  <a:srgbClr val="7030A0"/>
                </a:solidFill>
                <a:latin typeface="Segoe UI"/>
              </a:rPr>
              <a:t>possible activities</a:t>
            </a:r>
            <a:r>
              <a:rPr lang="en-US" sz="1400" kern="0" dirty="0">
                <a:solidFill>
                  <a:sysClr val="windowText" lastClr="000000"/>
                </a:solidFill>
                <a:latin typeface="Segoe UI"/>
              </a:rPr>
              <a:t>.</a:t>
            </a:r>
            <a:endParaRPr kumimoji="0" lang="en-US" sz="14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396" b="1" i="0" u="none" strike="noStrike" kern="0" cap="none" spc="0" normalizeH="0" baseline="0" noProof="0" dirty="0">
                <a:ln>
                  <a:noFill/>
                </a:ln>
                <a:solidFill>
                  <a:srgbClr val="7030A0"/>
                </a:solidFill>
                <a:effectLst/>
                <a:uLnTx/>
                <a:uFillTx/>
                <a:latin typeface="Segoe UI"/>
                <a:ea typeface="+mn-ea"/>
                <a:cs typeface="+mn-cs"/>
              </a:rPr>
              <a:t>extravagant</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superior</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unique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7001" lvl="0" algn="just" defTabSz="1343985">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a:t>
            </a:r>
            <a:r>
              <a:rPr lang="en-US" sz="1396" b="1" kern="0" dirty="0">
                <a:solidFill>
                  <a:srgbClr val="7030A0"/>
                </a:solidFill>
              </a:rPr>
              <a:t>want the best </a:t>
            </a:r>
            <a:r>
              <a:rPr lang="en-US" sz="1396" kern="0" dirty="0">
                <a:solidFill>
                  <a:sysClr val="windowText" lastClr="000000"/>
                </a:solidFill>
              </a:rPr>
              <a:t>and are willing to pay for it. People who are  </a:t>
            </a:r>
            <a:r>
              <a:rPr kumimoji="0" lang="en-US" sz="139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Basically people who like to have the best things and value </a:t>
            </a:r>
            <a:r>
              <a:rPr kumimoji="0" lang="en-US" sz="139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39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4</a:t>
              </a: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6</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54</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646" kern="0" dirty="0">
                  <a:solidFill>
                    <a:srgbClr val="92278F">
                      <a:lumMod val="75000"/>
                    </a:srgbClr>
                  </a:solidFill>
                  <a:latin typeface="Arial Rounded MT Bold"/>
                </a:rPr>
                <a:t>42</a:t>
              </a:r>
              <a:r>
                <a:rPr kumimoji="0" lang="da-DK" sz="161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646"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323" b="1" i="0" u="none" strike="noStrike" kern="0" cap="none" spc="0" normalizeH="0" baseline="0" noProof="0" dirty="0">
                  <a:ln>
                    <a:noFill/>
                  </a:ln>
                  <a:solidFill>
                    <a:srgbClr val="92278F">
                      <a:lumMod val="75000"/>
                    </a:srgbClr>
                  </a:solidFill>
                  <a:effectLst/>
                  <a:uLnTx/>
                  <a:uFillTx/>
                  <a:latin typeface="Arial Rounded MT Bold"/>
                  <a:ea typeface="+mn-ea"/>
                  <a:cs typeface="+mn-cs"/>
                </a:rPr>
                <a:t>40 </a:t>
              </a: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lvl="0" algn="ctr" defTabSz="1343985">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a:t>
              </a:r>
              <a:r>
                <a:rPr lang="da-DK" sz="1029" kern="0" dirty="0">
                  <a:solidFill>
                    <a:srgbClr val="92278F">
                      <a:lumMod val="75000"/>
                    </a:srgbClr>
                  </a:solidFill>
                  <a:latin typeface="Arial Rounded MT Bold"/>
                </a:rPr>
                <a:t>OVERNIGHT STAYS</a:t>
              </a:r>
              <a:endPar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a:p>
              <a:pPr marL="7001" marR="0" lvl="0" indent="0" algn="ctr" defTabSz="1343985" rtl="0" eaLnBrk="1" fontAlgn="auto" latinLnBrk="0" hangingPunct="1">
                <a:lnSpc>
                  <a:spcPct val="100000"/>
                </a:lnSpc>
                <a:spcBef>
                  <a:spcPts val="0"/>
                </a:spcBef>
                <a:spcAft>
                  <a:spcPts val="0"/>
                </a:spcAft>
                <a:buClrTx/>
                <a:buSzTx/>
                <a:buFontTx/>
                <a:buNone/>
                <a:tabLst/>
                <a:defRPr/>
              </a:pPr>
              <a:r>
                <a:rPr lang="da-DK" sz="2058" kern="0" dirty="0">
                  <a:solidFill>
                    <a:srgbClr val="92278F">
                      <a:lumMod val="75000"/>
                    </a:srgbClr>
                  </a:solidFill>
                  <a:latin typeface="Arial Rounded MT Bold"/>
                </a:rPr>
                <a:t>7</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409658" y="1691683"/>
            <a:ext cx="3673161" cy="3444494"/>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43985" rtl="0" eaLnBrk="1" fontAlgn="auto" latinLnBrk="0" hangingPunct="1">
              <a:lnSpc>
                <a:spcPct val="100000"/>
              </a:lnSpc>
              <a:spcBef>
                <a:spcPts val="0"/>
              </a:spcBef>
              <a:spcAft>
                <a:spcPts val="0"/>
              </a:spcAft>
              <a:buClrTx/>
              <a:buSzTx/>
              <a:buFontTx/>
              <a:buNone/>
              <a:tabLst/>
              <a:defRPr/>
            </a:pPr>
            <a:r>
              <a:rPr kumimoji="0" lang="en-US" sz="1543"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61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ext uri="{D42A27DB-BD31-4B8C-83A1-F6EECF244321}">
                <p14:modId xmlns:p14="http://schemas.microsoft.com/office/powerpoint/2010/main" val="3017294528"/>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94724"/>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EXTRAVAGANT INDULGENCE</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most of the typical </a:t>
            </a:r>
            <a:r>
              <a:rPr lang="en-GB" sz="1396" b="1" kern="0" dirty="0">
                <a:solidFill>
                  <a:srgbClr val="7030A0"/>
                </a:solidFill>
                <a:latin typeface="Segoe UI"/>
              </a:rPr>
              <a:t>sun and beach</a:t>
            </a:r>
            <a:r>
              <a:rPr lang="en-GB" sz="1396" kern="0" dirty="0">
                <a:solidFill>
                  <a:sysClr val="windowText" lastClr="000000"/>
                </a:solidFill>
              </a:rPr>
              <a:t> vacations in this segment, but you will also find. Sightseeing/round trips, city breaks and visits to historic sites.</a:t>
            </a:r>
          </a:p>
          <a:p>
            <a:pPr marL="7001" algn="just" defTabSz="1343985">
              <a:defRPr/>
            </a:pPr>
            <a:r>
              <a:rPr lang="en-GB" sz="1396" kern="0" dirty="0">
                <a:solidFill>
                  <a:sysClr val="windowText" lastClr="000000"/>
                </a:solidFill>
              </a:rPr>
              <a:t>Although, most of the time </a:t>
            </a:r>
            <a:r>
              <a:rPr lang="en-GB" sz="1396" b="1" kern="0" dirty="0">
                <a:solidFill>
                  <a:srgbClr val="7030A0"/>
                </a:solidFill>
                <a:latin typeface="Segoe UI"/>
              </a:rPr>
              <a:t>it’s all about romance!</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over index on </a:t>
            </a:r>
            <a:r>
              <a:rPr lang="en-GB" sz="1396" b="1" kern="0" dirty="0">
                <a:solidFill>
                  <a:srgbClr val="7030A0"/>
                </a:solidFill>
                <a:latin typeface="Segoe UI"/>
              </a:rPr>
              <a:t>shopping. </a:t>
            </a:r>
            <a:r>
              <a:rPr lang="en-GB" sz="1396" kern="0" dirty="0">
                <a:latin typeface="Segoe UI"/>
              </a:rPr>
              <a:t>Relaxation, restaurant visits are also very important. </a:t>
            </a:r>
            <a:r>
              <a:rPr lang="en-GB" sz="1400" kern="0" dirty="0">
                <a:solidFill>
                  <a:sysClr val="windowText" lastClr="000000"/>
                </a:solidFill>
              </a:rPr>
              <a:t>They want their </a:t>
            </a:r>
            <a:r>
              <a:rPr lang="en-GB" sz="1396" b="1" kern="0" dirty="0">
                <a:solidFill>
                  <a:srgbClr val="7030A0"/>
                </a:solidFill>
                <a:latin typeface="Segoe UI"/>
              </a:rPr>
              <a:t>romantic spots </a:t>
            </a:r>
            <a:r>
              <a:rPr lang="en-GB" sz="1400" kern="0" dirty="0">
                <a:solidFill>
                  <a:sysClr val="windowText" lastClr="000000"/>
                </a:solidFill>
              </a:rPr>
              <a:t>which they can find both in </a:t>
            </a:r>
            <a:r>
              <a:rPr lang="en-GB" sz="1396" b="1" kern="0" dirty="0">
                <a:solidFill>
                  <a:srgbClr val="7030A0"/>
                </a:solidFill>
                <a:latin typeface="Segoe UI"/>
              </a:rPr>
              <a:t>cities</a:t>
            </a:r>
            <a:r>
              <a:rPr lang="en-GB" sz="1400" kern="0" dirty="0">
                <a:solidFill>
                  <a:sysClr val="windowText" lastClr="000000"/>
                </a:solidFill>
              </a:rPr>
              <a:t> and in traditional </a:t>
            </a:r>
            <a:r>
              <a:rPr lang="en-GB" sz="1396" b="1" kern="0" dirty="0">
                <a:solidFill>
                  <a:srgbClr val="7030A0"/>
                </a:solidFill>
                <a:latin typeface="Segoe UI"/>
              </a:rPr>
              <a:t>beach resorts</a:t>
            </a:r>
            <a:r>
              <a:rPr lang="en-GB" sz="1400" kern="0" dirty="0">
                <a:solidFill>
                  <a:sysClr val="windowText" lastClr="000000"/>
                </a:solidFill>
              </a:rPr>
              <a:t>.  They often </a:t>
            </a:r>
            <a:r>
              <a:rPr lang="en-GB" sz="1396" b="1" kern="0" dirty="0">
                <a:solidFill>
                  <a:srgbClr val="7030A0"/>
                </a:solidFill>
                <a:latin typeface="Segoe UI"/>
              </a:rPr>
              <a:t>rent a car </a:t>
            </a:r>
            <a:r>
              <a:rPr lang="en-GB" sz="1400" kern="0" dirty="0">
                <a:solidFill>
                  <a:sysClr val="windowText" lastClr="000000"/>
                </a:solidFill>
              </a:rPr>
              <a:t>for their romantic getaways. They stay at </a:t>
            </a:r>
            <a:r>
              <a:rPr lang="en-GB" sz="1396" b="1" kern="0" dirty="0">
                <a:solidFill>
                  <a:srgbClr val="7030A0"/>
                </a:solidFill>
                <a:latin typeface="Segoe UI"/>
              </a:rPr>
              <a:t>high standard hotels</a:t>
            </a:r>
            <a:r>
              <a:rPr lang="en-GB" sz="1400" kern="0" dirty="0">
                <a:solidFill>
                  <a:sysClr val="windowText" lastClr="000000"/>
                </a:solidFill>
              </a:rPr>
              <a:t> more than in other segments.</a:t>
            </a:r>
            <a:endParaRPr lang="en-GB" sz="1400" kern="0" dirty="0">
              <a:solidFill>
                <a:srgbClr val="FF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a:t>
            </a:r>
            <a:r>
              <a:rPr lang="en-GB" sz="1396" b="1" kern="0" dirty="0">
                <a:solidFill>
                  <a:srgbClr val="7030A0"/>
                </a:solidFill>
                <a:latin typeface="Segoe UI"/>
              </a:rPr>
              <a:t> spend a bit of time planning</a:t>
            </a:r>
            <a:r>
              <a:rPr lang="en-GB" sz="1400" kern="0" dirty="0">
                <a:solidFill>
                  <a:sysClr val="windowText" lastClr="000000"/>
                </a:solidFill>
              </a:rPr>
              <a:t>. 51% of them settle for the trip </a:t>
            </a:r>
            <a:r>
              <a:rPr lang="en-GB" sz="1396" b="1" kern="0" dirty="0">
                <a:solidFill>
                  <a:srgbClr val="7030A0"/>
                </a:solidFill>
                <a:latin typeface="Segoe UI"/>
              </a:rPr>
              <a:t>more than 3 months </a:t>
            </a:r>
            <a:r>
              <a:rPr lang="en-GB" sz="1400" kern="0" dirty="0">
                <a:solidFill>
                  <a:sysClr val="windowText" lastClr="000000"/>
                </a:solidFill>
              </a:rPr>
              <a:t>before they go. They browse the internet in general to get luxurious romantic inspiration. They travel with their </a:t>
            </a:r>
            <a:r>
              <a:rPr lang="en-GB" sz="1396" b="1" kern="0" dirty="0">
                <a:solidFill>
                  <a:srgbClr val="7030A0"/>
                </a:solidFill>
                <a:latin typeface="Segoe UI"/>
              </a:rPr>
              <a:t>partner</a:t>
            </a:r>
            <a:r>
              <a:rPr lang="en-GB" sz="1400" kern="0" dirty="0">
                <a:solidFill>
                  <a:sysClr val="windowText" lastClr="000000"/>
                </a:solidFill>
              </a:rPr>
              <a:t> and gets inspired by him or her. </a:t>
            </a:r>
          </a:p>
        </p:txBody>
      </p:sp>
      <p:sp>
        <p:nvSpPr>
          <p:cNvPr id="17" name="TextBox 16"/>
          <p:cNvSpPr txBox="1"/>
          <p:nvPr/>
        </p:nvSpPr>
        <p:spPr>
          <a:xfrm>
            <a:off x="5015679" y="1703969"/>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FOR ROMANCE AND LUXURY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7030A0"/>
                </a:solidFill>
                <a:latin typeface="Segoe UI"/>
              </a:rPr>
              <a:t>to indulge in a bit of luxury</a:t>
            </a:r>
            <a:r>
              <a:rPr lang="en-GB" sz="1400" kern="0" dirty="0">
                <a:solidFill>
                  <a:sysClr val="windowText" lastClr="000000"/>
                </a:solidFill>
              </a:rPr>
              <a:t>. Although most of the trips are in the spring and summertime, it can even be in the winter. They often have </a:t>
            </a:r>
            <a:r>
              <a:rPr lang="en-GB" sz="1396" b="1" kern="0" dirty="0">
                <a:solidFill>
                  <a:srgbClr val="7030A0"/>
                </a:solidFill>
                <a:latin typeface="Segoe UI"/>
              </a:rPr>
              <a:t>others plan for them </a:t>
            </a:r>
            <a:r>
              <a:rPr lang="en-GB" sz="1400" kern="0" dirty="0">
                <a:solidFill>
                  <a:sysClr val="windowText" lastClr="000000"/>
                </a:solidFill>
              </a:rPr>
              <a:t>and </a:t>
            </a:r>
            <a:r>
              <a:rPr lang="en-GB" sz="1396" b="1" kern="0" dirty="0">
                <a:solidFill>
                  <a:srgbClr val="7030A0"/>
                </a:solidFill>
                <a:latin typeface="Segoe UI"/>
              </a:rPr>
              <a:t>travel independently</a:t>
            </a:r>
            <a:r>
              <a:rPr lang="en-GB"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trying to position themselves as </a:t>
            </a:r>
            <a:r>
              <a:rPr lang="en-US" sz="1396" b="1" kern="0" dirty="0">
                <a:solidFill>
                  <a:srgbClr val="7030A0"/>
                </a:solidFill>
                <a:latin typeface="Segoe UI"/>
              </a:rPr>
              <a:t>premium</a:t>
            </a:r>
            <a:r>
              <a:rPr lang="en-US" sz="1400" kern="0" dirty="0">
                <a:solidFill>
                  <a:sysClr val="windowText" lastClr="000000"/>
                </a:solidFill>
              </a:rPr>
              <a:t>, </a:t>
            </a:r>
            <a:r>
              <a:rPr lang="en-US" sz="1396" b="1" kern="0" dirty="0">
                <a:solidFill>
                  <a:srgbClr val="7030A0"/>
                </a:solidFill>
                <a:latin typeface="Segoe UI"/>
              </a:rPr>
              <a:t>high-class</a:t>
            </a:r>
            <a:r>
              <a:rPr lang="en-US" sz="1400" kern="0" dirty="0">
                <a:solidFill>
                  <a:sysClr val="windowText" lastClr="000000"/>
                </a:solidFill>
              </a:rPr>
              <a:t> and </a:t>
            </a:r>
            <a:r>
              <a:rPr lang="en-US" sz="1396" b="1" kern="0" dirty="0">
                <a:solidFill>
                  <a:srgbClr val="7030A0"/>
                </a:solidFill>
                <a:latin typeface="Segoe UI"/>
              </a:rPr>
              <a:t>powerful</a:t>
            </a:r>
            <a:r>
              <a:rPr lang="en-US" sz="1400" kern="0" dirty="0">
                <a:solidFill>
                  <a:sysClr val="windowText" lastClr="000000"/>
                </a:solidFill>
              </a:rPr>
              <a:t>. It appeals to the need to be </a:t>
            </a:r>
            <a:r>
              <a:rPr lang="en-US" sz="1396" b="1" kern="0" dirty="0">
                <a:solidFill>
                  <a:srgbClr val="7030A0"/>
                </a:solidFill>
                <a:latin typeface="Segoe UI"/>
              </a:rPr>
              <a:t>respected</a:t>
            </a:r>
            <a:r>
              <a:rPr lang="en-US" sz="1400" kern="0" dirty="0">
                <a:solidFill>
                  <a:sysClr val="windowText" lastClr="000000"/>
                </a:solidFill>
              </a:rPr>
              <a:t> and revered, to feel strong and </a:t>
            </a:r>
            <a:r>
              <a:rPr lang="en-US" sz="1396" b="1" kern="0" dirty="0">
                <a:solidFill>
                  <a:srgbClr val="7030A0"/>
                </a:solidFill>
                <a:latin typeface="Segoe UI"/>
              </a:rPr>
              <a:t>‘on-top-of-the-world’</a:t>
            </a:r>
            <a:r>
              <a:rPr lang="en-US" sz="1400" kern="0" dirty="0">
                <a:solidFill>
                  <a:sysClr val="windowText" lastClr="000000"/>
                </a:solidFill>
              </a:rPr>
              <a:t>. It is also an important dimension for brands who want to be perceived as </a:t>
            </a:r>
            <a:r>
              <a:rPr lang="en-US" sz="1396" b="1" kern="0" dirty="0">
                <a:solidFill>
                  <a:srgbClr val="7030A0"/>
                </a:solidFill>
                <a:latin typeface="Segoe UI"/>
              </a:rPr>
              <a:t>exclusive</a:t>
            </a:r>
            <a:r>
              <a:rPr lang="en-US" sz="1400" kern="0" dirty="0">
                <a:solidFill>
                  <a:sysClr val="windowText" lastClr="000000"/>
                </a:solidFill>
              </a:rPr>
              <a:t> and only </a:t>
            </a:r>
            <a:r>
              <a:rPr lang="en-US" sz="1396" b="1" kern="0" dirty="0">
                <a:solidFill>
                  <a:srgbClr val="7030A0"/>
                </a:solidFill>
                <a:latin typeface="Segoe UI"/>
              </a:rPr>
              <a:t>available for the lucky few</a:t>
            </a:r>
            <a:r>
              <a:rPr lang="en-US" sz="1400" kern="0" dirty="0">
                <a:solidFill>
                  <a:sysClr val="windowText" lastClr="000000"/>
                </a:solidFill>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0478" y="4491715"/>
            <a:ext cx="3445310" cy="2301467"/>
          </a:xfrm>
          <a:prstGeom prst="rect">
            <a:avLst/>
          </a:prstGeom>
        </p:spPr>
      </p:pic>
      <p:pic>
        <p:nvPicPr>
          <p:cNvPr id="14"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8442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6509954" cy="553998"/>
          </a:xfrm>
          <a:solidFill>
            <a:srgbClr val="7030A0"/>
          </a:solidFill>
        </p:spPr>
        <p:txBody>
          <a:bodyPr/>
          <a:lstStyle/>
          <a:p>
            <a:r>
              <a:rPr lang="en-US" b="1" dirty="0"/>
              <a:t>EXTRAVAGANT INDULGENCE</a:t>
            </a:r>
          </a:p>
        </p:txBody>
      </p:sp>
      <p:graphicFrame>
        <p:nvGraphicFramePr>
          <p:cNvPr id="57" name="SI_Chart"/>
          <p:cNvGraphicFramePr/>
          <p:nvPr>
            <p:extLst>
              <p:ext uri="{D42A27DB-BD31-4B8C-83A1-F6EECF244321}">
                <p14:modId xmlns:p14="http://schemas.microsoft.com/office/powerpoint/2010/main" val="2764522401"/>
              </p:ext>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1369592635"/>
              </p:ext>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490976211"/>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3030818971"/>
              </p:ext>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7257975"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7168798"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7140299"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7228813"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589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8508184" cy="553999"/>
          </a:xfrm>
          <a:solidFill>
            <a:srgbClr val="7030A0"/>
          </a:solidFill>
        </p:spPr>
        <p:txBody>
          <a:bodyPr>
            <a:normAutofit/>
          </a:bodyPr>
          <a:lstStyle/>
          <a:p>
            <a:r>
              <a:rPr lang="en-GB" sz="2800" dirty="0"/>
              <a:t>Segment profile </a:t>
            </a:r>
            <a:r>
              <a:rPr lang="en-GB" sz="2800" b="1" dirty="0"/>
              <a:t>– EXTRAVAGANT INDULGENCE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3"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3379172834"/>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4" name="Chart 53"/>
          <p:cNvGraphicFramePr/>
          <p:nvPr>
            <p:extLst>
              <p:ext uri="{D42A27DB-BD31-4B8C-83A1-F6EECF244321}">
                <p14:modId xmlns:p14="http://schemas.microsoft.com/office/powerpoint/2010/main" val="4037595289"/>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9" name="Chart 58"/>
          <p:cNvGraphicFramePr/>
          <p:nvPr>
            <p:extLst>
              <p:ext uri="{D42A27DB-BD31-4B8C-83A1-F6EECF244321}">
                <p14:modId xmlns:p14="http://schemas.microsoft.com/office/powerpoint/2010/main" val="2441501094"/>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p:cNvGraphicFramePr/>
          <p:nvPr>
            <p:extLst>
              <p:ext uri="{D42A27DB-BD31-4B8C-83A1-F6EECF244321}">
                <p14:modId xmlns:p14="http://schemas.microsoft.com/office/powerpoint/2010/main" val="3263618638"/>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2" name="Chart 61"/>
          <p:cNvGraphicFramePr/>
          <p:nvPr>
            <p:extLst>
              <p:ext uri="{D42A27DB-BD31-4B8C-83A1-F6EECF244321}">
                <p14:modId xmlns:p14="http://schemas.microsoft.com/office/powerpoint/2010/main" val="3028495332"/>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3" name="Chart 62"/>
          <p:cNvGraphicFramePr/>
          <p:nvPr>
            <p:extLst>
              <p:ext uri="{D42A27DB-BD31-4B8C-83A1-F6EECF244321}">
                <p14:modId xmlns:p14="http://schemas.microsoft.com/office/powerpoint/2010/main" val="3559957939"/>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4" name="Chart 63"/>
          <p:cNvGraphicFramePr/>
          <p:nvPr>
            <p:extLst>
              <p:ext uri="{D42A27DB-BD31-4B8C-83A1-F6EECF244321}">
                <p14:modId xmlns:p14="http://schemas.microsoft.com/office/powerpoint/2010/main" val="898539742"/>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3"/>
          </a:graphicData>
        </a:graphic>
      </p:graphicFrame>
      <p:pic>
        <p:nvPicPr>
          <p:cNvPr id="48" name="Picture 2" descr="Bilderesultat for country falg button sweden"/>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0125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556151" cy="553999"/>
          </a:xfrm>
          <a:solidFill>
            <a:srgbClr val="7030A0"/>
          </a:solidFill>
        </p:spPr>
        <p:txBody>
          <a:bodyPr>
            <a:normAutofit/>
          </a:bodyPr>
          <a:lstStyle/>
          <a:p>
            <a:r>
              <a:rPr lang="en-GB" sz="2800" dirty="0"/>
              <a:t>Segment profile </a:t>
            </a:r>
            <a:r>
              <a:rPr lang="en-GB" sz="2800" b="1" dirty="0"/>
              <a:t>- </a:t>
            </a:r>
            <a:r>
              <a:rPr lang="en-US" sz="2800" b="1" dirty="0"/>
              <a:t>EXTRAVAGANT INDULGENCE</a:t>
            </a:r>
            <a:endParaRPr lang="en-GB" sz="28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2771918983"/>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33318023"/>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3888306115"/>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1298462168"/>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1447210152"/>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1375962977"/>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5D50A09-061B-492E-B8D1-3B28203B5DAF}"/>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DF478357-1429-48C2-82B0-F3299C58E9D6}"/>
              </a:ext>
            </a:extLst>
          </p:cNvPr>
          <p:cNvGraphicFramePr/>
          <p:nvPr>
            <p:extLst>
              <p:ext uri="{D42A27DB-BD31-4B8C-83A1-F6EECF244321}">
                <p14:modId xmlns:p14="http://schemas.microsoft.com/office/powerpoint/2010/main" val="3690731437"/>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2876694671"/>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92457"/>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ENERGY</a:t>
            </a:r>
          </a:p>
        </p:txBody>
      </p:sp>
      <p:sp>
        <p:nvSpPr>
          <p:cNvPr id="10" name="TextBox 9"/>
          <p:cNvSpPr txBox="1"/>
          <p:nvPr/>
        </p:nvSpPr>
        <p:spPr>
          <a:xfrm>
            <a:off x="3862028"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HAVE AS MUCH FUN AS POSSIBLE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ACTIVE AND ADVENTUROUS</a:t>
            </a:r>
          </a:p>
        </p:txBody>
      </p:sp>
      <p:sp>
        <p:nvSpPr>
          <p:cNvPr id="8" name="TextBox 7"/>
          <p:cNvSpPr txBox="1"/>
          <p:nvPr/>
        </p:nvSpPr>
        <p:spPr>
          <a:xfrm>
            <a:off x="7103948" y="454745"/>
            <a:ext cx="5952643" cy="3290956"/>
          </a:xfrm>
          <a:prstGeom prst="rect">
            <a:avLst/>
          </a:prstGeom>
          <a:solidFill>
            <a:srgbClr val="FFFFFF">
              <a:alpha val="74902"/>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Energy is about adventure, </a:t>
            </a:r>
            <a:r>
              <a:rPr lang="en-US" sz="2400" b="1" dirty="0">
                <a:solidFill>
                  <a:srgbClr val="FF0000"/>
                </a:solidFill>
                <a:cs typeface="Arial" pitchFamily="34" charset="0"/>
              </a:rPr>
              <a:t>being active</a:t>
            </a:r>
            <a:r>
              <a:rPr lang="en-US" sz="2400" dirty="0">
                <a:cs typeface="Arial" pitchFamily="34" charset="0"/>
              </a:rPr>
              <a:t>, testing your boundaries and discovering new things. It taps into the need to be </a:t>
            </a:r>
            <a:r>
              <a:rPr lang="en-US" sz="2400" b="1" dirty="0">
                <a:solidFill>
                  <a:srgbClr val="FF0000"/>
                </a:solidFill>
                <a:cs typeface="Arial" pitchFamily="34" charset="0"/>
              </a:rPr>
              <a:t>energized</a:t>
            </a:r>
            <a:r>
              <a:rPr lang="en-US" sz="2400" dirty="0">
                <a:cs typeface="Arial" pitchFamily="34" charset="0"/>
              </a:rPr>
              <a:t>. Energy is all about being active and experiencing the freedom, passion, and adventure that comes with activities. Buzzing about, </a:t>
            </a:r>
            <a:r>
              <a:rPr lang="en-US" sz="2400" b="1" dirty="0">
                <a:solidFill>
                  <a:srgbClr val="FF0000"/>
                </a:solidFill>
                <a:cs typeface="Arial" pitchFamily="34" charset="0"/>
              </a:rPr>
              <a:t>spending energy</a:t>
            </a:r>
            <a:r>
              <a:rPr lang="en-US" sz="2400" dirty="0">
                <a:cs typeface="Arial" pitchFamily="34" charset="0"/>
              </a:rPr>
              <a:t>, and feeling very much </a:t>
            </a:r>
            <a:r>
              <a:rPr lang="en-US" sz="2400" b="1" dirty="0">
                <a:solidFill>
                  <a:srgbClr val="FF0000"/>
                </a:solidFill>
                <a:cs typeface="Arial" pitchFamily="34" charset="0"/>
              </a:rPr>
              <a:t>alive and kicking</a:t>
            </a:r>
            <a:r>
              <a:rPr lang="en-US" sz="2400" dirty="0">
                <a:cs typeface="Arial" pitchFamily="34" charset="0"/>
              </a:rPr>
              <a:t>.  </a:t>
            </a:r>
          </a:p>
        </p:txBody>
      </p:sp>
      <p:cxnSp>
        <p:nvCxnSpPr>
          <p:cNvPr id="11" name="Straight Connector 10"/>
          <p:cNvCxnSpPr/>
          <p:nvPr/>
        </p:nvCxnSpPr>
        <p:spPr>
          <a:xfrm>
            <a:off x="7007919" y="454745"/>
            <a:ext cx="0" cy="329095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516002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6" y="1097550"/>
            <a:ext cx="5565884" cy="633037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8" name="TextBox 7"/>
          <p:cNvSpPr txBox="1"/>
          <p:nvPr/>
        </p:nvSpPr>
        <p:spPr>
          <a:xfrm>
            <a:off x="5569753" y="1322571"/>
            <a:ext cx="3240000" cy="4083810"/>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0000"/>
                </a:solidFill>
              </a:rPr>
              <a:t>full of energy</a:t>
            </a:r>
            <a:r>
              <a:rPr lang="en-US" sz="1396" kern="0" dirty="0">
                <a:solidFill>
                  <a:sysClr val="windowText" lastClr="000000"/>
                </a:solidFill>
              </a:rPr>
              <a:t>. A holiday should allow me to intensify the relationship to my loved ones and create </a:t>
            </a:r>
            <a:r>
              <a:rPr lang="en-US" sz="1396" b="1" kern="0" dirty="0">
                <a:solidFill>
                  <a:srgbClr val="FF0000"/>
                </a:solidFill>
              </a:rPr>
              <a:t>precious moments of togetherness</a:t>
            </a:r>
            <a:r>
              <a:rPr lang="en-US" sz="1396" kern="0" dirty="0">
                <a:solidFill>
                  <a:sysClr val="windowText" lastClr="000000"/>
                </a:solidFill>
              </a:rPr>
              <a:t>.  Of course it should allow me to share good times with others, create and help me to </a:t>
            </a:r>
            <a:r>
              <a:rPr lang="en-US" sz="1396" b="1" kern="0" dirty="0">
                <a:solidFill>
                  <a:srgbClr val="FF0000"/>
                </a:solidFill>
              </a:rPr>
              <a:t>enjoy life to the fullest</a:t>
            </a:r>
            <a:r>
              <a:rPr lang="en-US" sz="1396" kern="0" dirty="0">
                <a:solidFill>
                  <a:sysClr val="windowText" lastClr="000000"/>
                </a:solidFill>
              </a:rPr>
              <a:t>. I also want new inspiration. </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offers a wide range of possible </a:t>
            </a:r>
            <a:r>
              <a:rPr lang="en-US" sz="1396" b="1" kern="0" dirty="0">
                <a:solidFill>
                  <a:srgbClr val="FF0000"/>
                </a:solidFill>
              </a:rPr>
              <a:t>activities</a:t>
            </a:r>
            <a:r>
              <a:rPr lang="en-US" sz="1400" kern="0" dirty="0">
                <a:solidFill>
                  <a:sysClr val="windowText" lastClr="000000"/>
                </a:solidFill>
              </a:rPr>
              <a:t> also for kids. A destination that allows me to be </a:t>
            </a:r>
            <a:r>
              <a:rPr lang="en-US" sz="1396" b="1" kern="0" dirty="0">
                <a:solidFill>
                  <a:srgbClr val="FF0000"/>
                </a:solidFill>
              </a:rPr>
              <a:t>physical active</a:t>
            </a:r>
            <a:r>
              <a:rPr lang="en-US" sz="1400" kern="0" dirty="0">
                <a:solidFill>
                  <a:sysClr val="windowText" lastClr="000000"/>
                </a:solidFill>
              </a:rPr>
              <a:t>.</a:t>
            </a: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0000"/>
                </a:solidFill>
              </a:rPr>
              <a:t>active</a:t>
            </a:r>
            <a:r>
              <a:rPr lang="en-US" sz="1396" kern="0" dirty="0">
                <a:solidFill>
                  <a:sysClr val="windowText" lastClr="000000"/>
                </a:solidFill>
              </a:rPr>
              <a:t>, </a:t>
            </a:r>
            <a:r>
              <a:rPr lang="en-US" sz="1396" b="1" kern="0" dirty="0">
                <a:solidFill>
                  <a:srgbClr val="FF0000"/>
                </a:solidFill>
              </a:rPr>
              <a:t>adventurous</a:t>
            </a:r>
            <a:r>
              <a:rPr lang="en-US" sz="1396" kern="0" dirty="0">
                <a:solidFill>
                  <a:sysClr val="windowText" lastClr="000000"/>
                </a:solidFill>
              </a:rPr>
              <a:t> and </a:t>
            </a:r>
            <a:r>
              <a:rPr lang="en-US" sz="1396" b="1" kern="0" dirty="0">
                <a:solidFill>
                  <a:srgbClr val="FF0000"/>
                </a:solidFill>
              </a:rPr>
              <a:t>sociable</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want to have as much </a:t>
            </a:r>
            <a:r>
              <a:rPr lang="en-US" sz="1396" b="1" kern="0" dirty="0">
                <a:solidFill>
                  <a:srgbClr val="FF0000"/>
                </a:solidFill>
              </a:rPr>
              <a:t>fun</a:t>
            </a:r>
            <a:r>
              <a:rPr lang="en-US" sz="1396" kern="0" dirty="0">
                <a:solidFill>
                  <a:sysClr val="windowText" lastClr="000000"/>
                </a:solidFill>
              </a:rPr>
              <a:t> as possible in life, and who likes </a:t>
            </a:r>
            <a:r>
              <a:rPr lang="en-US" sz="1396" b="1" kern="0" dirty="0">
                <a:solidFill>
                  <a:srgbClr val="FF0000"/>
                </a:solidFill>
              </a:rPr>
              <a:t>adventure</a:t>
            </a:r>
            <a:r>
              <a:rPr lang="en-US" sz="1396" kern="0" dirty="0">
                <a:solidFill>
                  <a:sysClr val="windowText" lastClr="000000"/>
                </a:solidFill>
              </a:rPr>
              <a:t>. These are people who have an active and </a:t>
            </a:r>
            <a:r>
              <a:rPr lang="en-US" sz="1396" b="1" kern="0" dirty="0">
                <a:solidFill>
                  <a:srgbClr val="FF0000"/>
                </a:solidFill>
              </a:rPr>
              <a:t>busy social life</a:t>
            </a:r>
            <a:r>
              <a:rPr lang="en-US" sz="1396" kern="0" dirty="0">
                <a:solidFill>
                  <a:sysClr val="windowText" lastClr="000000"/>
                </a:solidFill>
              </a:rPr>
              <a:t>, who enjoy </a:t>
            </a:r>
            <a:r>
              <a:rPr lang="en-US" sz="1396" b="1" kern="0" dirty="0">
                <a:solidFill>
                  <a:srgbClr val="FF0000"/>
                </a:solidFill>
              </a:rPr>
              <a:t>spending time with friends, </a:t>
            </a:r>
            <a:r>
              <a:rPr lang="en-US" sz="1396" kern="0" dirty="0"/>
              <a:t>and who </a:t>
            </a:r>
            <a:r>
              <a:rPr lang="en-US" sz="1396" kern="0" dirty="0">
                <a:solidFill>
                  <a:sysClr val="windowText" lastClr="000000"/>
                </a:solidFill>
              </a:rPr>
              <a:t>like to do things </a:t>
            </a:r>
            <a:r>
              <a:rPr lang="en-US" sz="1396" b="1" kern="0" dirty="0">
                <a:solidFill>
                  <a:srgbClr val="FF0000"/>
                </a:solidFill>
              </a:rPr>
              <a:t>spontaneously</a:t>
            </a:r>
            <a:r>
              <a:rPr lang="en-US" sz="1396" b="1" kern="0" dirty="0">
                <a:solidFill>
                  <a:sysClr val="windowText" lastClr="000000"/>
                </a:solidFill>
              </a:rPr>
              <a:t> </a:t>
            </a:r>
            <a:r>
              <a:rPr lang="en-US" sz="1396" kern="0" dirty="0">
                <a:solidFill>
                  <a:sysClr val="windowText" lastClr="000000"/>
                </a:solidFill>
              </a:rPr>
              <a:t>and </a:t>
            </a:r>
            <a:r>
              <a:rPr lang="en-US" sz="1396" b="1" kern="0" dirty="0">
                <a:solidFill>
                  <a:srgbClr val="FF0000"/>
                </a:solidFill>
              </a:rPr>
              <a:t>impulsively</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48</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52</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0000"/>
                  </a:solidFill>
                  <a:latin typeface="Arial Rounded MT Bold"/>
                </a:rPr>
                <a:t>23</a:t>
              </a:r>
              <a:r>
                <a:rPr lang="da-DK" sz="1617" b="1" kern="0" dirty="0">
                  <a:solidFill>
                    <a:srgbClr val="FF0000"/>
                  </a:solidFill>
                  <a:latin typeface="Arial Rounded MT Bold"/>
                </a:rPr>
                <a:t>%</a:t>
              </a:r>
              <a:r>
                <a:rPr lang="da-DK" sz="2646" b="1" kern="0" dirty="0">
                  <a:solidFill>
                    <a:srgbClr val="FF0000"/>
                  </a:solidFill>
                  <a:latin typeface="Arial Rounded MT Bold"/>
                </a:rPr>
                <a:t> </a:t>
              </a:r>
            </a:p>
            <a:p>
              <a:pPr marL="7001" algn="ctr" defTabSz="1343985">
                <a:defRPr/>
              </a:pPr>
              <a:r>
                <a:rPr lang="da-DK" sz="1029" kern="0" dirty="0">
                  <a:solidFill>
                    <a:srgbClr val="FF0000"/>
                  </a:solidFill>
                  <a:latin typeface="Arial Rounded MT Bold"/>
                </a:rPr>
                <a:t>ARE BELOW</a:t>
              </a:r>
            </a:p>
            <a:p>
              <a:pPr marL="7001" algn="ctr" defTabSz="1343985">
                <a:defRPr/>
              </a:pPr>
              <a:r>
                <a:rPr lang="da-DK" sz="1323" b="1" kern="0" dirty="0">
                  <a:solidFill>
                    <a:srgbClr val="FF0000"/>
                  </a:solidFill>
                  <a:latin typeface="Arial Rounded MT Bold"/>
                </a:rPr>
                <a:t>30 </a:t>
              </a:r>
              <a:r>
                <a:rPr lang="da-DK" sz="1029" kern="0" dirty="0">
                  <a:solidFill>
                    <a:srgbClr val="FF0000"/>
                  </a:solidFill>
                  <a:latin typeface="Arial Rounded MT Bold"/>
                </a:rPr>
                <a:t>YEARS</a:t>
              </a:r>
              <a:endParaRPr lang="da-DK" sz="1176" kern="0" dirty="0">
                <a:solidFill>
                  <a:srgbClr val="FF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0000"/>
                  </a:solidFill>
                  <a:latin typeface="Arial Rounded MT Bold"/>
                </a:rPr>
                <a:t>SHARE OF OVERNIGHT STAYS</a:t>
              </a:r>
            </a:p>
            <a:p>
              <a:pPr marL="7001" algn="ctr" defTabSz="1343985">
                <a:defRPr/>
              </a:pPr>
              <a:r>
                <a:rPr lang="da-DK" sz="2058" b="1" kern="0" dirty="0">
                  <a:solidFill>
                    <a:srgbClr val="FF0000"/>
                  </a:solidFill>
                  <a:latin typeface="Arial Rounded MT Bold"/>
                </a:rPr>
                <a:t>10</a:t>
              </a:r>
              <a:r>
                <a:rPr lang="da-DK" sz="1470" b="1" kern="0" dirty="0">
                  <a:solidFill>
                    <a:srgbClr val="FF0000"/>
                  </a:solidFill>
                  <a:latin typeface="Arial Rounded MT Bold"/>
                </a:rPr>
                <a:t>%</a:t>
              </a:r>
              <a:endParaRPr lang="da-DK" sz="1176" kern="0" dirty="0">
                <a:solidFill>
                  <a:srgbClr val="FF0000"/>
                </a:solidFill>
                <a:latin typeface="Arial Rounded MT Bold"/>
              </a:endParaRPr>
            </a:p>
          </p:txBody>
        </p:sp>
      </p:grpSp>
      <p:sp>
        <p:nvSpPr>
          <p:cNvPr id="61" name="Oval 60"/>
          <p:cNvSpPr/>
          <p:nvPr/>
        </p:nvSpPr>
        <p:spPr>
          <a:xfrm>
            <a:off x="-409658" y="1691683"/>
            <a:ext cx="3673161" cy="3444494"/>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a holiday that gives med energy and new inspiration. I need a destination with a wide range of activities that keeps me physical active. </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0" name="Chart 49"/>
          <p:cNvGraphicFramePr/>
          <p:nvPr>
            <p:extLst>
              <p:ext uri="{D42A27DB-BD31-4B8C-83A1-F6EECF244321}">
                <p14:modId xmlns:p14="http://schemas.microsoft.com/office/powerpoint/2010/main" val="1308518065"/>
              </p:ext>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2" descr="Bilderesultat for country falg button swede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7523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12" name="TextBox 11"/>
          <p:cNvSpPr txBox="1"/>
          <p:nvPr/>
        </p:nvSpPr>
        <p:spPr>
          <a:xfrm>
            <a:off x="670095" y="1703969"/>
            <a:ext cx="3439313" cy="107401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As in most segments you will find the typical sun and beach vacation in this segment, but you will also find </a:t>
            </a:r>
            <a:r>
              <a:rPr lang="en-GB" sz="1396" b="1" kern="0" dirty="0">
                <a:solidFill>
                  <a:srgbClr val="FF0000"/>
                </a:solidFill>
              </a:rPr>
              <a:t>sports/active holidays</a:t>
            </a:r>
            <a:r>
              <a:rPr lang="en-GB" sz="1396" b="1" kern="0" dirty="0">
                <a:solidFill>
                  <a:srgbClr val="FF6600"/>
                </a:solidFill>
              </a:rPr>
              <a:t> </a:t>
            </a:r>
            <a:r>
              <a:rPr lang="en-GB" sz="1396" kern="0" dirty="0">
                <a:solidFill>
                  <a:sysClr val="windowText" lastClr="000000"/>
                </a:solidFill>
              </a:rPr>
              <a:t>and </a:t>
            </a:r>
            <a:r>
              <a:rPr lang="en-GB" sz="1396" b="1" kern="0" dirty="0">
                <a:solidFill>
                  <a:srgbClr val="FF0000"/>
                </a:solidFill>
              </a:rPr>
              <a:t>ski holiday</a:t>
            </a:r>
            <a:r>
              <a:rPr lang="en-GB" sz="1396" kern="0" dirty="0">
                <a:solidFill>
                  <a:sysClr val="windowText" lastClr="000000"/>
                </a:solidFill>
              </a:rPr>
              <a:t>!</a:t>
            </a:r>
          </a:p>
        </p:txBody>
      </p:sp>
      <p:sp>
        <p:nvSpPr>
          <p:cNvPr id="13" name="TextBox 12"/>
          <p:cNvSpPr txBox="1"/>
          <p:nvPr/>
        </p:nvSpPr>
        <p:spPr>
          <a:xfrm>
            <a:off x="670095" y="4511727"/>
            <a:ext cx="3439313" cy="2184572"/>
          </a:xfrm>
          <a:prstGeom prst="rect">
            <a:avLst/>
          </a:prstGeom>
        </p:spPr>
        <p:txBody>
          <a:bodyPr vert="horz" wrap="square" lIns="0" tIns="0" rIns="0" bIns="0" rtlCol="0">
            <a:spAutoFit/>
          </a:bodyPr>
          <a:lstStyle/>
          <a:p>
            <a:pPr marL="7001" defTabSz="1343985">
              <a:defRPr/>
            </a:pPr>
            <a:r>
              <a:rPr lang="en-US" sz="1396" b="1" kern="0" dirty="0">
                <a:solidFill>
                  <a:sysClr val="windowText" lastClr="000000"/>
                </a:solidFill>
              </a:rPr>
              <a:t>HOLIDAY EXPERIENCE</a:t>
            </a:r>
          </a:p>
          <a:p>
            <a:pPr marL="4763" lvl="0" algn="just" defTabSz="914400">
              <a:defRPr/>
            </a:pPr>
            <a:r>
              <a:rPr lang="en-US" sz="1400" kern="0" dirty="0">
                <a:solidFill>
                  <a:sysClr val="windowText" lastClr="000000"/>
                </a:solidFill>
              </a:rPr>
              <a:t>More than in other segments you will find activities like </a:t>
            </a:r>
            <a:r>
              <a:rPr lang="en-US" sz="1396" b="1" kern="0" dirty="0">
                <a:solidFill>
                  <a:srgbClr val="FF0000"/>
                </a:solidFill>
              </a:rPr>
              <a:t>winter activities </a:t>
            </a:r>
            <a:r>
              <a:rPr lang="en-US" sz="1400" kern="0" dirty="0">
                <a:solidFill>
                  <a:sysClr val="windowText" lastClr="000000"/>
                </a:solidFill>
              </a:rPr>
              <a:t>(Alpine skiing/snowboarding, cross country skiing, dog-sleigh, snowmobile etc.), </a:t>
            </a:r>
            <a:r>
              <a:rPr lang="en-US" sz="1400" b="1" kern="0" dirty="0">
                <a:solidFill>
                  <a:srgbClr val="FF0000"/>
                </a:solidFill>
              </a:rPr>
              <a:t>hiking</a:t>
            </a:r>
            <a:r>
              <a:rPr lang="en-US" sz="1400" kern="0" dirty="0">
                <a:solidFill>
                  <a:sysClr val="windowText" lastClr="000000"/>
                </a:solidFill>
              </a:rPr>
              <a:t> and visits to </a:t>
            </a:r>
            <a:r>
              <a:rPr lang="en-US" sz="1396" b="1" kern="0" dirty="0">
                <a:solidFill>
                  <a:srgbClr val="FF0000"/>
                </a:solidFill>
              </a:rPr>
              <a:t>amusement</a:t>
            </a:r>
            <a:r>
              <a:rPr lang="en-US" sz="1400" kern="0" dirty="0">
                <a:solidFill>
                  <a:sysClr val="windowText" lastClr="000000"/>
                </a:solidFill>
              </a:rPr>
              <a:t> </a:t>
            </a:r>
            <a:r>
              <a:rPr lang="en-US" sz="1396" b="1" kern="0" dirty="0">
                <a:solidFill>
                  <a:srgbClr val="FF0000"/>
                </a:solidFill>
              </a:rPr>
              <a:t>parks</a:t>
            </a:r>
            <a:r>
              <a:rPr lang="en-US" sz="1400" kern="0" dirty="0">
                <a:solidFill>
                  <a:sysClr val="windowText" lastClr="000000"/>
                </a:solidFill>
              </a:rPr>
              <a:t>. And of course they enjoy relaxation, observe beauty of nature and taste local food and drink as much as the next man.</a:t>
            </a:r>
          </a:p>
          <a:p>
            <a:pPr marL="4763" lvl="0" algn="just" defTabSz="914400">
              <a:defRPr/>
            </a:pPr>
            <a:endParaRPr lang="en-US" sz="1400" kern="0" dirty="0">
              <a:solidFill>
                <a:srgbClr val="FF0000"/>
              </a:solidFill>
            </a:endParaRPr>
          </a:p>
        </p:txBody>
      </p:sp>
      <p:sp>
        <p:nvSpPr>
          <p:cNvPr id="16" name="TextBox 15"/>
          <p:cNvSpPr txBox="1"/>
          <p:nvPr/>
        </p:nvSpPr>
        <p:spPr>
          <a:xfrm>
            <a:off x="4989172" y="4491716"/>
            <a:ext cx="3439313"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don’t spend a lot of time planning where to go. Most of them settle for the trip less than </a:t>
            </a:r>
            <a:r>
              <a:rPr lang="en-GB" sz="1396" b="1" kern="0" dirty="0">
                <a:solidFill>
                  <a:srgbClr val="FF0000"/>
                </a:solidFill>
              </a:rPr>
              <a:t>2 months before they go (45%)</a:t>
            </a:r>
            <a:r>
              <a:rPr lang="en-GB" sz="1400" kern="0" dirty="0">
                <a:solidFill>
                  <a:sysClr val="windowText" lastClr="000000"/>
                </a:solidFill>
              </a:rPr>
              <a:t>. Their main source of information is the </a:t>
            </a:r>
            <a:r>
              <a:rPr lang="en-GB" sz="1396" b="1" kern="0" dirty="0">
                <a:solidFill>
                  <a:srgbClr val="FF0000"/>
                </a:solidFill>
              </a:rPr>
              <a:t>internet in general</a:t>
            </a:r>
            <a:r>
              <a:rPr lang="en-GB" sz="1400" kern="0" dirty="0">
                <a:solidFill>
                  <a:sysClr val="windowText" lastClr="000000"/>
                </a:solidFill>
              </a:rPr>
              <a:t>. I.e. it will be important to use </a:t>
            </a:r>
            <a:r>
              <a:rPr lang="en-GB" sz="1396" b="1" kern="0" dirty="0">
                <a:solidFill>
                  <a:srgbClr val="FF0000"/>
                </a:solidFill>
              </a:rPr>
              <a:t>search engines </a:t>
            </a:r>
            <a:r>
              <a:rPr lang="en-GB" sz="1400" kern="0" dirty="0">
                <a:solidFill>
                  <a:sysClr val="windowText" lastClr="000000"/>
                </a:solidFill>
              </a:rPr>
              <a:t>as a vehicle to reach this segment but more than other segments they act on </a:t>
            </a:r>
            <a:r>
              <a:rPr lang="en-GB" sz="1400" b="1" kern="0" dirty="0">
                <a:solidFill>
                  <a:srgbClr val="FF0000"/>
                </a:solidFill>
              </a:rPr>
              <a:t>advice from friends/family</a:t>
            </a:r>
            <a:r>
              <a:rPr lang="en-GB" sz="1400" kern="0" dirty="0">
                <a:solidFill>
                  <a:sysClr val="windowText" lastClr="000000"/>
                </a:solidFill>
              </a:rPr>
              <a:t>. Their </a:t>
            </a:r>
            <a:r>
              <a:rPr lang="en-GB" sz="1396" b="1" kern="0" dirty="0">
                <a:solidFill>
                  <a:srgbClr val="FF0000"/>
                </a:solidFill>
              </a:rPr>
              <a:t>children</a:t>
            </a:r>
            <a:r>
              <a:rPr lang="en-GB" sz="1400" kern="0" dirty="0">
                <a:solidFill>
                  <a:sysClr val="windowText" lastClr="000000"/>
                </a:solidFill>
              </a:rPr>
              <a:t>, </a:t>
            </a:r>
            <a:r>
              <a:rPr lang="en-GB" sz="1396" b="1" kern="0" dirty="0">
                <a:solidFill>
                  <a:srgbClr val="FF0000"/>
                </a:solidFill>
              </a:rPr>
              <a:t>friends</a:t>
            </a:r>
            <a:r>
              <a:rPr lang="en-GB" sz="1400" kern="0" dirty="0">
                <a:solidFill>
                  <a:sysClr val="windowText" lastClr="000000"/>
                </a:solidFill>
              </a:rPr>
              <a:t> and acquaintances heavily </a:t>
            </a:r>
            <a:r>
              <a:rPr lang="en-GB" sz="1396" b="1" kern="0" dirty="0">
                <a:solidFill>
                  <a:srgbClr val="FF0000"/>
                </a:solidFill>
              </a:rPr>
              <a:t>influences their choice</a:t>
            </a:r>
            <a:r>
              <a:rPr lang="en-GB" sz="1400" kern="0" dirty="0">
                <a:solidFill>
                  <a:sysClr val="windowText" lastClr="000000"/>
                </a:solidFill>
              </a:rPr>
              <a:t>. </a:t>
            </a:r>
          </a:p>
        </p:txBody>
      </p:sp>
      <p:sp>
        <p:nvSpPr>
          <p:cNvPr id="17" name="TextBox 16"/>
          <p:cNvSpPr txBox="1"/>
          <p:nvPr/>
        </p:nvSpPr>
        <p:spPr>
          <a:xfrm>
            <a:off x="5015679"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GET ENERGY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FF0000"/>
                </a:solidFill>
              </a:rPr>
              <a:t>to live life to the fullest</a:t>
            </a:r>
            <a:r>
              <a:rPr lang="en-GB" sz="1400" kern="0" dirty="0">
                <a:solidFill>
                  <a:sysClr val="windowText" lastClr="000000"/>
                </a:solidFill>
              </a:rPr>
              <a:t>. They often travel in </a:t>
            </a:r>
            <a:r>
              <a:rPr lang="en-GB" sz="1396" b="1" kern="0" dirty="0">
                <a:solidFill>
                  <a:srgbClr val="FF0000"/>
                </a:solidFill>
              </a:rPr>
              <a:t>larger groups </a:t>
            </a:r>
            <a:r>
              <a:rPr lang="en-GB" sz="1400" kern="0" dirty="0">
                <a:solidFill>
                  <a:sysClr val="windowText" lastClr="000000"/>
                </a:solidFill>
              </a:rPr>
              <a:t>(4 or more) with </a:t>
            </a:r>
            <a:r>
              <a:rPr lang="en-GB" sz="1396" b="1" kern="0" dirty="0">
                <a:solidFill>
                  <a:srgbClr val="FF0000"/>
                </a:solidFill>
              </a:rPr>
              <a:t>friends</a:t>
            </a:r>
            <a:r>
              <a:rPr lang="en-GB" sz="1400" kern="0" dirty="0">
                <a:solidFill>
                  <a:sysClr val="windowText" lastClr="000000"/>
                </a:solidFill>
              </a:rPr>
              <a:t> and with </a:t>
            </a:r>
            <a:r>
              <a:rPr lang="en-GB" sz="1396" b="1" kern="0" dirty="0">
                <a:solidFill>
                  <a:srgbClr val="FF0000"/>
                </a:solidFill>
              </a:rPr>
              <a:t>children</a:t>
            </a:r>
            <a:r>
              <a:rPr lang="en-GB" sz="1400" kern="0" dirty="0">
                <a:solidFill>
                  <a:sysClr val="windowText" lastClr="000000"/>
                </a:solidFill>
              </a:rPr>
              <a:t>, so the </a:t>
            </a:r>
            <a:r>
              <a:rPr lang="en-GB" sz="1396" b="1" kern="0" dirty="0">
                <a:solidFill>
                  <a:srgbClr val="FF0000"/>
                </a:solidFill>
              </a:rPr>
              <a:t>social</a:t>
            </a:r>
            <a:r>
              <a:rPr lang="en-GB" sz="1400" kern="0" dirty="0">
                <a:solidFill>
                  <a:sysClr val="windowText" lastClr="000000"/>
                </a:solidFill>
              </a:rPr>
              <a:t> element is also important. </a:t>
            </a:r>
            <a:r>
              <a:rPr lang="en-US" sz="1400" kern="0" dirty="0">
                <a:solidFill>
                  <a:sysClr val="windowText" lastClr="000000"/>
                </a:solidFill>
              </a:rPr>
              <a:t>Many of them travel by </a:t>
            </a:r>
            <a:r>
              <a:rPr lang="en-US" sz="1396" b="1" kern="0" dirty="0">
                <a:solidFill>
                  <a:srgbClr val="FF0000"/>
                </a:solidFill>
              </a:rPr>
              <a:t>car</a:t>
            </a:r>
            <a:r>
              <a:rPr lang="en-US" sz="1400" kern="0" dirty="0">
                <a:solidFill>
                  <a:sysClr val="windowText" lastClr="000000"/>
                </a:solidFill>
              </a:rPr>
              <a:t> and they stay at a rented </a:t>
            </a:r>
            <a:r>
              <a:rPr lang="en-US" sz="1396" b="1" kern="0" dirty="0">
                <a:solidFill>
                  <a:srgbClr val="FF0000"/>
                </a:solidFill>
              </a:rPr>
              <a:t>cabin/holiday home</a:t>
            </a:r>
            <a:r>
              <a:rPr lang="en-US" sz="1400" kern="0" dirty="0">
                <a:solidFill>
                  <a:sysClr val="windowText" lastClr="000000"/>
                </a:solidFill>
              </a:rPr>
              <a:t>. More than in other segments they travel in </a:t>
            </a:r>
            <a:r>
              <a:rPr lang="en-US" sz="1396" b="1" kern="0" dirty="0">
                <a:solidFill>
                  <a:srgbClr val="FF0000"/>
                </a:solidFill>
              </a:rPr>
              <a:t>wintertime</a:t>
            </a:r>
            <a:r>
              <a:rPr lang="en-US"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168160" y="1703969"/>
            <a:ext cx="3651632"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energy segment is important for brands who position themselves as </a:t>
            </a:r>
            <a:r>
              <a:rPr lang="en-US" sz="1396" b="1" kern="0" dirty="0">
                <a:solidFill>
                  <a:srgbClr val="FF0000"/>
                </a:solidFill>
              </a:rPr>
              <a:t>vital</a:t>
            </a:r>
            <a:r>
              <a:rPr lang="en-US" sz="1400" kern="0" dirty="0">
                <a:solidFill>
                  <a:sysClr val="windowText" lastClr="000000"/>
                </a:solidFill>
              </a:rPr>
              <a:t> and </a:t>
            </a:r>
            <a:r>
              <a:rPr lang="en-US" sz="1396" b="1" kern="0" dirty="0">
                <a:solidFill>
                  <a:srgbClr val="FF0000"/>
                </a:solidFill>
              </a:rPr>
              <a:t>energetic</a:t>
            </a:r>
            <a:r>
              <a:rPr lang="en-US" sz="1400" kern="0" dirty="0">
                <a:solidFill>
                  <a:sysClr val="windowText" lastClr="000000"/>
                </a:solidFill>
              </a:rPr>
              <a:t> and who are always </a:t>
            </a:r>
            <a:r>
              <a:rPr lang="en-US" sz="1396" b="1" kern="0" dirty="0">
                <a:solidFill>
                  <a:srgbClr val="FF0000"/>
                </a:solidFill>
              </a:rPr>
              <a:t>pushing the boundaries</a:t>
            </a:r>
            <a:r>
              <a:rPr lang="en-US" sz="1400" kern="0" dirty="0">
                <a:solidFill>
                  <a:sysClr val="windowText" lastClr="000000"/>
                </a:solidFill>
              </a:rPr>
              <a:t> and stimulating consumers with change and </a:t>
            </a:r>
            <a:r>
              <a:rPr lang="en-US" sz="1396" b="1" kern="0" dirty="0">
                <a:solidFill>
                  <a:srgbClr val="FF0000"/>
                </a:solidFill>
              </a:rPr>
              <a:t>challenge</a:t>
            </a:r>
            <a:r>
              <a:rPr lang="en-US" sz="1400" kern="0" dirty="0">
                <a:solidFill>
                  <a:sysClr val="windowText" lastClr="000000"/>
                </a:solidFill>
              </a:rPr>
              <a:t>. A brand that wants to adopt a Vitality strategy needs to position itself as inquisitive and </a:t>
            </a:r>
            <a:r>
              <a:rPr lang="en-US" sz="1396" b="1" kern="0" dirty="0">
                <a:solidFill>
                  <a:srgbClr val="FF0000"/>
                </a:solidFill>
              </a:rPr>
              <a:t>curious</a:t>
            </a:r>
            <a:r>
              <a:rPr lang="en-US" sz="1400" kern="0" dirty="0">
                <a:solidFill>
                  <a:sysClr val="windowText" lastClr="000000"/>
                </a:solidFill>
              </a:rPr>
              <a:t> about the world, a brand that is entertaining, </a:t>
            </a:r>
            <a:r>
              <a:rPr lang="en-US" sz="1396" b="1" kern="0" dirty="0">
                <a:solidFill>
                  <a:srgbClr val="FF0000"/>
                </a:solidFill>
              </a:rPr>
              <a:t>surprising</a:t>
            </a:r>
            <a:r>
              <a:rPr lang="en-US" sz="1400" kern="0" dirty="0">
                <a:solidFill>
                  <a:sysClr val="windowText" lastClr="000000"/>
                </a:solidFill>
              </a:rPr>
              <a:t> and sometimes perhaps even shocking for its (temporary) consumers. It is important for these brands to offer </a:t>
            </a:r>
            <a:r>
              <a:rPr lang="en-US" sz="1396" b="1" kern="0" dirty="0">
                <a:solidFill>
                  <a:srgbClr val="FF0000"/>
                </a:solidFill>
              </a:rPr>
              <a:t>constant renewal</a:t>
            </a: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8160" y="4491716"/>
            <a:ext cx="3657628" cy="2439638"/>
          </a:xfrm>
          <a:prstGeom prst="rect">
            <a:avLst/>
          </a:prstGeom>
        </p:spPr>
      </p:pic>
      <p:pic>
        <p:nvPicPr>
          <p:cNvPr id="14" name="Picture 2" descr="Bilderesultat for country falg button swed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583310"/>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929276" cy="553998"/>
          </a:xfrm>
          <a:solidFill>
            <a:srgbClr val="FF0000"/>
          </a:solidFill>
        </p:spPr>
        <p:txBody>
          <a:bodyPr/>
          <a:lstStyle/>
          <a:p>
            <a:r>
              <a:rPr lang="en-US" b="1" dirty="0"/>
              <a:t>ENERGY</a:t>
            </a:r>
            <a:endParaRPr lang="en-US" dirty="0"/>
          </a:p>
        </p:txBody>
      </p:sp>
      <p:graphicFrame>
        <p:nvGraphicFramePr>
          <p:cNvPr id="57" name="SI_Chart"/>
          <p:cNvGraphicFramePr/>
          <p:nvPr>
            <p:extLst>
              <p:ext uri="{D42A27DB-BD31-4B8C-83A1-F6EECF244321}">
                <p14:modId xmlns:p14="http://schemas.microsoft.com/office/powerpoint/2010/main" val="1859003024"/>
              </p:ext>
            </p:extLst>
          </p:nvPr>
        </p:nvGraphicFramePr>
        <p:xfrm>
          <a:off x="5978418" y="2594242"/>
          <a:ext cx="6934157"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ext uri="{D42A27DB-BD31-4B8C-83A1-F6EECF244321}">
                <p14:modId xmlns:p14="http://schemas.microsoft.com/office/powerpoint/2010/main" val="3841741014"/>
              </p:ext>
            </p:extLst>
          </p:nvPr>
        </p:nvGraphicFramePr>
        <p:xfrm>
          <a:off x="1751335" y="2628317"/>
          <a:ext cx="4968552" cy="17867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P_Chart"/>
          <p:cNvGraphicFramePr/>
          <p:nvPr>
            <p:extLst>
              <p:ext uri="{D42A27DB-BD31-4B8C-83A1-F6EECF244321}">
                <p14:modId xmlns:p14="http://schemas.microsoft.com/office/powerpoint/2010/main" val="880172946"/>
              </p:ext>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ext uri="{D42A27DB-BD31-4B8C-83A1-F6EECF244321}">
                <p14:modId xmlns:p14="http://schemas.microsoft.com/office/powerpoint/2010/main" val="2358745752"/>
              </p:ext>
            </p:extLst>
          </p:nvPr>
        </p:nvGraphicFramePr>
        <p:xfrm>
          <a:off x="7310376"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sp>
        <p:nvSpPr>
          <p:cNvPr id="33" name="EB_ChartHeader"/>
          <p:cNvSpPr/>
          <p:nvPr/>
        </p:nvSpPr>
        <p:spPr>
          <a:xfrm>
            <a:off x="3072423" y="2193285"/>
            <a:ext cx="2925155" cy="232347"/>
          </a:xfrm>
          <a:prstGeom prst="roundRect">
            <a:avLst>
              <a:gd name="adj" fmla="val 50000"/>
            </a:avLst>
          </a:prstGeom>
          <a:solidFill>
            <a:srgbClr val="C0000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34" name="P_ChartHeader"/>
          <p:cNvSpPr/>
          <p:nvPr/>
        </p:nvSpPr>
        <p:spPr>
          <a:xfrm>
            <a:off x="3072423" y="4614018"/>
            <a:ext cx="2925155" cy="232347"/>
          </a:xfrm>
          <a:prstGeom prst="roundRect">
            <a:avLst>
              <a:gd name="adj" fmla="val 50000"/>
            </a:avLst>
          </a:prstGeom>
          <a:solidFill>
            <a:srgbClr val="00B0F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35" name="FC_ChartHeader"/>
          <p:cNvSpPr/>
          <p:nvPr/>
        </p:nvSpPr>
        <p:spPr>
          <a:xfrm>
            <a:off x="8133707" y="4626138"/>
            <a:ext cx="2925155" cy="232347"/>
          </a:xfrm>
          <a:prstGeom prst="roundRect">
            <a:avLst>
              <a:gd name="adj" fmla="val 50000"/>
            </a:avLst>
          </a:prstGeom>
          <a:solidFill>
            <a:srgbClr val="7030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36" name="SI_ChartHeader"/>
          <p:cNvSpPr/>
          <p:nvPr/>
        </p:nvSpPr>
        <p:spPr>
          <a:xfrm>
            <a:off x="8044530" y="2203641"/>
            <a:ext cx="2925155" cy="232347"/>
          </a:xfrm>
          <a:prstGeom prst="roundRect">
            <a:avLst>
              <a:gd name="adj" fmla="val 50000"/>
            </a:avLst>
          </a:prstGeom>
          <a:solidFill>
            <a:srgbClr val="92D05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pSp>
        <p:nvGrpSpPr>
          <p:cNvPr id="37" name="Gruppieren 3"/>
          <p:cNvGrpSpPr>
            <a:grpSpLocks noChangeAspect="1"/>
          </p:cNvGrpSpPr>
          <p:nvPr/>
        </p:nvGrpSpPr>
        <p:grpSpPr>
          <a:xfrm>
            <a:off x="8016031" y="2128962"/>
            <a:ext cx="360180" cy="360180"/>
            <a:chOff x="-1042867" y="3392141"/>
            <a:chExt cx="612000" cy="612000"/>
          </a:xfrm>
        </p:grpSpPr>
        <p:sp>
          <p:nvSpPr>
            <p:cNvPr id="38"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92D050"/>
            </a:solidFill>
            <a:ln w="9525">
              <a:solidFill>
                <a:srgbClr val="92D05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0" name="Gruppieren 2"/>
          <p:cNvGrpSpPr>
            <a:grpSpLocks noChangeAspect="1"/>
          </p:cNvGrpSpPr>
          <p:nvPr/>
        </p:nvGrpSpPr>
        <p:grpSpPr>
          <a:xfrm>
            <a:off x="8104545" y="4561086"/>
            <a:ext cx="360180" cy="360180"/>
            <a:chOff x="-1042867" y="2764795"/>
            <a:chExt cx="612000" cy="612000"/>
          </a:xfrm>
        </p:grpSpPr>
        <p:sp>
          <p:nvSpPr>
            <p:cNvPr id="41"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solidFill>
                <a:srgbClr val="7030A0"/>
              </a:solid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3" name="Gruppieren 4"/>
          <p:cNvGrpSpPr>
            <a:grpSpLocks noChangeAspect="1"/>
          </p:cNvGrpSpPr>
          <p:nvPr/>
        </p:nvGrpSpPr>
        <p:grpSpPr>
          <a:xfrm>
            <a:off x="3008707" y="2120056"/>
            <a:ext cx="360180" cy="360180"/>
            <a:chOff x="-1042867" y="4019487"/>
            <a:chExt cx="612000" cy="612000"/>
          </a:xfrm>
        </p:grpSpPr>
        <p:sp>
          <p:nvSpPr>
            <p:cNvPr id="44" name="Oval 210"/>
            <p:cNvSpPr>
              <a:spLocks noChangeAspect="1"/>
            </p:cNvSpPr>
            <p:nvPr/>
          </p:nvSpPr>
          <p:spPr>
            <a:xfrm flipH="1">
              <a:off x="-1042867" y="4019487"/>
              <a:ext cx="612000" cy="612000"/>
            </a:xfrm>
            <a:prstGeom prst="ellipse">
              <a:avLst/>
            </a:prstGeom>
            <a:solidFill>
              <a:schemeClr val="bg1"/>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45"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46" name="Group 45"/>
          <p:cNvGrpSpPr/>
          <p:nvPr/>
        </p:nvGrpSpPr>
        <p:grpSpPr>
          <a:xfrm>
            <a:off x="3008707" y="4549828"/>
            <a:ext cx="360180" cy="360180"/>
            <a:chOff x="4453663" y="4849050"/>
            <a:chExt cx="468000" cy="468000"/>
          </a:xfrm>
        </p:grpSpPr>
        <p:sp>
          <p:nvSpPr>
            <p:cNvPr id="47"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48" name="Gruppieren 59"/>
            <p:cNvGrpSpPr/>
            <p:nvPr/>
          </p:nvGrpSpPr>
          <p:grpSpPr>
            <a:xfrm>
              <a:off x="4466856" y="4958245"/>
              <a:ext cx="449467" cy="332344"/>
              <a:chOff x="1404938" y="1736726"/>
              <a:chExt cx="6000750" cy="4437062"/>
            </a:xfrm>
            <a:solidFill>
              <a:schemeClr val="accent4">
                <a:lumMod val="60000"/>
                <a:lumOff val="40000"/>
              </a:schemeClr>
            </a:solidFill>
          </p:grpSpPr>
          <p:sp>
            <p:nvSpPr>
              <p:cNvPr id="49"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0"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1"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2"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3" name="Freeform 11"/>
              <p:cNvSpPr>
                <a:spLocks/>
              </p:cNvSpPr>
              <p:nvPr/>
            </p:nvSpPr>
            <p:spPr bwMode="auto">
              <a:xfrm>
                <a:off x="4346583" y="1756034"/>
                <a:ext cx="2116761" cy="793105"/>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4"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5"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56"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
        <p:nvSpPr>
          <p:cNvPr id="87" name="Text Box 5"/>
          <p:cNvSpPr txBox="1">
            <a:spLocks noChangeArrowheads="1"/>
          </p:cNvSpPr>
          <p:nvPr/>
        </p:nvSpPr>
        <p:spPr bwMode="auto">
          <a:xfrm>
            <a:off x="9024143" y="6891905"/>
            <a:ext cx="3429902" cy="443391"/>
          </a:xfrm>
          <a:prstGeom prst="rect">
            <a:avLst/>
          </a:prstGeom>
          <a:noFill/>
          <a:ln>
            <a:noFill/>
          </a:ln>
          <a:effectLst/>
          <a:extLst/>
        </p:spPr>
        <p:txBody>
          <a:bodyPr vert="horz" wrap="square" lIns="0" tIns="0" rIns="0" bIns="0" numCol="1" anchor="b" anchorCtr="0" compatLnSpc="1">
            <a:prstTxWarp prst="textNoShape">
              <a:avLst/>
            </a:prstTxWarp>
            <a:spAutoFit/>
          </a:bodyPr>
          <a:lstStyle/>
          <a:p>
            <a:pPr marL="474121" indent="-474121" defTabSz="1219170" fontAlgn="base">
              <a:lnSpc>
                <a:spcPct val="90000"/>
              </a:lnSpc>
              <a:spcBef>
                <a:spcPct val="0"/>
              </a:spcBef>
              <a:spcAft>
                <a:spcPct val="0"/>
              </a:spcAft>
            </a:pPr>
            <a:r>
              <a:rPr lang="en-ZA" sz="1067" b="1" dirty="0">
                <a:latin typeface="Calibri"/>
                <a:cs typeface="Arial" pitchFamily="34" charset="0"/>
              </a:rPr>
              <a:t>NOTE:	 Indexed vs. average of all items in facet</a:t>
            </a:r>
            <a:br>
              <a:rPr lang="en-ZA" sz="1067" b="1" dirty="0">
                <a:latin typeface="Calibri"/>
                <a:cs typeface="Arial" pitchFamily="34" charset="0"/>
              </a:rPr>
            </a:br>
            <a:r>
              <a:rPr lang="en-ZA" sz="1067" b="1" dirty="0">
                <a:latin typeface="Calibri"/>
                <a:cs typeface="Arial" pitchFamily="34" charset="0"/>
              </a:rPr>
              <a:t>We report all items with a score which is 1 standard deviation higher than the average</a:t>
            </a:r>
            <a:endParaRPr lang="en-US" sz="1067" dirty="0">
              <a:latin typeface="Calibri"/>
              <a:cs typeface="Arial" pitchFamily="34" charset="0"/>
            </a:endParaRPr>
          </a:p>
        </p:txBody>
      </p:sp>
      <p:sp>
        <p:nvSpPr>
          <p:cNvPr id="88" name="Freeform 54"/>
          <p:cNvSpPr>
            <a:spLocks noEditPoints="1"/>
          </p:cNvSpPr>
          <p:nvPr/>
        </p:nvSpPr>
        <p:spPr bwMode="auto">
          <a:xfrm>
            <a:off x="9100298" y="7055750"/>
            <a:ext cx="283884" cy="237981"/>
          </a:xfrm>
          <a:custGeom>
            <a:avLst/>
            <a:gdLst/>
            <a:ahLst/>
            <a:cxnLst>
              <a:cxn ang="0">
                <a:pos x="196" y="192"/>
              </a:cxn>
              <a:cxn ang="0">
                <a:pos x="18" y="192"/>
              </a:cxn>
              <a:cxn ang="0">
                <a:pos x="0" y="177"/>
              </a:cxn>
              <a:cxn ang="0">
                <a:pos x="4" y="165"/>
              </a:cxn>
              <a:cxn ang="0">
                <a:pos x="92" y="11"/>
              </a:cxn>
              <a:cxn ang="0">
                <a:pos x="107" y="0"/>
              </a:cxn>
              <a:cxn ang="0">
                <a:pos x="122" y="11"/>
              </a:cxn>
              <a:cxn ang="0">
                <a:pos x="210" y="165"/>
              </a:cxn>
              <a:cxn ang="0">
                <a:pos x="214" y="177"/>
              </a:cxn>
              <a:cxn ang="0">
                <a:pos x="196" y="192"/>
              </a:cxn>
              <a:cxn ang="0">
                <a:pos x="120" y="51"/>
              </a:cxn>
              <a:cxn ang="0">
                <a:pos x="94" y="51"/>
              </a:cxn>
              <a:cxn ang="0">
                <a:pos x="94" y="79"/>
              </a:cxn>
              <a:cxn ang="0">
                <a:pos x="96" y="94"/>
              </a:cxn>
              <a:cxn ang="0">
                <a:pos x="101" y="125"/>
              </a:cxn>
              <a:cxn ang="0">
                <a:pos x="112" y="125"/>
              </a:cxn>
              <a:cxn ang="0">
                <a:pos x="118" y="94"/>
              </a:cxn>
              <a:cxn ang="0">
                <a:pos x="120" y="79"/>
              </a:cxn>
              <a:cxn ang="0">
                <a:pos x="120" y="51"/>
              </a:cxn>
              <a:cxn ang="0">
                <a:pos x="107" y="140"/>
              </a:cxn>
              <a:cxn ang="0">
                <a:pos x="94" y="153"/>
              </a:cxn>
              <a:cxn ang="0">
                <a:pos x="107" y="167"/>
              </a:cxn>
              <a:cxn ang="0">
                <a:pos x="120" y="153"/>
              </a:cxn>
              <a:cxn ang="0">
                <a:pos x="107" y="140"/>
              </a:cxn>
            </a:cxnLst>
            <a:rect l="0" t="0" r="r" b="b"/>
            <a:pathLst>
              <a:path w="214" h="192">
                <a:moveTo>
                  <a:pt x="196" y="192"/>
                </a:moveTo>
                <a:cubicBezTo>
                  <a:pt x="18" y="192"/>
                  <a:pt x="18" y="192"/>
                  <a:pt x="18" y="192"/>
                </a:cubicBezTo>
                <a:cubicBezTo>
                  <a:pt x="9" y="192"/>
                  <a:pt x="0" y="187"/>
                  <a:pt x="0" y="177"/>
                </a:cubicBezTo>
                <a:cubicBezTo>
                  <a:pt x="0" y="173"/>
                  <a:pt x="1" y="169"/>
                  <a:pt x="4" y="165"/>
                </a:cubicBezTo>
                <a:cubicBezTo>
                  <a:pt x="92" y="11"/>
                  <a:pt x="92" y="11"/>
                  <a:pt x="92" y="11"/>
                </a:cubicBezTo>
                <a:cubicBezTo>
                  <a:pt x="95" y="5"/>
                  <a:pt x="100" y="0"/>
                  <a:pt x="107" y="0"/>
                </a:cubicBezTo>
                <a:cubicBezTo>
                  <a:pt x="114" y="0"/>
                  <a:pt x="119" y="5"/>
                  <a:pt x="122" y="11"/>
                </a:cubicBezTo>
                <a:cubicBezTo>
                  <a:pt x="210" y="165"/>
                  <a:pt x="210" y="165"/>
                  <a:pt x="210" y="165"/>
                </a:cubicBezTo>
                <a:cubicBezTo>
                  <a:pt x="212" y="169"/>
                  <a:pt x="214" y="173"/>
                  <a:pt x="214" y="177"/>
                </a:cubicBezTo>
                <a:cubicBezTo>
                  <a:pt x="214" y="187"/>
                  <a:pt x="205" y="192"/>
                  <a:pt x="196" y="192"/>
                </a:cubicBezTo>
                <a:close/>
                <a:moveTo>
                  <a:pt x="120" y="51"/>
                </a:moveTo>
                <a:cubicBezTo>
                  <a:pt x="94" y="51"/>
                  <a:pt x="94" y="51"/>
                  <a:pt x="94" y="51"/>
                </a:cubicBezTo>
                <a:cubicBezTo>
                  <a:pt x="94" y="79"/>
                  <a:pt x="94" y="79"/>
                  <a:pt x="94" y="79"/>
                </a:cubicBezTo>
                <a:cubicBezTo>
                  <a:pt x="94" y="85"/>
                  <a:pt x="95" y="88"/>
                  <a:pt x="96" y="94"/>
                </a:cubicBezTo>
                <a:cubicBezTo>
                  <a:pt x="101" y="125"/>
                  <a:pt x="101" y="125"/>
                  <a:pt x="101" y="125"/>
                </a:cubicBezTo>
                <a:cubicBezTo>
                  <a:pt x="112" y="125"/>
                  <a:pt x="112" y="125"/>
                  <a:pt x="112" y="125"/>
                </a:cubicBezTo>
                <a:cubicBezTo>
                  <a:pt x="118" y="94"/>
                  <a:pt x="118" y="94"/>
                  <a:pt x="118" y="94"/>
                </a:cubicBezTo>
                <a:cubicBezTo>
                  <a:pt x="119" y="88"/>
                  <a:pt x="120" y="85"/>
                  <a:pt x="120" y="79"/>
                </a:cubicBezTo>
                <a:lnTo>
                  <a:pt x="120" y="51"/>
                </a:lnTo>
                <a:close/>
                <a:moveTo>
                  <a:pt x="107" y="140"/>
                </a:moveTo>
                <a:cubicBezTo>
                  <a:pt x="100" y="140"/>
                  <a:pt x="94" y="146"/>
                  <a:pt x="94" y="153"/>
                </a:cubicBezTo>
                <a:cubicBezTo>
                  <a:pt x="94" y="160"/>
                  <a:pt x="100" y="167"/>
                  <a:pt x="107" y="167"/>
                </a:cubicBezTo>
                <a:cubicBezTo>
                  <a:pt x="114" y="167"/>
                  <a:pt x="120" y="160"/>
                  <a:pt x="120" y="153"/>
                </a:cubicBezTo>
                <a:cubicBezTo>
                  <a:pt x="120" y="146"/>
                  <a:pt x="114" y="140"/>
                  <a:pt x="107" y="140"/>
                </a:cubicBezTo>
                <a:close/>
              </a:path>
            </a:pathLst>
          </a:custGeom>
          <a:solidFill>
            <a:srgbClr val="FF0000"/>
          </a:solidFill>
          <a:ln w="9525">
            <a:noFill/>
            <a:round/>
            <a:headEnd/>
            <a:tailEnd/>
          </a:ln>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pic>
        <p:nvPicPr>
          <p:cNvPr id="61" name="Picture 2" descr="Bilderesultat for country falg button sweden"/>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94925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0" y="346312"/>
            <a:ext cx="5963863"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pic>
        <p:nvPicPr>
          <p:cNvPr id="3" name="Picture 2"/>
          <p:cNvPicPr>
            <a:picLocks noChangeAspect="1"/>
          </p:cNvPicPr>
          <p:nvPr/>
        </p:nvPicPr>
        <p:blipFill rotWithShape="1">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pic>
        <p:nvPicPr>
          <p:cNvPr id="4" name="Picture 3"/>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9" name="Chart 48"/>
          <p:cNvGraphicFramePr/>
          <p:nvPr>
            <p:extLst>
              <p:ext uri="{D42A27DB-BD31-4B8C-83A1-F6EECF244321}">
                <p14:modId xmlns:p14="http://schemas.microsoft.com/office/powerpoint/2010/main" val="3895297926"/>
              </p:ext>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4" name="Chart 53"/>
          <p:cNvGraphicFramePr/>
          <p:nvPr>
            <p:extLst>
              <p:ext uri="{D42A27DB-BD31-4B8C-83A1-F6EECF244321}">
                <p14:modId xmlns:p14="http://schemas.microsoft.com/office/powerpoint/2010/main" val="2851236674"/>
              </p:ext>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p:cNvGraphicFramePr/>
          <p:nvPr>
            <p:extLst>
              <p:ext uri="{D42A27DB-BD31-4B8C-83A1-F6EECF244321}">
                <p14:modId xmlns:p14="http://schemas.microsoft.com/office/powerpoint/2010/main" val="3768163189"/>
              </p:ext>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Chart 60"/>
          <p:cNvGraphicFramePr/>
          <p:nvPr>
            <p:extLst>
              <p:ext uri="{D42A27DB-BD31-4B8C-83A1-F6EECF244321}">
                <p14:modId xmlns:p14="http://schemas.microsoft.com/office/powerpoint/2010/main" val="1819668953"/>
              </p:ext>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2" name="Chart 61"/>
          <p:cNvGraphicFramePr/>
          <p:nvPr>
            <p:extLst>
              <p:ext uri="{D42A27DB-BD31-4B8C-83A1-F6EECF244321}">
                <p14:modId xmlns:p14="http://schemas.microsoft.com/office/powerpoint/2010/main" val="1091716083"/>
              </p:ext>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3" name="Chart 62"/>
          <p:cNvGraphicFramePr/>
          <p:nvPr>
            <p:extLst>
              <p:ext uri="{D42A27DB-BD31-4B8C-83A1-F6EECF244321}">
                <p14:modId xmlns:p14="http://schemas.microsoft.com/office/powerpoint/2010/main" val="2215447519"/>
              </p:ext>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4" name="Chart 63"/>
          <p:cNvGraphicFramePr/>
          <p:nvPr>
            <p:extLst>
              <p:ext uri="{D42A27DB-BD31-4B8C-83A1-F6EECF244321}">
                <p14:modId xmlns:p14="http://schemas.microsoft.com/office/powerpoint/2010/main" val="3166431670"/>
              </p:ext>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pic>
        <p:nvPicPr>
          <p:cNvPr id="48" name="Picture 2" descr="Bilderesultat for country falg button sweden"/>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843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032255" y="2232755"/>
            <a:ext cx="2800513" cy="1661993"/>
          </a:xfrm>
          <a:prstGeom prst="rect">
            <a:avLst/>
          </a:prstGeom>
        </p:spPr>
        <p:txBody>
          <a:bodyPr vert="horz" wrap="square" lIns="0" tIns="0" rIns="0" bIns="0" rtlCol="0">
            <a:spAutoFit/>
          </a:bodyPr>
          <a:lstStyle/>
          <a:p>
            <a:r>
              <a:rPr lang="en-US" sz="1800" dirty="0"/>
              <a:t>They must fulfil the key  motivational criteria for selection: meeting functional and emotional needs and creating connections</a:t>
            </a:r>
          </a:p>
        </p:txBody>
      </p:sp>
      <p:sp>
        <p:nvSpPr>
          <p:cNvPr id="25" name="TextBox 24"/>
          <p:cNvSpPr txBox="1"/>
          <p:nvPr/>
        </p:nvSpPr>
        <p:spPr>
          <a:xfrm>
            <a:off x="6871702" y="2245067"/>
            <a:ext cx="2800513" cy="2492990"/>
          </a:xfrm>
          <a:prstGeom prst="rect">
            <a:avLst/>
          </a:prstGeom>
        </p:spPr>
        <p:txBody>
          <a:bodyPr vert="horz" wrap="square" lIns="0" tIns="0" rIns="0" bIns="0" rtlCol="0">
            <a:spAutoFit/>
          </a:bodyPr>
          <a:lstStyle/>
          <a:p>
            <a:pPr lvl="0"/>
            <a:r>
              <a:rPr lang="en-GB" sz="1800" dirty="0"/>
              <a:t>They must come readily to mind in the moments that matter. They have strong brand networks or associative memory structures so they are easily retrieved in a fast-processing, automatic decision environment</a:t>
            </a:r>
          </a:p>
        </p:txBody>
      </p:sp>
      <p:sp>
        <p:nvSpPr>
          <p:cNvPr id="26" name="TextBox 25"/>
          <p:cNvSpPr txBox="1"/>
          <p:nvPr/>
        </p:nvSpPr>
        <p:spPr>
          <a:xfrm>
            <a:off x="6871702" y="1776503"/>
            <a:ext cx="2915791" cy="371164"/>
          </a:xfrm>
          <a:prstGeom prst="rect">
            <a:avLst/>
          </a:prstGeom>
        </p:spPr>
        <p:txBody>
          <a:bodyPr vert="horz" wrap="square" lIns="0" tIns="0" rIns="0" bIns="0" rtlCol="0">
            <a:normAutofit/>
          </a:bodyPr>
          <a:lstStyle/>
          <a:p>
            <a:r>
              <a:rPr lang="en-US" sz="1800" b="1" dirty="0">
                <a:solidFill>
                  <a:srgbClr val="636363"/>
                </a:solidFill>
              </a:rPr>
              <a:t>ARE SALIENT</a:t>
            </a:r>
          </a:p>
        </p:txBody>
      </p:sp>
      <p:sp>
        <p:nvSpPr>
          <p:cNvPr id="28" name="TextBox 27"/>
          <p:cNvSpPr txBox="1"/>
          <p:nvPr/>
        </p:nvSpPr>
        <p:spPr>
          <a:xfrm>
            <a:off x="6869303" y="5465826"/>
            <a:ext cx="2902692" cy="1107996"/>
          </a:xfrm>
          <a:prstGeom prst="rect">
            <a:avLst/>
          </a:prstGeom>
        </p:spPr>
        <p:txBody>
          <a:bodyPr vert="horz" wrap="square" lIns="0" tIns="0" rIns="0" bIns="0" rtlCol="0">
            <a:spAutoFit/>
          </a:bodyPr>
          <a:lstStyle/>
          <a:p>
            <a:r>
              <a:rPr lang="en-US" sz="1800" dirty="0"/>
              <a:t>They must have the highest perceived value at the moment of choice, compared with alternatives</a:t>
            </a:r>
          </a:p>
        </p:txBody>
      </p:sp>
      <p:sp>
        <p:nvSpPr>
          <p:cNvPr id="29" name="TextBox 28"/>
          <p:cNvSpPr txBox="1"/>
          <p:nvPr/>
        </p:nvSpPr>
        <p:spPr>
          <a:xfrm>
            <a:off x="6869303" y="5034364"/>
            <a:ext cx="3003438" cy="371164"/>
          </a:xfrm>
          <a:prstGeom prst="rect">
            <a:avLst/>
          </a:prstGeom>
        </p:spPr>
        <p:txBody>
          <a:bodyPr vert="horz" wrap="square" lIns="0" tIns="0" rIns="0" bIns="0" rtlCol="0">
            <a:normAutofit/>
          </a:bodyPr>
          <a:lstStyle/>
          <a:p>
            <a:r>
              <a:rPr lang="en-US" sz="1800" b="1" dirty="0">
                <a:solidFill>
                  <a:srgbClr val="636363"/>
                </a:solidFill>
              </a:rPr>
              <a:t>RANK FIRST</a:t>
            </a:r>
          </a:p>
        </p:txBody>
      </p:sp>
      <p:sp>
        <p:nvSpPr>
          <p:cNvPr id="31" name="TextBox 30"/>
          <p:cNvSpPr txBox="1"/>
          <p:nvPr/>
        </p:nvSpPr>
        <p:spPr>
          <a:xfrm>
            <a:off x="10007487" y="4455993"/>
            <a:ext cx="2800513" cy="2492990"/>
          </a:xfrm>
          <a:prstGeom prst="rect">
            <a:avLst/>
          </a:prstGeom>
        </p:spPr>
        <p:txBody>
          <a:bodyPr vert="horz" wrap="square" lIns="0" tIns="0" rIns="0" bIns="0" rtlCol="0">
            <a:spAutoFit/>
          </a:bodyPr>
          <a:lstStyle/>
          <a:p>
            <a:pPr lvl="0"/>
            <a:r>
              <a:rPr lang="en-GB" sz="1800" dirty="0"/>
              <a:t>They must be accessible (e.g. pricing, distribution). The more easily people perceive that they can obtain one option rather than another similar option, the more likely it is to be selected</a:t>
            </a:r>
          </a:p>
          <a:p>
            <a:pPr lvl="0"/>
            <a:endParaRPr lang="en-GB" sz="1800" dirty="0"/>
          </a:p>
        </p:txBody>
      </p:sp>
      <p:sp>
        <p:nvSpPr>
          <p:cNvPr id="32" name="TextBox 31"/>
          <p:cNvSpPr txBox="1"/>
          <p:nvPr/>
        </p:nvSpPr>
        <p:spPr>
          <a:xfrm>
            <a:off x="10032567" y="4068663"/>
            <a:ext cx="2571391" cy="371164"/>
          </a:xfrm>
          <a:prstGeom prst="rect">
            <a:avLst/>
          </a:prstGeom>
        </p:spPr>
        <p:txBody>
          <a:bodyPr vert="horz" wrap="square" lIns="0" tIns="0" rIns="0" bIns="0" rtlCol="0">
            <a:normAutofit/>
          </a:bodyPr>
          <a:lstStyle/>
          <a:p>
            <a:r>
              <a:rPr lang="en-US" sz="1800" b="1" dirty="0">
                <a:solidFill>
                  <a:srgbClr val="636363"/>
                </a:solidFill>
              </a:rPr>
              <a:t>ARE AVAILABLE</a:t>
            </a:r>
          </a:p>
        </p:txBody>
      </p:sp>
      <p:sp>
        <p:nvSpPr>
          <p:cNvPr id="35" name="Title 1"/>
          <p:cNvSpPr txBox="1">
            <a:spLocks/>
          </p:cNvSpPr>
          <p:nvPr/>
        </p:nvSpPr>
        <p:spPr bwMode="gray">
          <a:xfrm>
            <a:off x="540000" y="4428775"/>
            <a:ext cx="5315791"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To People being </a:t>
            </a:r>
            <a:r>
              <a:rPr lang="en-US" b="1" dirty="0"/>
              <a:t>more</a:t>
            </a:r>
            <a:endParaRPr lang="en-US" dirty="0"/>
          </a:p>
        </p:txBody>
      </p:sp>
      <p:sp>
        <p:nvSpPr>
          <p:cNvPr id="38" name="Title 1"/>
          <p:cNvSpPr txBox="1">
            <a:spLocks/>
          </p:cNvSpPr>
          <p:nvPr/>
        </p:nvSpPr>
        <p:spPr bwMode="gray">
          <a:xfrm>
            <a:off x="540000" y="3722343"/>
            <a:ext cx="5747839"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all the evidence points</a:t>
            </a:r>
          </a:p>
        </p:txBody>
      </p:sp>
      <p:sp>
        <p:nvSpPr>
          <p:cNvPr id="39" name="Title 1"/>
          <p:cNvSpPr txBox="1">
            <a:spLocks/>
          </p:cNvSpPr>
          <p:nvPr/>
        </p:nvSpPr>
        <p:spPr bwMode="gray">
          <a:xfrm>
            <a:off x="535062" y="5148855"/>
            <a:ext cx="4384626"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likely to choose</a:t>
            </a:r>
            <a:endParaRPr lang="en-US" dirty="0"/>
          </a:p>
        </p:txBody>
      </p:sp>
      <p:sp>
        <p:nvSpPr>
          <p:cNvPr id="40" name="Title 1"/>
          <p:cNvSpPr txBox="1">
            <a:spLocks/>
          </p:cNvSpPr>
          <p:nvPr/>
        </p:nvSpPr>
        <p:spPr bwMode="gray">
          <a:xfrm>
            <a:off x="535060" y="5868935"/>
            <a:ext cx="3664547"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brands </a:t>
            </a:r>
            <a:r>
              <a:rPr lang="en-US" dirty="0"/>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782514" y="1982622"/>
            <a:ext cx="1031184" cy="1512000"/>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19537" y="378471"/>
            <a:ext cx="1145939" cy="1512000"/>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764826" y="378471"/>
            <a:ext cx="920786" cy="1512000"/>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925066" y="378471"/>
            <a:ext cx="1028385" cy="1512000"/>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799310" y="378471"/>
            <a:ext cx="1015074" cy="1512000"/>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536775" y="1982622"/>
            <a:ext cx="1008000" cy="1512000"/>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679327" y="1982622"/>
            <a:ext cx="993447" cy="1512000"/>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936695" y="1982622"/>
            <a:ext cx="1019088" cy="1512000"/>
          </a:xfrm>
          <a:prstGeom prst="rect">
            <a:avLst/>
          </a:prstGeom>
          <a:solidFill>
            <a:srgbClr val="D2D3D2"/>
          </a:solidFill>
          <a:ln>
            <a:noFill/>
          </a:ln>
          <a:extLst/>
        </p:spPr>
      </p:pic>
      <p:sp>
        <p:nvSpPr>
          <p:cNvPr id="34" name="Title 1"/>
          <p:cNvSpPr txBox="1">
            <a:spLocks/>
          </p:cNvSpPr>
          <p:nvPr/>
        </p:nvSpPr>
        <p:spPr bwMode="gray">
          <a:xfrm>
            <a:off x="10014172" y="1811552"/>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RELATIONSHIPS</a:t>
            </a:r>
          </a:p>
        </p:txBody>
      </p:sp>
      <p:sp>
        <p:nvSpPr>
          <p:cNvPr id="36" name="Title 1"/>
          <p:cNvSpPr txBox="1">
            <a:spLocks/>
          </p:cNvSpPr>
          <p:nvPr/>
        </p:nvSpPr>
        <p:spPr bwMode="gray">
          <a:xfrm>
            <a:off x="6869303" y="5078180"/>
            <a:ext cx="1650784"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RANK FIRST</a:t>
            </a:r>
          </a:p>
        </p:txBody>
      </p:sp>
      <p:sp>
        <p:nvSpPr>
          <p:cNvPr id="37" name="Title 1"/>
          <p:cNvSpPr txBox="1">
            <a:spLocks/>
          </p:cNvSpPr>
          <p:nvPr/>
        </p:nvSpPr>
        <p:spPr bwMode="gray">
          <a:xfrm>
            <a:off x="6869303" y="1811552"/>
            <a:ext cx="1794800"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SALIENT</a:t>
            </a:r>
          </a:p>
        </p:txBody>
      </p:sp>
      <p:sp>
        <p:nvSpPr>
          <p:cNvPr id="41" name="Title 1"/>
          <p:cNvSpPr txBox="1">
            <a:spLocks/>
          </p:cNvSpPr>
          <p:nvPr/>
        </p:nvSpPr>
        <p:spPr bwMode="gray">
          <a:xfrm>
            <a:off x="10014171" y="4074244"/>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AVAILABLE</a:t>
            </a:r>
          </a:p>
        </p:txBody>
      </p:sp>
      <p:sp>
        <p:nvSpPr>
          <p:cNvPr id="42" name="Title 1"/>
          <p:cNvSpPr txBox="1">
            <a:spLocks/>
          </p:cNvSpPr>
          <p:nvPr/>
        </p:nvSpPr>
        <p:spPr bwMode="gray">
          <a:xfrm>
            <a:off x="10014172" y="1448684"/>
            <a:ext cx="954188"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FORM</a:t>
            </a:r>
          </a:p>
        </p:txBody>
      </p:sp>
    </p:spTree>
    <p:extLst>
      <p:ext uri="{BB962C8B-B14F-4D97-AF65-F5344CB8AC3E}">
        <p14:creationId xmlns:p14="http://schemas.microsoft.com/office/powerpoint/2010/main" val="1862094188"/>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pic>
        <p:nvPicPr>
          <p:cNvPr id="12" name="Picture 11"/>
          <p:cNvPicPr>
            <a:picLocks noChangeAspect="1"/>
          </p:cNvPicPr>
          <p:nvPr/>
        </p:nvPicPr>
        <p:blipFill rotWithShape="1">
          <a:blip r:embed="rId2" cstate="email">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42" name="Chart 41"/>
          <p:cNvGraphicFramePr/>
          <p:nvPr>
            <p:extLst>
              <p:ext uri="{D42A27DB-BD31-4B8C-83A1-F6EECF244321}">
                <p14:modId xmlns:p14="http://schemas.microsoft.com/office/powerpoint/2010/main" val="3887145705"/>
              </p:ext>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Chart 44"/>
          <p:cNvGraphicFramePr/>
          <p:nvPr>
            <p:extLst>
              <p:ext uri="{D42A27DB-BD31-4B8C-83A1-F6EECF244321}">
                <p14:modId xmlns:p14="http://schemas.microsoft.com/office/powerpoint/2010/main" val="237722190"/>
              </p:ext>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1" name="Chart 50"/>
          <p:cNvGraphicFramePr/>
          <p:nvPr>
            <p:extLst>
              <p:ext uri="{D42A27DB-BD31-4B8C-83A1-F6EECF244321}">
                <p14:modId xmlns:p14="http://schemas.microsoft.com/office/powerpoint/2010/main" val="112105274"/>
              </p:ext>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2" name="Chart 51"/>
          <p:cNvGraphicFramePr/>
          <p:nvPr>
            <p:extLst>
              <p:ext uri="{D42A27DB-BD31-4B8C-83A1-F6EECF244321}">
                <p14:modId xmlns:p14="http://schemas.microsoft.com/office/powerpoint/2010/main" val="2673966947"/>
              </p:ext>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Chart 52"/>
          <p:cNvGraphicFramePr/>
          <p:nvPr>
            <p:extLst>
              <p:ext uri="{D42A27DB-BD31-4B8C-83A1-F6EECF244321}">
                <p14:modId xmlns:p14="http://schemas.microsoft.com/office/powerpoint/2010/main" val="2742926451"/>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p:nvPr>
            <p:extLst>
              <p:ext uri="{D42A27DB-BD31-4B8C-83A1-F6EECF244321}">
                <p14:modId xmlns:p14="http://schemas.microsoft.com/office/powerpoint/2010/main" val="2898743354"/>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11"/>
          </a:graphicData>
        </a:graphic>
      </p:graphicFrame>
      <p:pic>
        <p:nvPicPr>
          <p:cNvPr id="41" name="Picture 2" descr="Bilderesultat for country falg button sweden"/>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CF645BE-1B12-4A54-900A-836212BEC4E1}"/>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8" name="Chart 47">
            <a:extLst>
              <a:ext uri="{FF2B5EF4-FFF2-40B4-BE49-F238E27FC236}">
                <a16:creationId xmlns:a16="http://schemas.microsoft.com/office/drawing/2014/main" id="{1671A340-D842-4A19-9C5A-3A59F6204BE4}"/>
              </a:ext>
            </a:extLst>
          </p:cNvPr>
          <p:cNvGraphicFramePr/>
          <p:nvPr>
            <p:extLst>
              <p:ext uri="{D42A27DB-BD31-4B8C-83A1-F6EECF244321}">
                <p14:modId xmlns:p14="http://schemas.microsoft.com/office/powerpoint/2010/main" val="2446698110"/>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788202714"/>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4</a:t>
            </a:r>
          </a:p>
        </p:txBody>
      </p:sp>
      <p:sp>
        <p:nvSpPr>
          <p:cNvPr id="15" name="Text Placeholder 3"/>
          <p:cNvSpPr txBox="1">
            <a:spLocks/>
          </p:cNvSpPr>
          <p:nvPr/>
        </p:nvSpPr>
        <p:spPr bwMode="gray">
          <a:xfrm>
            <a:off x="565547" y="3339589"/>
            <a:ext cx="1935961"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lang="en-GB" dirty="0"/>
              <a:t>Associations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ext Placeholder 3"/>
          <p:cNvSpPr txBox="1">
            <a:spLocks/>
          </p:cNvSpPr>
          <p:nvPr/>
        </p:nvSpPr>
        <p:spPr bwMode="gray">
          <a:xfrm>
            <a:off x="565547" y="3769956"/>
            <a:ext cx="6403210"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Emotional</a:t>
            </a:r>
            <a:r>
              <a:rPr kumimoji="0" lang="en-GB" sz="2400" b="1" i="0" u="none" strike="noStrike" kern="1200" cap="none" spc="0" normalizeH="0" noProof="0" dirty="0">
                <a:ln>
                  <a:noFill/>
                </a:ln>
                <a:solidFill>
                  <a:schemeClr val="bg1"/>
                </a:solidFill>
                <a:effectLst/>
                <a:uLnTx/>
                <a:uFillTx/>
                <a:latin typeface="+mn-lt"/>
                <a:ea typeface="+mn-ea"/>
                <a:cs typeface="+mn-cs"/>
              </a:rPr>
              <a:t> benefits associated with Norway</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BRAND PROFILE OF</a:t>
            </a:r>
          </a:p>
        </p:txBody>
      </p:sp>
      <p:sp>
        <p:nvSpPr>
          <p:cNvPr id="10" name="Title 1"/>
          <p:cNvSpPr txBox="1">
            <a:spLocks/>
          </p:cNvSpPr>
          <p:nvPr/>
        </p:nvSpPr>
        <p:spPr bwMode="gray">
          <a:xfrm>
            <a:off x="566638" y="2639460"/>
            <a:ext cx="2336825"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757340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Destination characteristics</a:t>
            </a:r>
            <a:r>
              <a:rPr lang="en-GB" dirty="0"/>
              <a:t> 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7" name="Text Placeholder 3"/>
          <p:cNvSpPr txBox="1">
            <a:spLocks/>
          </p:cNvSpPr>
          <p:nvPr/>
        </p:nvSpPr>
        <p:spPr bwMode="gray">
          <a:xfrm>
            <a:off x="565547" y="4634317"/>
            <a:ext cx="6324855"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Brand personality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8" name="Text Placeholder 3"/>
          <p:cNvSpPr txBox="1">
            <a:spLocks/>
          </p:cNvSpPr>
          <p:nvPr/>
        </p:nvSpPr>
        <p:spPr bwMode="gray">
          <a:xfrm>
            <a:off x="565547" y="5101626"/>
            <a:ext cx="582292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Social identity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8" y="180231"/>
            <a:ext cx="13114889"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1735" y="3132559"/>
            <a:ext cx="7582396" cy="2677656"/>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Compared to other destinations Norway has a really strong emotional footprint in Sweden.  Norway is first and foremost associated with no surprises and a safe feeling, but also a place you will find an element of liberation as well as energizing.</a:t>
            </a:r>
            <a:endParaRPr lang="nb-NO"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83183" y="540271"/>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83183" y="869376"/>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pic>
        <p:nvPicPr>
          <p:cNvPr id="13" name="Picture 2" descr="Bilderesultat for country falg button sweden">
            <a:extLst>
              <a:ext uri="{FF2B5EF4-FFF2-40B4-BE49-F238E27FC236}">
                <a16:creationId xmlns:a16="http://schemas.microsoft.com/office/drawing/2014/main" id="{67798893-4A79-41F7-B8FB-CF5979DFFE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399746"/>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1521" y="1316677"/>
            <a:ext cx="7582396" cy="4401205"/>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The Swedes are generally very clear on what differentiates Norway compared with other destinations in terms of functional delivery: environmentally friendly offers, unspoiled nature, quiet environments, well organized, few language barriers and generally safe.</a:t>
            </a:r>
          </a:p>
          <a:p>
            <a:pPr lvl="0"/>
            <a:endParaRPr lang="en-US" sz="2800" b="1" dirty="0">
              <a:solidFill>
                <a:schemeClr val="bg1"/>
              </a:solidFill>
              <a:effectLst>
                <a:outerShdw blurRad="38100" dist="38100" dir="2700000" algn="tl">
                  <a:srgbClr val="000000">
                    <a:alpha val="43137"/>
                  </a:srgbClr>
                </a:outerShdw>
              </a:effectLst>
            </a:endParaRPr>
          </a:p>
          <a:p>
            <a:pPr lvl="0"/>
            <a:r>
              <a:rPr lang="en-US" sz="2800" b="1" dirty="0">
                <a:solidFill>
                  <a:schemeClr val="bg1"/>
                </a:solidFill>
                <a:effectLst>
                  <a:outerShdw blurRad="38100" dist="38100" dir="2700000" algn="tl">
                    <a:srgbClr val="000000">
                      <a:alpha val="43137"/>
                    </a:srgbClr>
                  </a:outerShdw>
                </a:effectLst>
              </a:rPr>
              <a:t>But also a destination that allows you to be physical active. </a:t>
            </a:r>
          </a:p>
        </p:txBody>
      </p:sp>
      <p:sp>
        <p:nvSpPr>
          <p:cNvPr id="10" name="TextBox 9"/>
          <p:cNvSpPr txBox="1"/>
          <p:nvPr/>
        </p:nvSpPr>
        <p:spPr>
          <a:xfrm>
            <a:off x="311175" y="396255"/>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flipV="1">
            <a:off x="301984" y="726760"/>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pic>
        <p:nvPicPr>
          <p:cNvPr id="13" name="Picture 2" descr="Bilderesultat for country falg button sweden">
            <a:extLst>
              <a:ext uri="{FF2B5EF4-FFF2-40B4-BE49-F238E27FC236}">
                <a16:creationId xmlns:a16="http://schemas.microsoft.com/office/drawing/2014/main" id="{EE13B341-8B92-4815-B0EB-C6BD083F78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651107"/>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67158" y="180231"/>
            <a:ext cx="13114889"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9678" y="1585840"/>
            <a:ext cx="7582396" cy="4524315"/>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In Sweden, Norway has quite a outspoken brand personality compared to other destinations.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Sweden Norway is mostly seen as more practical, predictable &amp; structured compared to other destinations.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The Swedes also sees Norway as more fresh and active, as well as peaceful, than other destinations.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This indicates a multi faceted view of Norway in the Swedish market.</a:t>
            </a:r>
          </a:p>
        </p:txBody>
      </p:sp>
      <p:sp>
        <p:nvSpPr>
          <p:cNvPr id="12" name="TextBox 11"/>
          <p:cNvSpPr txBox="1"/>
          <p:nvPr/>
        </p:nvSpPr>
        <p:spPr>
          <a:xfrm>
            <a:off x="311175" y="540271"/>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3" name="Straight Connector 12"/>
          <p:cNvCxnSpPr/>
          <p:nvPr/>
        </p:nvCxnSpPr>
        <p:spPr>
          <a:xfrm>
            <a:off x="311175" y="837356"/>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pic>
        <p:nvPicPr>
          <p:cNvPr id="11" name="Picture 2" descr="Bilderesultat for country falg button sweden">
            <a:extLst>
              <a:ext uri="{FF2B5EF4-FFF2-40B4-BE49-F238E27FC236}">
                <a16:creationId xmlns:a16="http://schemas.microsoft.com/office/drawing/2014/main" id="{DE313874-8B6A-44A1-8749-316C297966C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0696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3703" y="1012383"/>
            <a:ext cx="7992888" cy="5632311"/>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Compared to other destinations Norway has a strong footprint when it comes to social identity in Sweden.</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Sweden, Norway is the destination for people that make rational choices, avoid risk and who prefer the familiar over the unknown.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In addition it is the destination for people who needs time for themselves.</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Norway is also seen as a place for people who have strong family values. There is even an element of adventure in the Norwegian social identity in Sweden.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So again a multi faceted image of Norway.</a:t>
            </a:r>
          </a:p>
        </p:txBody>
      </p:sp>
      <p:sp>
        <p:nvSpPr>
          <p:cNvPr id="14" name="TextBox 13"/>
          <p:cNvSpPr txBox="1"/>
          <p:nvPr/>
        </p:nvSpPr>
        <p:spPr>
          <a:xfrm>
            <a:off x="383183" y="472477"/>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p:nvCxnSpPr>
        <p:spPr>
          <a:xfrm>
            <a:off x="383183" y="769562"/>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pic>
        <p:nvPicPr>
          <p:cNvPr id="11" name="Picture 2" descr="Bilderesultat for country falg button sweden">
            <a:extLst>
              <a:ext uri="{FF2B5EF4-FFF2-40B4-BE49-F238E27FC236}">
                <a16:creationId xmlns:a16="http://schemas.microsoft.com/office/drawing/2014/main" id="{21E692E4-D330-4C88-BD7C-00989C355D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33917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extLst>
              <p:ext uri="{D42A27DB-BD31-4B8C-83A1-F6EECF244321}">
                <p14:modId xmlns:p14="http://schemas.microsoft.com/office/powerpoint/2010/main" val="4163489621"/>
              </p:ext>
            </p:extLst>
          </p:nvPr>
        </p:nvGraphicFramePr>
        <p:xfrm>
          <a:off x="1102812" y="2168782"/>
          <a:ext cx="5335942" cy="1722688"/>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526748" y="570778"/>
            <a:ext cx="10289194" cy="492443"/>
          </a:xfrm>
          <a:solidFill>
            <a:schemeClr val="accent3"/>
          </a:solidFill>
        </p:spPr>
        <p:txBody>
          <a:bodyPr/>
          <a:lstStyle/>
          <a:p>
            <a:r>
              <a:rPr lang="en-GB" sz="3200" dirty="0"/>
              <a:t>Top associations to Norway On all four facets</a:t>
            </a:r>
          </a:p>
        </p:txBody>
      </p:sp>
      <p:sp>
        <p:nvSpPr>
          <p:cNvPr id="7" name="TextBox 6"/>
          <p:cNvSpPr txBox="1"/>
          <p:nvPr/>
        </p:nvSpPr>
        <p:spPr>
          <a:xfrm>
            <a:off x="1463303" y="1839677"/>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8" name="Straight Connector 7"/>
          <p:cNvCxnSpPr/>
          <p:nvPr/>
        </p:nvCxnSpPr>
        <p:spPr>
          <a:xfrm>
            <a:off x="1463303" y="2168782"/>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19" name="TextBox 18"/>
          <p:cNvSpPr txBox="1"/>
          <p:nvPr/>
        </p:nvSpPr>
        <p:spPr>
          <a:xfrm>
            <a:off x="7583983" y="1839677"/>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0" name="Straight Connector 19"/>
          <p:cNvCxnSpPr/>
          <p:nvPr/>
        </p:nvCxnSpPr>
        <p:spPr>
          <a:xfrm flipV="1">
            <a:off x="7574792" y="2170182"/>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graphicFrame>
        <p:nvGraphicFramePr>
          <p:cNvPr id="23" name="Chart 22"/>
          <p:cNvGraphicFramePr/>
          <p:nvPr>
            <p:extLst>
              <p:ext uri="{D42A27DB-BD31-4B8C-83A1-F6EECF244321}">
                <p14:modId xmlns:p14="http://schemas.microsoft.com/office/powerpoint/2010/main" val="963175263"/>
              </p:ext>
            </p:extLst>
          </p:nvPr>
        </p:nvGraphicFramePr>
        <p:xfrm>
          <a:off x="4703663" y="2175583"/>
          <a:ext cx="7962797" cy="171588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1463303" y="4619933"/>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5" name="Straight Connector 24"/>
          <p:cNvCxnSpPr/>
          <p:nvPr/>
        </p:nvCxnSpPr>
        <p:spPr>
          <a:xfrm>
            <a:off x="1463303" y="4917018"/>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graphicFrame>
        <p:nvGraphicFramePr>
          <p:cNvPr id="26" name="Chart 25"/>
          <p:cNvGraphicFramePr/>
          <p:nvPr>
            <p:extLst>
              <p:ext uri="{D42A27DB-BD31-4B8C-83A1-F6EECF244321}">
                <p14:modId xmlns:p14="http://schemas.microsoft.com/office/powerpoint/2010/main" val="2921929167"/>
              </p:ext>
            </p:extLst>
          </p:nvPr>
        </p:nvGraphicFramePr>
        <p:xfrm>
          <a:off x="959247" y="5008335"/>
          <a:ext cx="4248472" cy="2089167"/>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7574792" y="4619933"/>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8" name="Straight Connector 27"/>
          <p:cNvCxnSpPr/>
          <p:nvPr/>
        </p:nvCxnSpPr>
        <p:spPr>
          <a:xfrm>
            <a:off x="7574792" y="4917018"/>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graphicFrame>
        <p:nvGraphicFramePr>
          <p:cNvPr id="29" name="Chart 28"/>
          <p:cNvGraphicFramePr/>
          <p:nvPr>
            <p:extLst>
              <p:ext uri="{D42A27DB-BD31-4B8C-83A1-F6EECF244321}">
                <p14:modId xmlns:p14="http://schemas.microsoft.com/office/powerpoint/2010/main" val="1271983182"/>
              </p:ext>
            </p:extLst>
          </p:nvPr>
        </p:nvGraphicFramePr>
        <p:xfrm>
          <a:off x="5746217" y="5008335"/>
          <a:ext cx="7962797" cy="2102900"/>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2" descr="Bilderesultat for country falg button swede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07"/>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5</a:t>
            </a:r>
          </a:p>
        </p:txBody>
      </p:sp>
      <p:sp>
        <p:nvSpPr>
          <p:cNvPr id="15" name="Text Placeholder 3"/>
          <p:cNvSpPr txBox="1">
            <a:spLocks/>
          </p:cNvSpPr>
          <p:nvPr/>
        </p:nvSpPr>
        <p:spPr bwMode="gray">
          <a:xfrm>
            <a:off x="565547" y="3339589"/>
            <a:ext cx="337584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Visits and repeat visits</a:t>
            </a:r>
          </a:p>
        </p:txBody>
      </p:sp>
      <p:sp>
        <p:nvSpPr>
          <p:cNvPr id="16" name="Text Placeholder 3"/>
          <p:cNvSpPr txBox="1">
            <a:spLocks/>
          </p:cNvSpPr>
          <p:nvPr/>
        </p:nvSpPr>
        <p:spPr bwMode="gray">
          <a:xfrm>
            <a:off x="565547" y="3769956"/>
            <a:ext cx="3918106"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Strengths</a:t>
            </a:r>
            <a:r>
              <a:rPr kumimoji="0" lang="en-GB" sz="2400" b="1" i="0" u="none" strike="noStrike" kern="1200" cap="none" spc="0" normalizeH="0" noProof="0" dirty="0">
                <a:ln>
                  <a:noFill/>
                </a:ln>
                <a:solidFill>
                  <a:schemeClr val="bg1"/>
                </a:solidFill>
                <a:effectLst/>
                <a:uLnTx/>
                <a:uFillTx/>
                <a:latin typeface="+mn-lt"/>
                <a:ea typeface="+mn-ea"/>
                <a:cs typeface="+mn-cs"/>
              </a:rPr>
              <a:t> and weaknesses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The competitive</a:t>
            </a:r>
          </a:p>
        </p:txBody>
      </p:sp>
      <p:sp>
        <p:nvSpPr>
          <p:cNvPr id="10" name="Title 1"/>
          <p:cNvSpPr txBox="1">
            <a:spLocks/>
          </p:cNvSpPr>
          <p:nvPr/>
        </p:nvSpPr>
        <p:spPr bwMode="gray">
          <a:xfrm>
            <a:off x="566638" y="2639460"/>
            <a:ext cx="291288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1"/>
            <a:ext cx="10240221" cy="406265"/>
          </a:xfrm>
        </p:spPr>
        <p:txBody>
          <a:bodyPr/>
          <a:lstStyle/>
          <a:p>
            <a:r>
              <a:rPr lang="en-US" dirty="0"/>
              <a:t>A clear fit to «Exploring the world of natural beauty» in most markets</a:t>
            </a:r>
          </a:p>
        </p:txBody>
      </p:sp>
      <p:sp>
        <p:nvSpPr>
          <p:cNvPr id="4" name="Title 3"/>
          <p:cNvSpPr>
            <a:spLocks noGrp="1"/>
          </p:cNvSpPr>
          <p:nvPr>
            <p:ph type="title"/>
          </p:nvPr>
        </p:nvSpPr>
        <p:spPr>
          <a:xfrm>
            <a:off x="540000" y="540000"/>
            <a:ext cx="9798610" cy="553998"/>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2337045071"/>
              </p:ext>
            </p:extLst>
          </p:nvPr>
        </p:nvGraphicFramePr>
        <p:xfrm>
          <a:off x="539996" y="1688268"/>
          <a:ext cx="12156554" cy="4395816"/>
        </p:xfrm>
        <a:graphic>
          <a:graphicData uri="http://schemas.openxmlformats.org/drawingml/2006/table">
            <a:tbl>
              <a:tblPr/>
              <a:tblGrid>
                <a:gridCol w="995315">
                  <a:extLst>
                    <a:ext uri="{9D8B030D-6E8A-4147-A177-3AD203B41FA5}">
                      <a16:colId xmlns:a16="http://schemas.microsoft.com/office/drawing/2014/main" val="447881253"/>
                    </a:ext>
                  </a:extLst>
                </a:gridCol>
                <a:gridCol w="1063991">
                  <a:extLst>
                    <a:ext uri="{9D8B030D-6E8A-4147-A177-3AD203B41FA5}">
                      <a16:colId xmlns:a16="http://schemas.microsoft.com/office/drawing/2014/main" val="1762953344"/>
                    </a:ext>
                  </a:extLst>
                </a:gridCol>
                <a:gridCol w="1262156">
                  <a:extLst>
                    <a:ext uri="{9D8B030D-6E8A-4147-A177-3AD203B41FA5}">
                      <a16:colId xmlns:a16="http://schemas.microsoft.com/office/drawing/2014/main" val="1583378905"/>
                    </a:ext>
                  </a:extLst>
                </a:gridCol>
                <a:gridCol w="1262156">
                  <a:extLst>
                    <a:ext uri="{9D8B030D-6E8A-4147-A177-3AD203B41FA5}">
                      <a16:colId xmlns:a16="http://schemas.microsoft.com/office/drawing/2014/main" val="3100364170"/>
                    </a:ext>
                  </a:extLst>
                </a:gridCol>
                <a:gridCol w="1262156">
                  <a:extLst>
                    <a:ext uri="{9D8B030D-6E8A-4147-A177-3AD203B41FA5}">
                      <a16:colId xmlns:a16="http://schemas.microsoft.com/office/drawing/2014/main" val="2071975663"/>
                    </a:ext>
                  </a:extLst>
                </a:gridCol>
                <a:gridCol w="1262156">
                  <a:extLst>
                    <a:ext uri="{9D8B030D-6E8A-4147-A177-3AD203B41FA5}">
                      <a16:colId xmlns:a16="http://schemas.microsoft.com/office/drawing/2014/main" val="1443445185"/>
                    </a:ext>
                  </a:extLst>
                </a:gridCol>
                <a:gridCol w="1262156">
                  <a:extLst>
                    <a:ext uri="{9D8B030D-6E8A-4147-A177-3AD203B41FA5}">
                      <a16:colId xmlns:a16="http://schemas.microsoft.com/office/drawing/2014/main" val="3976748635"/>
                    </a:ext>
                  </a:extLst>
                </a:gridCol>
                <a:gridCol w="1262156">
                  <a:extLst>
                    <a:ext uri="{9D8B030D-6E8A-4147-A177-3AD203B41FA5}">
                      <a16:colId xmlns:a16="http://schemas.microsoft.com/office/drawing/2014/main" val="3233936001"/>
                    </a:ext>
                  </a:extLst>
                </a:gridCol>
                <a:gridCol w="1262156">
                  <a:extLst>
                    <a:ext uri="{9D8B030D-6E8A-4147-A177-3AD203B41FA5}">
                      <a16:colId xmlns:a16="http://schemas.microsoft.com/office/drawing/2014/main" val="2893634482"/>
                    </a:ext>
                  </a:extLst>
                </a:gridCol>
                <a:gridCol w="1262156">
                  <a:extLst>
                    <a:ext uri="{9D8B030D-6E8A-4147-A177-3AD203B41FA5}">
                      <a16:colId xmlns:a16="http://schemas.microsoft.com/office/drawing/2014/main" val="837346475"/>
                    </a:ext>
                  </a:extLst>
                </a:gridCol>
              </a:tblGrid>
              <a:tr h="850519">
                <a:tc>
                  <a:txBody>
                    <a:bodyPr/>
                    <a:lstStyle/>
                    <a:p>
                      <a:pPr algn="ctr" fontAlgn="ctr"/>
                      <a:r>
                        <a:rPr lang="en-US" sz="11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noProof="0" dirty="0">
                          <a:solidFill>
                            <a:schemeClr val="bg1"/>
                          </a:solidFill>
                          <a:effectLst/>
                          <a:latin typeface="Calibri" panose="020F0502020204030204" pitchFamily="34" charset="0"/>
                        </a:rPr>
                        <a:t>Adventures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6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6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GERMANY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USA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DENMARK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83507">
                <a:tc>
                  <a:txBody>
                    <a:bodyPr/>
                    <a:lstStyle/>
                    <a:p>
                      <a:pPr algn="l" fontAlgn="b"/>
                      <a:r>
                        <a:rPr lang="en-US" sz="1400" b="1" i="0" u="none" strike="noStrike" noProof="0" dirty="0">
                          <a:solidFill>
                            <a:srgbClr val="000000"/>
                          </a:solidFill>
                          <a:effectLst/>
                          <a:latin typeface="Calibri" panose="020F0502020204030204" pitchFamily="34" charset="0"/>
                        </a:rPr>
                        <a:t>SWEDEN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1"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1"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CHINA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SPAIN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ITALY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NETHER-LANDS</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FRANCE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AVERAGE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nvPr>
        </p:nvGraphicFramePr>
        <p:xfrm>
          <a:off x="11256391" y="6156895"/>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ACCEDF2-7BB3-4D33-A8ED-5295DE90D8AA}"/>
              </a:ext>
            </a:extLst>
          </p:cNvPr>
          <p:cNvGraphicFramePr>
            <a:graphicFrameLocks noGrp="1"/>
          </p:cNvGraphicFramePr>
          <p:nvPr>
            <p:extLst>
              <p:ext uri="{D42A27DB-BD31-4B8C-83A1-F6EECF244321}">
                <p14:modId xmlns:p14="http://schemas.microsoft.com/office/powerpoint/2010/main" val="4074974986"/>
              </p:ext>
            </p:extLst>
          </p:nvPr>
        </p:nvGraphicFramePr>
        <p:xfrm>
          <a:off x="540000" y="1196270"/>
          <a:ext cx="11761714" cy="5320665"/>
        </p:xfrm>
        <a:graphic>
          <a:graphicData uri="http://schemas.openxmlformats.org/drawingml/2006/table">
            <a:tbl>
              <a:tblPr/>
              <a:tblGrid>
                <a:gridCol w="1881874">
                  <a:extLst>
                    <a:ext uri="{9D8B030D-6E8A-4147-A177-3AD203B41FA5}">
                      <a16:colId xmlns:a16="http://schemas.microsoft.com/office/drawing/2014/main" val="1913055190"/>
                    </a:ext>
                  </a:extLst>
                </a:gridCol>
                <a:gridCol w="1097760">
                  <a:extLst>
                    <a:ext uri="{9D8B030D-6E8A-4147-A177-3AD203B41FA5}">
                      <a16:colId xmlns:a16="http://schemas.microsoft.com/office/drawing/2014/main" val="1600180458"/>
                    </a:ext>
                  </a:extLst>
                </a:gridCol>
                <a:gridCol w="1097760">
                  <a:extLst>
                    <a:ext uri="{9D8B030D-6E8A-4147-A177-3AD203B41FA5}">
                      <a16:colId xmlns:a16="http://schemas.microsoft.com/office/drawing/2014/main" val="998906880"/>
                    </a:ext>
                  </a:extLst>
                </a:gridCol>
                <a:gridCol w="1097760">
                  <a:extLst>
                    <a:ext uri="{9D8B030D-6E8A-4147-A177-3AD203B41FA5}">
                      <a16:colId xmlns:a16="http://schemas.microsoft.com/office/drawing/2014/main" val="3612071444"/>
                    </a:ext>
                  </a:extLst>
                </a:gridCol>
                <a:gridCol w="1097760">
                  <a:extLst>
                    <a:ext uri="{9D8B030D-6E8A-4147-A177-3AD203B41FA5}">
                      <a16:colId xmlns:a16="http://schemas.microsoft.com/office/drawing/2014/main" val="2522731534"/>
                    </a:ext>
                  </a:extLst>
                </a:gridCol>
                <a:gridCol w="1097760">
                  <a:extLst>
                    <a:ext uri="{9D8B030D-6E8A-4147-A177-3AD203B41FA5}">
                      <a16:colId xmlns:a16="http://schemas.microsoft.com/office/drawing/2014/main" val="2577052363"/>
                    </a:ext>
                  </a:extLst>
                </a:gridCol>
                <a:gridCol w="1097760">
                  <a:extLst>
                    <a:ext uri="{9D8B030D-6E8A-4147-A177-3AD203B41FA5}">
                      <a16:colId xmlns:a16="http://schemas.microsoft.com/office/drawing/2014/main" val="2549729372"/>
                    </a:ext>
                  </a:extLst>
                </a:gridCol>
                <a:gridCol w="1097760">
                  <a:extLst>
                    <a:ext uri="{9D8B030D-6E8A-4147-A177-3AD203B41FA5}">
                      <a16:colId xmlns:a16="http://schemas.microsoft.com/office/drawing/2014/main" val="2895044386"/>
                    </a:ext>
                  </a:extLst>
                </a:gridCol>
                <a:gridCol w="1097760">
                  <a:extLst>
                    <a:ext uri="{9D8B030D-6E8A-4147-A177-3AD203B41FA5}">
                      <a16:colId xmlns:a16="http://schemas.microsoft.com/office/drawing/2014/main" val="1496969553"/>
                    </a:ext>
                  </a:extLst>
                </a:gridCol>
                <a:gridCol w="1097760">
                  <a:extLst>
                    <a:ext uri="{9D8B030D-6E8A-4147-A177-3AD203B41FA5}">
                      <a16:colId xmlns:a16="http://schemas.microsoft.com/office/drawing/2014/main" val="3548725550"/>
                    </a:ext>
                  </a:extLst>
                </a:gridCol>
              </a:tblGrid>
              <a:tr h="839607">
                <a:tc>
                  <a:txBody>
                    <a:bodyPr/>
                    <a:lstStyle/>
                    <a:p>
                      <a:pPr algn="ctr" rtl="0" fontAlgn="ctr"/>
                      <a:r>
                        <a:rPr lang="nb-NO" sz="1400" b="0" i="0" u="none" strike="noStrike" dirty="0">
                          <a:solidFill>
                            <a:srgbClr val="000000"/>
                          </a:solidFill>
                          <a:effectLst/>
                          <a:latin typeface="Calibri" panose="020F0502020204030204" pitchFamily="34" charset="0"/>
                        </a:rPr>
                        <a:t>Segments/ </a:t>
                      </a:r>
                      <a:r>
                        <a:rPr lang="nb-NO" sz="1400" b="0" i="0" u="none" strike="noStrike" dirty="0" err="1">
                          <a:solidFill>
                            <a:srgbClr val="000000"/>
                          </a:solidFill>
                          <a:effectLst/>
                          <a:latin typeface="Calibri" panose="020F0502020204030204" pitchFamily="34" charset="0"/>
                        </a:rPr>
                        <a:t>destinations</a:t>
                      </a:r>
                      <a:r>
                        <a:rPr lang="nb-NO" sz="14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nb-NO" sz="1400" b="0" i="0" u="none" strike="noStrike" dirty="0" err="1">
                          <a:solidFill>
                            <a:srgbClr val="000000"/>
                          </a:solidFill>
                          <a:effectLst/>
                          <a:latin typeface="Calibri" panose="020F0502020204030204" pitchFamily="34" charset="0"/>
                        </a:rPr>
                        <a:t>Playful</a:t>
                      </a:r>
                      <a:r>
                        <a:rPr lang="nb-NO" sz="1400" b="0" i="0" u="none" strike="noStrike" dirty="0">
                          <a:solidFill>
                            <a:srgbClr val="000000"/>
                          </a:solidFill>
                          <a:effectLst/>
                          <a:latin typeface="Calibri" panose="020F0502020204030204" pitchFamily="34" charset="0"/>
                        </a:rPr>
                        <a:t> Liberation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nb-NO" sz="1400" b="0" i="0" u="none" strike="noStrike">
                          <a:solidFill>
                            <a:srgbClr val="000000"/>
                          </a:solidFill>
                          <a:effectLst/>
                          <a:latin typeface="Calibri" panose="020F0502020204030204" pitchFamily="34" charset="0"/>
                        </a:rPr>
                        <a:t>Social Immersion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nb-NO" sz="1400" b="0" i="0" u="none" strike="noStrike">
                          <a:solidFill>
                            <a:srgbClr val="FFFFFF"/>
                          </a:solidFill>
                          <a:effectLst/>
                          <a:latin typeface="Calibri" panose="020F0502020204030204" pitchFamily="34" charset="0"/>
                        </a:rPr>
                        <a:t>Sharing &amp; Caring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4507"/>
                    </a:solidFill>
                  </a:tcPr>
                </a:tc>
                <a:tc>
                  <a:txBody>
                    <a:bodyPr/>
                    <a:lstStyle/>
                    <a:p>
                      <a:pPr algn="ctr" rtl="0" fontAlgn="ctr"/>
                      <a:r>
                        <a:rPr lang="nb-NO" sz="1400" b="0" i="0" u="none" strike="noStrike">
                          <a:solidFill>
                            <a:srgbClr val="FFFFFF"/>
                          </a:solidFill>
                          <a:effectLst/>
                          <a:latin typeface="Calibri" panose="020F0502020204030204" pitchFamily="34" charset="0"/>
                        </a:rPr>
                        <a:t>Escape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nb-NO" sz="1400" b="0" i="0" u="none" strike="noStrike">
                          <a:solidFill>
                            <a:srgbClr val="FFFFFF"/>
                          </a:solidFill>
                          <a:effectLst/>
                          <a:latin typeface="Calibri" panose="020F0502020204030204" pitchFamily="34" charset="0"/>
                        </a:rPr>
                        <a:t>Control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223"/>
                    </a:solidFill>
                  </a:tcPr>
                </a:tc>
                <a:tc>
                  <a:txBody>
                    <a:bodyPr/>
                    <a:lstStyle/>
                    <a:p>
                      <a:pPr algn="ctr" rtl="0" fontAlgn="ctr"/>
                      <a:r>
                        <a:rPr lang="nb-NO" sz="1400" b="0" i="0" u="none" strike="noStrike">
                          <a:solidFill>
                            <a:srgbClr val="000000"/>
                          </a:solidFill>
                          <a:effectLst/>
                          <a:latin typeface="Calibri" panose="020F0502020204030204" pitchFamily="34" charset="0"/>
                        </a:rPr>
                        <a:t>Broadening My Cultural Horizon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1400" b="0" i="0" u="none" strike="noStrike" dirty="0">
                          <a:solidFill>
                            <a:srgbClr val="FFFFFF"/>
                          </a:solidFill>
                          <a:effectLst/>
                          <a:latin typeface="Calibri" panose="020F0502020204030204" pitchFamily="34" charset="0"/>
                        </a:rPr>
                        <a:t>Adventures in the World of Natural Beauty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nb-NO" sz="1400" b="0" i="0" u="none" strike="noStrike" dirty="0" err="1">
                          <a:solidFill>
                            <a:srgbClr val="FFFFFF"/>
                          </a:solidFill>
                          <a:effectLst/>
                          <a:latin typeface="Calibri" panose="020F0502020204030204" pitchFamily="34" charset="0"/>
                        </a:rPr>
                        <a:t>Extravagant</a:t>
                      </a:r>
                      <a:r>
                        <a:rPr lang="nb-NO" sz="1400" b="0" i="0" u="none" strike="noStrike" dirty="0">
                          <a:solidFill>
                            <a:srgbClr val="FFFFFF"/>
                          </a:solidFill>
                          <a:effectLst/>
                          <a:latin typeface="Calibri" panose="020F0502020204030204" pitchFamily="34" charset="0"/>
                        </a:rPr>
                        <a:t> </a:t>
                      </a:r>
                      <a:r>
                        <a:rPr lang="nb-NO" sz="1400" b="0" i="0" u="none" strike="noStrike" dirty="0" err="1">
                          <a:solidFill>
                            <a:srgbClr val="FFFFFF"/>
                          </a:solidFill>
                          <a:effectLst/>
                          <a:latin typeface="Calibri" panose="020F0502020204030204" pitchFamily="34" charset="0"/>
                        </a:rPr>
                        <a:t>indulgence</a:t>
                      </a:r>
                      <a:endParaRPr lang="nb-NO" sz="1400" b="0"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rtl="0" fontAlgn="ctr"/>
                      <a:r>
                        <a:rPr lang="nb-NO" sz="1400" b="0" i="0" u="none" strike="noStrike">
                          <a:solidFill>
                            <a:srgbClr val="FFFFFF"/>
                          </a:solidFill>
                          <a:effectLst/>
                          <a:latin typeface="Calibri" panose="020F0502020204030204" pitchFamily="34" charset="0"/>
                        </a:rPr>
                        <a:t>Energy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49215375"/>
                  </a:ext>
                </a:extLst>
              </a:tr>
              <a:tr h="216852">
                <a:tc>
                  <a:txBody>
                    <a:bodyPr/>
                    <a:lstStyle/>
                    <a:p>
                      <a:pPr algn="l" fontAlgn="b"/>
                      <a:r>
                        <a:rPr lang="nb-NO" sz="1400" b="0" i="0" u="none" strike="noStrike" dirty="0" err="1">
                          <a:solidFill>
                            <a:srgbClr val="000000"/>
                          </a:solidFill>
                          <a:effectLst/>
                          <a:latin typeface="Calibri" panose="020F0502020204030204" pitchFamily="34" charset="0"/>
                        </a:rPr>
                        <a:t>Austria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650693998"/>
                  </a:ext>
                </a:extLst>
              </a:tr>
              <a:tr h="216852">
                <a:tc>
                  <a:txBody>
                    <a:bodyPr/>
                    <a:lstStyle/>
                    <a:p>
                      <a:pPr algn="l" fontAlgn="b"/>
                      <a:r>
                        <a:rPr lang="nb-NO" sz="1400" b="0" i="0" u="none" strike="noStrike" dirty="0">
                          <a:solidFill>
                            <a:srgbClr val="000000"/>
                          </a:solidFill>
                          <a:effectLst/>
                          <a:latin typeface="Calibri" panose="020F0502020204030204" pitchFamily="34" charset="0"/>
                        </a:rPr>
                        <a:t>Canada</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71797687"/>
                  </a:ext>
                </a:extLst>
              </a:tr>
              <a:tr h="216852">
                <a:tc>
                  <a:txBody>
                    <a:bodyPr/>
                    <a:lstStyle/>
                    <a:p>
                      <a:pPr algn="l" fontAlgn="b"/>
                      <a:r>
                        <a:rPr lang="nb-NO" sz="1400" b="0" i="0" u="none" strike="noStrike" dirty="0" err="1">
                          <a:solidFill>
                            <a:srgbClr val="000000"/>
                          </a:solidFill>
                          <a:effectLst/>
                          <a:latin typeface="Calibri" panose="020F0502020204030204" pitchFamily="34" charset="0"/>
                        </a:rPr>
                        <a:t>Croatia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43049981"/>
                  </a:ext>
                </a:extLst>
              </a:tr>
              <a:tr h="216852">
                <a:tc>
                  <a:txBody>
                    <a:bodyPr/>
                    <a:lstStyle/>
                    <a:p>
                      <a:pPr algn="l" fontAlgn="b"/>
                      <a:r>
                        <a:rPr lang="nb-NO" sz="1400" b="0" i="0" u="none" strike="noStrike" dirty="0" err="1">
                          <a:solidFill>
                            <a:srgbClr val="000000"/>
                          </a:solidFill>
                          <a:effectLst/>
                          <a:latin typeface="Calibri" panose="020F0502020204030204" pitchFamily="34" charset="0"/>
                        </a:rPr>
                        <a:t>Czech</a:t>
                      </a:r>
                      <a:r>
                        <a:rPr lang="nb-NO" sz="1400" b="0" i="0" u="none" strike="noStrike" dirty="0">
                          <a:solidFill>
                            <a:srgbClr val="000000"/>
                          </a:solidFill>
                          <a:effectLst/>
                          <a:latin typeface="Calibri" panose="020F0502020204030204" pitchFamily="34" charset="0"/>
                        </a:rPr>
                        <a:t> Republic</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73952239"/>
                  </a:ext>
                </a:extLst>
              </a:tr>
              <a:tr h="216852">
                <a:tc>
                  <a:txBody>
                    <a:bodyPr/>
                    <a:lstStyle/>
                    <a:p>
                      <a:pPr algn="l" fontAlgn="b"/>
                      <a:r>
                        <a:rPr lang="nb-NO" sz="1400" b="0" i="0" u="none" strike="noStrike" dirty="0" err="1">
                          <a:solidFill>
                            <a:srgbClr val="000000"/>
                          </a:solidFill>
                          <a:effectLst/>
                          <a:latin typeface="Calibri" panose="020F0502020204030204" pitchFamily="34" charset="0"/>
                        </a:rPr>
                        <a:t>Denmark</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39456000"/>
                  </a:ext>
                </a:extLst>
              </a:tr>
              <a:tr h="216852">
                <a:tc>
                  <a:txBody>
                    <a:bodyPr/>
                    <a:lstStyle/>
                    <a:p>
                      <a:pPr algn="l" fontAlgn="b"/>
                      <a:r>
                        <a:rPr lang="nb-NO" sz="1400" b="0" i="0" u="none" strike="noStrike" dirty="0">
                          <a:solidFill>
                            <a:srgbClr val="000000"/>
                          </a:solidFill>
                          <a:effectLst/>
                          <a:latin typeface="Calibri" panose="020F0502020204030204" pitchFamily="34" charset="0"/>
                        </a:rPr>
                        <a:t>Finland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98666724"/>
                  </a:ext>
                </a:extLst>
              </a:tr>
              <a:tr h="216852">
                <a:tc>
                  <a:txBody>
                    <a:bodyPr/>
                    <a:lstStyle/>
                    <a:p>
                      <a:pPr algn="l" fontAlgn="b"/>
                      <a:r>
                        <a:rPr lang="nb-NO" sz="1400" b="0" i="0" u="none" strike="noStrike" dirty="0">
                          <a:solidFill>
                            <a:srgbClr val="000000"/>
                          </a:solidFill>
                          <a:effectLst/>
                          <a:latin typeface="Calibri" panose="020F0502020204030204" pitchFamily="34" charset="0"/>
                        </a:rPr>
                        <a:t>France</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245217367"/>
                  </a:ext>
                </a:extLst>
              </a:tr>
              <a:tr h="216852">
                <a:tc>
                  <a:txBody>
                    <a:bodyPr/>
                    <a:lstStyle/>
                    <a:p>
                      <a:pPr algn="l" fontAlgn="b"/>
                      <a:r>
                        <a:rPr lang="nb-NO" sz="1400" b="0" i="0" u="none" strike="noStrike">
                          <a:solidFill>
                            <a:srgbClr val="000000"/>
                          </a:solidFill>
                          <a:effectLst/>
                          <a:latin typeface="Calibri" panose="020F0502020204030204" pitchFamily="34" charset="0"/>
                        </a:rPr>
                        <a:t>Germany</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6400635"/>
                  </a:ext>
                </a:extLst>
              </a:tr>
              <a:tr h="216852">
                <a:tc>
                  <a:txBody>
                    <a:bodyPr/>
                    <a:lstStyle/>
                    <a:p>
                      <a:pPr algn="l" fontAlgn="b"/>
                      <a:r>
                        <a:rPr lang="nb-NO" sz="1400" b="0" i="0" u="none" strike="noStrike">
                          <a:solidFill>
                            <a:srgbClr val="000000"/>
                          </a:solidFill>
                          <a:effectLst/>
                          <a:latin typeface="Calibri" panose="020F0502020204030204" pitchFamily="34" charset="0"/>
                        </a:rPr>
                        <a:t>Iceland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56321377"/>
                  </a:ext>
                </a:extLst>
              </a:tr>
              <a:tr h="216852">
                <a:tc>
                  <a:txBody>
                    <a:bodyPr/>
                    <a:lstStyle/>
                    <a:p>
                      <a:pPr algn="l" fontAlgn="b"/>
                      <a:r>
                        <a:rPr lang="nb-NO" sz="1400" b="0" i="0" u="none" strike="noStrike" dirty="0" err="1">
                          <a:solidFill>
                            <a:srgbClr val="000000"/>
                          </a:solidFill>
                          <a:effectLst/>
                          <a:latin typeface="Calibri" panose="020F0502020204030204" pitchFamily="34" charset="0"/>
                        </a:rPr>
                        <a:t>Italy</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46451285"/>
                  </a:ext>
                </a:extLst>
              </a:tr>
              <a:tr h="216852">
                <a:tc>
                  <a:txBody>
                    <a:bodyPr/>
                    <a:lstStyle/>
                    <a:p>
                      <a:pPr algn="l" fontAlgn="b"/>
                      <a:r>
                        <a:rPr lang="nb-NO" sz="1400" b="0" i="0" u="none" strike="noStrike" dirty="0" err="1">
                          <a:solidFill>
                            <a:srgbClr val="000000"/>
                          </a:solidFill>
                          <a:effectLst/>
                          <a:latin typeface="Calibri" panose="020F0502020204030204" pitchFamily="34" charset="0"/>
                        </a:rPr>
                        <a:t>Netherlands</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464644110"/>
                  </a:ext>
                </a:extLst>
              </a:tr>
              <a:tr h="216852">
                <a:tc>
                  <a:txBody>
                    <a:bodyPr/>
                    <a:lstStyle/>
                    <a:p>
                      <a:pPr algn="l" fontAlgn="b"/>
                      <a:r>
                        <a:rPr lang="nb-NO" sz="1400" b="0" i="0" u="none" strike="noStrike" dirty="0">
                          <a:solidFill>
                            <a:srgbClr val="000000"/>
                          </a:solidFill>
                          <a:effectLst/>
                          <a:latin typeface="Calibri" panose="020F0502020204030204" pitchFamily="34" charset="0"/>
                        </a:rPr>
                        <a:t>New Zealand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66296164"/>
                  </a:ext>
                </a:extLst>
              </a:tr>
              <a:tr h="216852">
                <a:tc>
                  <a:txBody>
                    <a:bodyPr/>
                    <a:lstStyle/>
                    <a:p>
                      <a:pPr algn="l" fontAlgn="b"/>
                      <a:r>
                        <a:rPr lang="nb-NO" sz="1400" b="1" i="0" u="none" strike="noStrike" dirty="0">
                          <a:solidFill>
                            <a:srgbClr val="000000"/>
                          </a:solidFill>
                          <a:effectLst/>
                          <a:latin typeface="Calibri" panose="020F0502020204030204" pitchFamily="34" charset="0"/>
                        </a:rPr>
                        <a:t>Norway</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1" i="0" u="none" strike="noStrike" dirty="0">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1" i="0" u="none" strike="noStrike" dirty="0">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1" i="0" u="none" strike="noStrike" dirty="0">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83098817"/>
                  </a:ext>
                </a:extLst>
              </a:tr>
              <a:tr h="216852">
                <a:tc>
                  <a:txBody>
                    <a:bodyPr/>
                    <a:lstStyle/>
                    <a:p>
                      <a:pPr algn="l" fontAlgn="b"/>
                      <a:r>
                        <a:rPr lang="nb-NO" sz="1400" b="0" i="0" u="none" strike="noStrike" dirty="0">
                          <a:solidFill>
                            <a:srgbClr val="000000"/>
                          </a:solidFill>
                          <a:effectLst/>
                          <a:latin typeface="Calibri" panose="020F0502020204030204" pitchFamily="34" charset="0"/>
                        </a:rPr>
                        <a:t>Portugal</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dirty="0">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492173739"/>
                  </a:ext>
                </a:extLst>
              </a:tr>
              <a:tr h="216852">
                <a:tc>
                  <a:txBody>
                    <a:bodyPr/>
                    <a:lstStyle/>
                    <a:p>
                      <a:pPr algn="l" fontAlgn="b"/>
                      <a:r>
                        <a:rPr lang="nb-NO" sz="1400" b="0" i="0" u="none" strike="noStrike" dirty="0">
                          <a:solidFill>
                            <a:srgbClr val="000000"/>
                          </a:solidFill>
                          <a:effectLst/>
                          <a:latin typeface="Calibri" panose="020F0502020204030204" pitchFamily="34" charset="0"/>
                        </a:rPr>
                        <a:t>Scotland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66350040"/>
                  </a:ext>
                </a:extLst>
              </a:tr>
              <a:tr h="216852">
                <a:tc>
                  <a:txBody>
                    <a:bodyPr/>
                    <a:lstStyle/>
                    <a:p>
                      <a:pPr algn="l" fontAlgn="b"/>
                      <a:r>
                        <a:rPr lang="nb-NO" sz="1400" b="0" i="0" u="none" strike="noStrike" dirty="0">
                          <a:solidFill>
                            <a:srgbClr val="000000"/>
                          </a:solidFill>
                          <a:effectLst/>
                          <a:latin typeface="Calibri" panose="020F0502020204030204" pitchFamily="34" charset="0"/>
                        </a:rPr>
                        <a:t>South </a:t>
                      </a:r>
                      <a:r>
                        <a:rPr lang="nb-NO" sz="1400" b="0" i="0" u="none" strike="noStrike" dirty="0" err="1">
                          <a:solidFill>
                            <a:srgbClr val="000000"/>
                          </a:solidFill>
                          <a:effectLst/>
                          <a:latin typeface="Calibri" panose="020F0502020204030204" pitchFamily="34" charset="0"/>
                        </a:rPr>
                        <a:t>Africa</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53042095"/>
                  </a:ext>
                </a:extLst>
              </a:tr>
              <a:tr h="216852">
                <a:tc>
                  <a:txBody>
                    <a:bodyPr/>
                    <a:lstStyle/>
                    <a:p>
                      <a:pPr algn="l" fontAlgn="b"/>
                      <a:r>
                        <a:rPr lang="nb-NO" sz="1400" b="0" i="0" u="none" strike="noStrike" dirty="0">
                          <a:solidFill>
                            <a:srgbClr val="000000"/>
                          </a:solidFill>
                          <a:effectLst/>
                          <a:latin typeface="Calibri" panose="020F0502020204030204" pitchFamily="34" charset="0"/>
                        </a:rPr>
                        <a:t>Spain</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341978996"/>
                  </a:ext>
                </a:extLst>
              </a:tr>
              <a:tr h="216852">
                <a:tc>
                  <a:txBody>
                    <a:bodyPr/>
                    <a:lstStyle/>
                    <a:p>
                      <a:pPr algn="l" fontAlgn="b"/>
                      <a:r>
                        <a:rPr lang="nb-NO" sz="1400" b="0" i="0" u="none" strike="noStrike" dirty="0" err="1">
                          <a:solidFill>
                            <a:srgbClr val="000000"/>
                          </a:solidFill>
                          <a:effectLst/>
                          <a:latin typeface="Calibri" panose="020F0502020204030204" pitchFamily="34" charset="0"/>
                        </a:rPr>
                        <a:t>Switzerland</a:t>
                      </a:r>
                      <a:endParaRPr lang="nb-NO" sz="1400" b="0" i="0" u="none" strike="noStrike" dirty="0">
                        <a:solidFill>
                          <a:srgbClr val="000000"/>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22250143"/>
                  </a:ext>
                </a:extLst>
              </a:tr>
              <a:tr h="216852">
                <a:tc>
                  <a:txBody>
                    <a:bodyPr/>
                    <a:lstStyle/>
                    <a:p>
                      <a:pPr algn="l" fontAlgn="b"/>
                      <a:r>
                        <a:rPr lang="nb-NO" sz="1400" b="0" i="0" u="none" strike="noStrike" dirty="0">
                          <a:solidFill>
                            <a:srgbClr val="000000"/>
                          </a:solidFill>
                          <a:effectLst/>
                          <a:latin typeface="Calibri" panose="020F0502020204030204" pitchFamily="34" charset="0"/>
                        </a:rPr>
                        <a:t>Thailand</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60451911"/>
                  </a:ext>
                </a:extLst>
              </a:tr>
              <a:tr h="216852">
                <a:tc>
                  <a:txBody>
                    <a:bodyPr/>
                    <a:lstStyle/>
                    <a:p>
                      <a:pPr algn="l" fontAlgn="b"/>
                      <a:r>
                        <a:rPr lang="nb-NO" sz="1400" b="0" i="0" u="none" strike="noStrike" dirty="0">
                          <a:solidFill>
                            <a:srgbClr val="000000"/>
                          </a:solidFill>
                          <a:effectLst/>
                          <a:latin typeface="Calibri" panose="020F0502020204030204" pitchFamily="34" charset="0"/>
                        </a:rPr>
                        <a:t>USA</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400" b="0" i="0" u="none" strike="noStrike">
                          <a:solidFill>
                            <a:srgbClr val="000000"/>
                          </a:solidFill>
                          <a:effectLst/>
                          <a:latin typeface="Calibri" panose="020F0502020204030204" pitchFamily="34" charset="0"/>
                        </a:rPr>
                        <a:t>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nb-NO" sz="1400" b="0" i="0" u="none" strike="noStrike">
                          <a:solidFill>
                            <a:srgbClr val="000000"/>
                          </a:solidFill>
                          <a:effectLst/>
                          <a:latin typeface="Calibri" panose="020F0502020204030204" pitchFamily="34" charset="0"/>
                        </a:rPr>
                        <a:t>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nb-NO" sz="1400" b="0" i="0" u="none" strike="noStrike">
                          <a:solidFill>
                            <a:srgbClr val="000000"/>
                          </a:solidFill>
                          <a:effectLst/>
                          <a:latin typeface="Calibri" panose="020F0502020204030204" pitchFamily="34" charset="0"/>
                        </a:rPr>
                        <a:t>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nb-NO" sz="1400" b="0" i="0" u="none" strike="noStrike" dirty="0">
                          <a:solidFill>
                            <a:srgbClr val="000000"/>
                          </a:solidFill>
                          <a:effectLst/>
                          <a:latin typeface="Calibri" panose="020F0502020204030204" pitchFamily="34" charset="0"/>
                        </a:rPr>
                        <a:t>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68536940"/>
                  </a:ext>
                </a:extLst>
              </a:tr>
            </a:tbl>
          </a:graphicData>
        </a:graphic>
      </p:graphicFrame>
      <p:sp>
        <p:nvSpPr>
          <p:cNvPr id="3" name="Title 2"/>
          <p:cNvSpPr>
            <a:spLocks noGrp="1"/>
          </p:cNvSpPr>
          <p:nvPr>
            <p:ph type="title"/>
          </p:nvPr>
        </p:nvSpPr>
        <p:spPr>
          <a:xfrm>
            <a:off x="540000" y="540546"/>
            <a:ext cx="11761712" cy="553998"/>
          </a:xfrm>
        </p:spPr>
        <p:txBody>
          <a:bodyPr/>
          <a:lstStyle/>
          <a:p>
            <a:r>
              <a:rPr lang="en-US" dirty="0"/>
              <a:t>Overview Destinations fit in the Swedish market</a:t>
            </a:r>
          </a:p>
        </p:txBody>
      </p:sp>
      <p:graphicFrame>
        <p:nvGraphicFramePr>
          <p:cNvPr id="8" name="Table 7"/>
          <p:cNvGraphicFramePr>
            <a:graphicFrameLocks noGrp="1"/>
          </p:cNvGraphicFramePr>
          <p:nvPr>
            <p:extLst>
              <p:ext uri="{D42A27DB-BD31-4B8C-83A1-F6EECF244321}">
                <p14:modId xmlns:p14="http://schemas.microsoft.com/office/powerpoint/2010/main" val="606253254"/>
              </p:ext>
            </p:extLst>
          </p:nvPr>
        </p:nvGraphicFramePr>
        <p:xfrm>
          <a:off x="11010192" y="6548928"/>
          <a:ext cx="1296144" cy="76009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Good</a:t>
                      </a:r>
                      <a:r>
                        <a:rPr lang="en-US" sz="1600" b="0" i="0" u="none" strike="noStrike" baseline="0" dirty="0">
                          <a:solidFill>
                            <a:srgbClr val="000000"/>
                          </a:solidFill>
                          <a:latin typeface="+mn-lt"/>
                        </a:rPr>
                        <a:t> fit</a:t>
                      </a:r>
                      <a:endParaRPr lang="en-US" sz="16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6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pic>
        <p:nvPicPr>
          <p:cNvPr id="5" name="Picture 2" descr="Bilderesultat for country falg button sweden">
            <a:extLst>
              <a:ext uri="{FF2B5EF4-FFF2-40B4-BE49-F238E27FC236}">
                <a16:creationId xmlns:a16="http://schemas.microsoft.com/office/drawing/2014/main" id="{8E2B959A-CD1D-485B-88EA-6D91A6A23B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96551" y="6876975"/>
            <a:ext cx="513334" cy="48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5997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bc2e8672-3fb8-4bd7-a13e-af7535a3ba5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12511</Words>
  <Application>Microsoft Office PowerPoint</Application>
  <PresentationFormat>Custom</PresentationFormat>
  <Paragraphs>2224</Paragraphs>
  <Slides>115</Slides>
  <Notes>16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115</vt:i4>
      </vt:variant>
    </vt:vector>
  </HeadingPairs>
  <TitlesOfParts>
    <vt:vector size="131" baseType="lpstr">
      <vt:lpstr>ＭＳ Ｐゴシック</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STHupo</vt:lpstr>
      <vt:lpstr>Times New Roman</vt:lpstr>
      <vt:lpstr>Verdana</vt:lpstr>
      <vt:lpstr>Wingdings</vt:lpstr>
      <vt:lpstr>Presentation - Cerise</vt:lpstr>
      <vt:lpstr>PowerPoint Presentation</vt:lpstr>
      <vt:lpstr>PowerPoint Presentation</vt:lpstr>
      <vt:lpstr>Norway a true</vt:lpstr>
      <vt:lpstr>PowerPoint Presentation</vt:lpstr>
      <vt:lpstr>PowerPoint Presentation</vt:lpstr>
      <vt:lpstr>Behind the research</vt:lpstr>
      <vt:lpstr>THE starting point: </vt:lpstr>
      <vt:lpstr>The key to brand building</vt:lpstr>
      <vt:lpstr>PowerPoint Presentation</vt:lpstr>
      <vt:lpstr>Building deep brand relationships with Censydiam</vt:lpstr>
      <vt:lpstr>Censydiam in a nutshell</vt:lpstr>
      <vt:lpstr>Censydiam seeks to uncover the different drivers</vt:lpstr>
      <vt:lpstr>From Censydiam hypothesis to global category frame</vt:lpstr>
      <vt:lpstr>The same person, but different situations and different motivations</vt:lpstr>
      <vt:lpstr>PowerPoint Presentation</vt:lpstr>
      <vt:lpstr>PowerPoint Presentation</vt:lpstr>
      <vt:lpstr>And now the results…</vt:lpstr>
      <vt:lpstr>Sample N = 2258</vt:lpstr>
      <vt:lpstr>holiday</vt:lpstr>
      <vt:lpstr>Emotional Benefits</vt:lpstr>
      <vt:lpstr>Ideal destination characteristics</vt:lpstr>
      <vt:lpstr>Ideal brand Personality</vt:lpstr>
      <vt:lpstr>Ideal Social Identity</vt:lpstr>
      <vt:lpstr>PowerPoint Presentation</vt:lpstr>
      <vt:lpstr>WHEN, WHO, HOW, where</vt:lpstr>
      <vt:lpstr>Sources of information before and during travel</vt:lpstr>
      <vt:lpstr>Most travels are decided upon between 1-6 months in advance</vt:lpstr>
      <vt:lpstr>Ever visited this country?</vt:lpstr>
      <vt:lpstr>A note on planning horizons</vt:lpstr>
      <vt:lpstr>PowerPoint Presentation</vt:lpstr>
      <vt:lpstr>PowerPoint Presentation</vt:lpstr>
      <vt:lpstr>Segment overview and size*</vt:lpstr>
      <vt:lpstr>Segment size* per market</vt:lpstr>
      <vt:lpstr>Segments share of occasion – global</vt:lpstr>
      <vt:lpstr>Segments share of occasion – Sweden</vt:lpstr>
      <vt:lpstr>PowerPoint Presentation</vt:lpstr>
      <vt:lpstr>PowerPoint Presentation</vt:lpstr>
      <vt:lpstr>PowerPoint Presentation</vt:lpstr>
      <vt:lpstr>PowerPoint Presentation</vt:lpstr>
      <vt:lpstr>Playful LIBERATION - Active, relaxed and fresh</vt:lpstr>
      <vt:lpstr>Segment profile – playful liberation</vt:lpstr>
      <vt:lpstr>Segment profile - playful liberation</vt:lpstr>
      <vt:lpstr>PowerPoint Presentation</vt:lpstr>
      <vt:lpstr>PowerPoint Presentation</vt:lpstr>
      <vt:lpstr>PowerPoint Presentation</vt:lpstr>
      <vt:lpstr>SOCIAL IMMERSION - Active, relaxed and fresh</vt:lpstr>
      <vt:lpstr>Segment profile – SOCIAL IMMERSION</vt:lpstr>
      <vt:lpstr>Segment profile - SOCIAL IMMERSION</vt:lpstr>
      <vt:lpstr>PowerPoint Presentation</vt:lpstr>
      <vt:lpstr>PowerPoint Presentation</vt:lpstr>
      <vt:lpstr>PowerPoint Presentation</vt:lpstr>
      <vt:lpstr>SHARING AND CARING</vt:lpstr>
      <vt:lpstr>Segment profile – SHARING AND CARING</vt:lpstr>
      <vt:lpstr>Segment profile - SHARING AND CARING</vt:lpstr>
      <vt:lpstr>PowerPoint Presentation</vt:lpstr>
      <vt:lpstr>PowerPoint Presentation</vt:lpstr>
      <vt:lpstr>PowerPoint Presentation</vt:lpstr>
      <vt:lpstr>ESCAPE</vt:lpstr>
      <vt:lpstr>Segment profile – ESCAPE</vt:lpstr>
      <vt:lpstr>Segment profile - ESCAPE</vt:lpstr>
      <vt:lpstr>PowerPoint Presentation</vt:lpstr>
      <vt:lpstr>PowerPoint Presentation</vt:lpstr>
      <vt:lpstr>PowerPoint Presentation</vt:lpstr>
      <vt:lpstr>CONTROL</vt:lpstr>
      <vt:lpstr>Segment profile – CONTROL</vt:lpstr>
      <vt:lpstr>Segment profile - CONTROL</vt:lpstr>
      <vt:lpstr>PowerPoint Presentation</vt:lpstr>
      <vt:lpstr>PowerPoint Presentation</vt:lpstr>
      <vt:lpstr>PowerPoint Presentation</vt:lpstr>
      <vt:lpstr>BROADENING MY CULTURAL HORIZON</vt:lpstr>
      <vt:lpstr>Segment profile – BROADENING MY CULTURAL HORIZON</vt:lpstr>
      <vt:lpstr>PowerPoint Presentation</vt:lpstr>
      <vt:lpstr>PowerPoint Presentation</vt:lpstr>
      <vt:lpstr>PowerPoint Presentation</vt:lpstr>
      <vt:lpstr>PowerPoint Presentation</vt:lpstr>
      <vt:lpstr>ADVENTURES IN the world of natural beauty</vt:lpstr>
      <vt:lpstr>Segment profile – ADVENTURES IN the world of natural beauty</vt:lpstr>
      <vt:lpstr>PowerPoint Presentation</vt:lpstr>
      <vt:lpstr>PowerPoint Presentation</vt:lpstr>
      <vt:lpstr>PowerPoint Presentation</vt:lpstr>
      <vt:lpstr>PowerPoint Presentation</vt:lpstr>
      <vt:lpstr>EXTRAVAGANT INDULGENCE</vt:lpstr>
      <vt:lpstr>Segment profile – EXTRAVAGANT INDULGENCE</vt:lpstr>
      <vt:lpstr>Segment profile - EXTRAVAGANT INDULGENCE</vt:lpstr>
      <vt:lpstr>PowerPoint Presentation</vt:lpstr>
      <vt:lpstr>PowerPoint Presentation</vt:lpstr>
      <vt:lpstr>PowerPoint Presentation</vt:lpstr>
      <vt:lpstr>ENERGY</vt:lpstr>
      <vt:lpstr>Segment profile – ENERGY</vt:lpstr>
      <vt:lpstr>Segment profile - ENERGY</vt:lpstr>
      <vt:lpstr>PowerPoint Presentation</vt:lpstr>
      <vt:lpstr>PowerPoint Presentation</vt:lpstr>
      <vt:lpstr>PowerPoint Presentation</vt:lpstr>
      <vt:lpstr>PowerPoint Presentation</vt:lpstr>
      <vt:lpstr>PowerPoint Presentation</vt:lpstr>
      <vt:lpstr>Top associations to Norway On all four facets</vt:lpstr>
      <vt:lpstr>PowerPoint Presentation</vt:lpstr>
      <vt:lpstr>Norway’s fit to segments in all markets</vt:lpstr>
      <vt:lpstr>Overview Destinations fit in the Swedish market</vt:lpstr>
      <vt:lpstr>PowerPoint Presentation</vt:lpstr>
      <vt:lpstr>The task at hand</vt:lpstr>
      <vt:lpstr>PowerPoint Presentation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 for Sweden</vt:lpstr>
      <vt:lpstr>Norway Needs to continue to work on Holiday basics in Sweden</vt:lpstr>
      <vt:lpstr>Norway connects well with multiple needs in Sweden</vt:lpstr>
      <vt:lpstr>Looking at Norway’s current strengths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2016-05-04T14:05:50Z</dcterms:created>
  <dcterms:modified xsi:type="dcterms:W3CDTF">2017-10-19T09:37:12Z</dcterms:modified>
</cp:coreProperties>
</file>