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5" r:id="rId2"/>
    <p:sldId id="333" r:id="rId3"/>
    <p:sldId id="552" r:id="rId4"/>
    <p:sldId id="426" r:id="rId5"/>
    <p:sldId id="447" r:id="rId6"/>
    <p:sldId id="558" r:id="rId7"/>
    <p:sldId id="555" r:id="rId8"/>
    <p:sldId id="556" r:id="rId9"/>
    <p:sldId id="549" r:id="rId10"/>
    <p:sldId id="543" r:id="rId11"/>
    <p:sldId id="547" r:id="rId12"/>
    <p:sldId id="548" r:id="rId13"/>
    <p:sldId id="559" r:id="rId14"/>
    <p:sldId id="546" r:id="rId15"/>
  </p:sldIdLst>
  <p:sldSz cx="14630400" cy="8229600"/>
  <p:notesSz cx="6858000" cy="91440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68A33"/>
    <a:srgbClr val="A5BFDD"/>
    <a:srgbClr val="0079C1"/>
    <a:srgbClr val="8DC63F"/>
    <a:srgbClr val="E20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9527" autoAdjust="0"/>
  </p:normalViewPr>
  <p:slideViewPr>
    <p:cSldViewPr>
      <p:cViewPr>
        <p:scale>
          <a:sx n="40" d="100"/>
          <a:sy n="40" d="100"/>
        </p:scale>
        <p:origin x="-1848" y="-99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7991-916E-4813-AB20-22FE22E544F2}" type="datetimeFigureOut">
              <a:rPr lang="en-CA" smtClean="0"/>
              <a:t>1/18/16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0F219-06B0-4543-AB11-D0A75D0688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3236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6626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Local Industry Leader – Dr. Alan</a:t>
            </a:r>
            <a:r>
              <a:rPr lang="en-CA" baseline="0" dirty="0" smtClean="0"/>
              <a:t> Winter &amp; Suzanne Gill </a:t>
            </a:r>
          </a:p>
          <a:p>
            <a:r>
              <a:rPr lang="en-CA" dirty="0" smtClean="0"/>
              <a:t>Local Chapter – Genome BC</a:t>
            </a:r>
          </a:p>
          <a:p>
            <a:r>
              <a:rPr lang="en-CA" dirty="0" smtClean="0"/>
              <a:t>Canadian Association – Genome Canada – link to another local in Calgary who wanted to bring IUBMB to Vancouver –</a:t>
            </a:r>
            <a:r>
              <a:rPr lang="en-CA" baseline="0" dirty="0" smtClean="0"/>
              <a:t> attended one of our bid seminars</a:t>
            </a:r>
            <a:endParaRPr lang="en-CA" dirty="0" smtClean="0"/>
          </a:p>
          <a:p>
            <a:r>
              <a:rPr lang="en-CA" dirty="0" smtClean="0"/>
              <a:t>International Association </a:t>
            </a:r>
          </a:p>
          <a:p>
            <a:r>
              <a:rPr lang="en-CA" dirty="0" smtClean="0"/>
              <a:t>PCO -</a:t>
            </a:r>
            <a:r>
              <a:rPr lang="en-CA" baseline="0" dirty="0" smtClean="0"/>
              <a:t> got involved to create preliminary budgets for each bid. PCO Rotation – invaluable complimentary service in the bid stage</a:t>
            </a:r>
          </a:p>
          <a:p>
            <a:endParaRPr lang="en-CA" dirty="0" smtClean="0"/>
          </a:p>
          <a:p>
            <a:r>
              <a:rPr lang="en-CA" dirty="0" smtClean="0"/>
              <a:t>BAH – centre</a:t>
            </a:r>
            <a:r>
              <a:rPr lang="en-CA" baseline="0" dirty="0" smtClean="0"/>
              <a:t> of this; making the connections for the local hosts, PCO’s and 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721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RECOGNITON</a:t>
            </a:r>
            <a:r>
              <a:rPr lang="en-CA" baseline="0" dirty="0" smtClean="0"/>
              <a:t> OF OUR LOCAL HOST PARTNERS VERY IMPORTANT TO BAH PROGRAM </a:t>
            </a:r>
            <a:endParaRPr lang="en-CA" dirty="0" smtClean="0"/>
          </a:p>
          <a:p>
            <a:r>
              <a:rPr lang="en-CA" dirty="0" smtClean="0"/>
              <a:t>April 18</a:t>
            </a:r>
          </a:p>
          <a:p>
            <a:pPr marL="0" marR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Workshop – had</a:t>
            </a:r>
            <a:r>
              <a:rPr lang="en-CA" baseline="0" dirty="0" smtClean="0"/>
              <a:t> new and potential local hosts mixing with past local hosts</a:t>
            </a:r>
            <a:endParaRPr lang="en-CA" dirty="0" smtClean="0"/>
          </a:p>
          <a:p>
            <a:r>
              <a:rPr lang="en-CA" dirty="0" smtClean="0"/>
              <a:t>Be a Local Host Day Proclamation from City</a:t>
            </a:r>
            <a:r>
              <a:rPr lang="en-CA" baseline="0" dirty="0" smtClean="0"/>
              <a:t> Hall</a:t>
            </a:r>
            <a:endParaRPr lang="en-CA" dirty="0" smtClean="0"/>
          </a:p>
          <a:p>
            <a:r>
              <a:rPr lang="en-CA" dirty="0" smtClean="0"/>
              <a:t>Recognition</a:t>
            </a:r>
            <a:r>
              <a:rPr lang="en-CA" baseline="0" dirty="0" smtClean="0"/>
              <a:t> Event – awards for city wide business - 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Bid wins</a:t>
            </a:r>
            <a:r>
              <a:rPr lang="en-CA" baseline="0" dirty="0" smtClean="0"/>
              <a:t> – champagne, flowers and thanks you letter from VCC, </a:t>
            </a:r>
            <a:r>
              <a:rPr lang="en-CA" baseline="0" dirty="0" err="1" smtClean="0"/>
              <a:t>Tvan</a:t>
            </a:r>
            <a:r>
              <a:rPr lang="en-CA" baseline="0" dirty="0" smtClean="0"/>
              <a:t> and VHDA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744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Largest event ever</a:t>
            </a:r>
            <a:r>
              <a:rPr lang="en-CA" baseline="0" dirty="0" smtClean="0"/>
              <a:t> brought to Vancouver needed Local Hosts – not only that but</a:t>
            </a:r>
          </a:p>
          <a:p>
            <a:r>
              <a:rPr lang="en-CA" baseline="0" dirty="0" smtClean="0"/>
              <a:t>So successful in Vancouver in 2011, coming back this year </a:t>
            </a:r>
          </a:p>
          <a:p>
            <a:r>
              <a:rPr lang="en-CA" baseline="0" dirty="0" smtClean="0"/>
              <a:t>Great organization to have in the city – this group had to have a wide range of hotels and </a:t>
            </a:r>
          </a:p>
          <a:p>
            <a:r>
              <a:rPr lang="en-CA" baseline="0" dirty="0" smtClean="0"/>
              <a:t>There are room blocks around the city for their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7486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Be a Host Video: http://www.youtube.com/watch?v=6meyUaUJr9Y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77CAB-C166-4FF7-A749-5D3B8E5A51A2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3743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393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We invest in our local hosts</a:t>
            </a:r>
            <a:r>
              <a:rPr lang="en-CA" baseline="0" dirty="0" smtClean="0"/>
              <a:t> </a:t>
            </a:r>
            <a:r>
              <a:rPr lang="en-CA" dirty="0" smtClean="0"/>
              <a:t>event’s success – work</a:t>
            </a:r>
            <a:r>
              <a:rPr lang="en-CA" baseline="0" dirty="0" smtClean="0"/>
              <a:t> together to make hosts’ conference a success</a:t>
            </a:r>
            <a:endParaRPr lang="en-CA" dirty="0" smtClean="0"/>
          </a:p>
          <a:p>
            <a:r>
              <a:rPr lang="en-CA" dirty="0" smtClean="0"/>
              <a:t>Make</a:t>
            </a:r>
            <a:r>
              <a:rPr lang="en-CA" baseline="0" dirty="0" smtClean="0"/>
              <a:t> it about them not us and our beautiful destination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10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80% of international</a:t>
            </a:r>
            <a:r>
              <a:rPr lang="en-CA" baseline="0" dirty="0" smtClean="0"/>
              <a:t> </a:t>
            </a:r>
            <a:r>
              <a:rPr lang="en-CA" dirty="0" smtClean="0"/>
              <a:t>meetings require</a:t>
            </a:r>
            <a:r>
              <a:rPr lang="en-CA" baseline="0" dirty="0" smtClean="0"/>
              <a:t> local host </a:t>
            </a:r>
          </a:p>
          <a:p>
            <a:r>
              <a:rPr lang="en-CA" baseline="0" dirty="0" smtClean="0"/>
              <a:t>Smaller </a:t>
            </a:r>
            <a:r>
              <a:rPr lang="en-CA" baseline="0" dirty="0" err="1" smtClean="0"/>
              <a:t>Cdn</a:t>
            </a:r>
            <a:r>
              <a:rPr lang="en-CA" baseline="0" dirty="0" smtClean="0"/>
              <a:t> meeting can lead to the US meeting – or a joint </a:t>
            </a:r>
            <a:r>
              <a:rPr lang="en-CA" baseline="0" dirty="0" err="1" smtClean="0"/>
              <a:t>Cdn</a:t>
            </a:r>
            <a:r>
              <a:rPr lang="en-CA" baseline="0" dirty="0" smtClean="0"/>
              <a:t>/American meeting. We have found also that the US may put in a bid with </a:t>
            </a:r>
            <a:r>
              <a:rPr lang="en-CA" baseline="0" dirty="0" err="1" smtClean="0"/>
              <a:t>Cdn</a:t>
            </a:r>
            <a:r>
              <a:rPr lang="en-CA" baseline="0" dirty="0" smtClean="0"/>
              <a:t> counterparts to win larger Intl meetings etc.</a:t>
            </a:r>
            <a:endParaRPr lang="en-CA" dirty="0" smtClean="0"/>
          </a:p>
          <a:p>
            <a:r>
              <a:rPr lang="en-CA" dirty="0" smtClean="0"/>
              <a:t>Institute of Auditors</a:t>
            </a:r>
            <a:r>
              <a:rPr lang="en-CA" baseline="0" dirty="0" smtClean="0"/>
              <a:t> – </a:t>
            </a:r>
            <a:r>
              <a:rPr lang="en-CA" baseline="0" dirty="0" err="1" smtClean="0"/>
              <a:t>Cdn</a:t>
            </a:r>
            <a:r>
              <a:rPr lang="en-CA" baseline="0" dirty="0" smtClean="0"/>
              <a:t> meeting first then Intl </a:t>
            </a:r>
          </a:p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3461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What is BAH – history and activities</a:t>
            </a:r>
          </a:p>
          <a:p>
            <a:endParaRPr lang="en-CA" dirty="0" smtClean="0"/>
          </a:p>
          <a:p>
            <a:r>
              <a:rPr lang="en-CA" dirty="0" smtClean="0"/>
              <a:t>Sales and Marketing initiative  - 1996</a:t>
            </a:r>
          </a:p>
          <a:p>
            <a:r>
              <a:rPr lang="en-CA" dirty="0" smtClean="0"/>
              <a:t>Partnership </a:t>
            </a:r>
            <a:r>
              <a:rPr lang="en-CA" dirty="0" err="1" smtClean="0"/>
              <a:t>btwn</a:t>
            </a:r>
            <a:r>
              <a:rPr lang="en-CA" dirty="0" smtClean="0"/>
              <a:t> VHDA, VCC, </a:t>
            </a:r>
            <a:r>
              <a:rPr lang="en-CA" dirty="0" err="1" smtClean="0"/>
              <a:t>Tvan</a:t>
            </a:r>
            <a:r>
              <a:rPr lang="en-CA" dirty="0" smtClean="0"/>
              <a:t> </a:t>
            </a:r>
          </a:p>
          <a:p>
            <a:endParaRPr lang="en-CA" dirty="0" smtClean="0"/>
          </a:p>
          <a:p>
            <a:r>
              <a:rPr lang="en-CA" dirty="0" smtClean="0"/>
              <a:t>Supports Canadian members of provincial, national and international association members to bring their conferences to Vancouver</a:t>
            </a:r>
          </a:p>
          <a:p>
            <a:endParaRPr lang="en-CA" dirty="0" smtClean="0"/>
          </a:p>
          <a:p>
            <a:r>
              <a:rPr lang="en-CA" dirty="0" smtClean="0"/>
              <a:t>Our goal is to create a partnership between us, the CVB and its members, and you as the local host. 10 people to 20,000 </a:t>
            </a:r>
            <a:r>
              <a:rPr lang="en-CA" dirty="0" err="1" smtClean="0"/>
              <a:t>pax</a:t>
            </a:r>
            <a:r>
              <a:rPr lang="en-CA" dirty="0" smtClean="0"/>
              <a:t> </a:t>
            </a:r>
          </a:p>
          <a:p>
            <a:endParaRPr lang="en-CA" dirty="0" smtClean="0"/>
          </a:p>
          <a:p>
            <a:r>
              <a:rPr lang="en-CA" dirty="0" smtClean="0"/>
              <a:t>Can’t bring </a:t>
            </a:r>
            <a:r>
              <a:rPr lang="en-CA" dirty="0" err="1" smtClean="0"/>
              <a:t>intl</a:t>
            </a:r>
            <a:r>
              <a:rPr lang="en-CA" dirty="0" smtClean="0"/>
              <a:t> </a:t>
            </a:r>
            <a:r>
              <a:rPr lang="en-CA" dirty="0" err="1" smtClean="0"/>
              <a:t>mtgs</a:t>
            </a:r>
            <a:r>
              <a:rPr lang="en-CA" dirty="0" smtClean="0"/>
              <a:t> without them– 80 to 90% of </a:t>
            </a:r>
            <a:r>
              <a:rPr lang="en-CA" dirty="0" err="1" smtClean="0"/>
              <a:t>intl</a:t>
            </a:r>
            <a:r>
              <a:rPr lang="en-CA" dirty="0" smtClean="0"/>
              <a:t> meetings require local organizing committee</a:t>
            </a:r>
          </a:p>
          <a:p>
            <a:endParaRPr lang="en-CA" dirty="0" smtClean="0"/>
          </a:p>
          <a:p>
            <a:r>
              <a:rPr lang="en-CA" dirty="0" smtClean="0"/>
              <a:t>We value the time and effort you take to make this happen – you are really the heart of the program</a:t>
            </a:r>
          </a:p>
          <a:p>
            <a:endParaRPr lang="en-CA" dirty="0" smtClean="0"/>
          </a:p>
          <a:p>
            <a:r>
              <a:rPr lang="en-CA" dirty="0" smtClean="0"/>
              <a:t>Complimentary services – want to make this process as easy as possible </a:t>
            </a:r>
          </a:p>
          <a:p>
            <a:endParaRPr lang="en-CA" dirty="0" smtClean="0"/>
          </a:p>
          <a:p>
            <a:r>
              <a:rPr lang="en-CA" dirty="0" smtClean="0"/>
              <a:t>Activities – research, presentations at universities, hospitals and institutions</a:t>
            </a:r>
          </a:p>
          <a:p>
            <a:r>
              <a:rPr lang="en-CA" dirty="0" smtClean="0"/>
              <a:t>Catalyst newsletter to keep our local hosts informed </a:t>
            </a:r>
          </a:p>
          <a:p>
            <a:r>
              <a:rPr lang="en-CA" dirty="0" smtClean="0"/>
              <a:t>Bid seminars, mini – educational events thru year</a:t>
            </a:r>
          </a:p>
          <a:p>
            <a:r>
              <a:rPr lang="en-CA" dirty="0" smtClean="0"/>
              <a:t>ANYONE</a:t>
            </a:r>
            <a:r>
              <a:rPr lang="en-CA" baseline="0" dirty="0" smtClean="0"/>
              <a:t> CAN BE A LOCAL HOST </a:t>
            </a:r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Sales</a:t>
            </a:r>
            <a:r>
              <a:rPr lang="en-CA" baseline="0" dirty="0" smtClean="0"/>
              <a:t> and Marketing initiative  - 1996</a:t>
            </a:r>
          </a:p>
          <a:p>
            <a:r>
              <a:rPr lang="en-CA" baseline="0" dirty="0" smtClean="0"/>
              <a:t>Partnership </a:t>
            </a:r>
            <a:r>
              <a:rPr lang="en-CA" baseline="0" dirty="0" err="1" smtClean="0"/>
              <a:t>btwn</a:t>
            </a:r>
            <a:r>
              <a:rPr lang="en-CA" baseline="0" dirty="0" smtClean="0"/>
              <a:t> VHDA, VCC, </a:t>
            </a:r>
            <a:r>
              <a:rPr lang="en-CA" baseline="0" dirty="0" err="1" smtClean="0"/>
              <a:t>Tvan</a:t>
            </a:r>
            <a:r>
              <a:rPr lang="en-CA" baseline="0" dirty="0" smtClean="0"/>
              <a:t> </a:t>
            </a:r>
          </a:p>
          <a:p>
            <a:endParaRPr lang="en-CA" baseline="0" dirty="0" smtClean="0"/>
          </a:p>
          <a:p>
            <a:r>
              <a:rPr lang="en-CA" baseline="0" dirty="0" smtClean="0"/>
              <a:t>Supports Canadian members of provincial, national and international association members to bring their conferences to Vancouver</a:t>
            </a:r>
          </a:p>
          <a:p>
            <a:endParaRPr lang="en-CA" baseline="0" dirty="0" smtClean="0"/>
          </a:p>
          <a:p>
            <a:r>
              <a:rPr lang="en-CA" baseline="0" dirty="0" smtClean="0"/>
              <a:t>Our goal is to create a partnership between us, the CVB and its members, and you as the local host. 10 people to 20,000 </a:t>
            </a:r>
            <a:r>
              <a:rPr lang="en-CA" baseline="0" dirty="0" err="1" smtClean="0"/>
              <a:t>pax</a:t>
            </a:r>
            <a:r>
              <a:rPr lang="en-CA" baseline="0" dirty="0" smtClean="0"/>
              <a:t> </a:t>
            </a:r>
          </a:p>
          <a:p>
            <a:endParaRPr lang="en-CA" baseline="0" dirty="0" smtClean="0"/>
          </a:p>
          <a:p>
            <a:r>
              <a:rPr lang="en-CA" baseline="0" dirty="0" smtClean="0"/>
              <a:t>Can’t bring </a:t>
            </a:r>
            <a:r>
              <a:rPr lang="en-CA" baseline="0" dirty="0" err="1" smtClean="0"/>
              <a:t>mtgs</a:t>
            </a:r>
            <a:r>
              <a:rPr lang="en-CA" baseline="0" dirty="0" smtClean="0"/>
              <a:t> without you – 80 to 90% of </a:t>
            </a:r>
            <a:r>
              <a:rPr lang="en-CA" baseline="0" dirty="0" err="1" smtClean="0"/>
              <a:t>intl</a:t>
            </a:r>
            <a:r>
              <a:rPr lang="en-CA" baseline="0" dirty="0" smtClean="0"/>
              <a:t> meetings require local organizing committee</a:t>
            </a:r>
          </a:p>
          <a:p>
            <a:endParaRPr lang="en-CA" baseline="0" dirty="0" smtClean="0"/>
          </a:p>
          <a:p>
            <a:r>
              <a:rPr lang="en-CA" baseline="0" dirty="0" smtClean="0"/>
              <a:t>We value the time and effort you take to make this happen – you are really the heart of the program</a:t>
            </a:r>
          </a:p>
          <a:p>
            <a:endParaRPr lang="en-CA" baseline="0" dirty="0" smtClean="0"/>
          </a:p>
          <a:p>
            <a:r>
              <a:rPr lang="en-CA" baseline="0" dirty="0" smtClean="0"/>
              <a:t>Complimentary services – want to make this process as easy as possible </a:t>
            </a:r>
          </a:p>
          <a:p>
            <a:endParaRPr lang="en-CA" baseline="0" dirty="0" smtClean="0"/>
          </a:p>
          <a:p>
            <a:r>
              <a:rPr lang="en-CA" baseline="0" dirty="0" smtClean="0"/>
              <a:t>Activities – research, presentations at universities, hospitals and institutions</a:t>
            </a:r>
          </a:p>
          <a:p>
            <a:r>
              <a:rPr lang="en-CA" baseline="0" dirty="0" smtClean="0"/>
              <a:t>Catalyst newsletter to keep our local hosts informed </a:t>
            </a:r>
          </a:p>
          <a:p>
            <a:r>
              <a:rPr lang="en-CA" baseline="0" dirty="0" smtClean="0"/>
              <a:t>Bid seminars, mini – educational events thru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0421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5645">
              <a:defRPr/>
            </a:pPr>
            <a:r>
              <a:rPr lang="en-US" sz="1300" b="1" dirty="0"/>
              <a:t>The Usual Procedure</a:t>
            </a:r>
          </a:p>
          <a:p>
            <a:r>
              <a:rPr lang="en-US" sz="1300" dirty="0"/>
              <a:t>Call for Proposals by the Intl Assn</a:t>
            </a:r>
          </a:p>
          <a:p>
            <a:pPr defTabSz="905645">
              <a:defRPr/>
            </a:pPr>
            <a:r>
              <a:rPr lang="en-US" sz="1300" dirty="0"/>
              <a:t>Expressions of Interests submitted by members</a:t>
            </a:r>
          </a:p>
          <a:p>
            <a:r>
              <a:rPr lang="en-US" sz="1300" dirty="0"/>
              <a:t>Bids Created &amp; Submitted</a:t>
            </a:r>
          </a:p>
          <a:p>
            <a:r>
              <a:rPr lang="en-US" sz="1300" dirty="0"/>
              <a:t>Short list of bidders (sometimes after site inspection)</a:t>
            </a:r>
          </a:p>
          <a:p>
            <a:r>
              <a:rPr lang="en-US" sz="1300" dirty="0"/>
              <a:t>Bid Presentation &amp; Vote</a:t>
            </a:r>
          </a:p>
          <a:p>
            <a:r>
              <a:rPr lang="en-US" sz="1300" dirty="0"/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D6298-7BA4-40A2-8741-63327C0D542E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8542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05645">
              <a:buFont typeface="Arial" panose="020B0604020202020204" pitchFamily="34" charset="0"/>
              <a:buNone/>
              <a:defRPr/>
            </a:pPr>
            <a:r>
              <a:rPr lang="en-CA" sz="1800" b="0" dirty="0" smtClean="0"/>
              <a:t>Board meetings in your property? Who is already visiting who you can enquire about other meetings? </a:t>
            </a:r>
          </a:p>
          <a:p>
            <a:pPr marL="0" indent="0" defTabSz="905645">
              <a:buFont typeface="Arial" panose="020B0604020202020204" pitchFamily="34" charset="0"/>
              <a:buNone/>
              <a:defRPr/>
            </a:pPr>
            <a:endParaRPr lang="en-US" sz="1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77CAB-C166-4FF7-A749-5D3B8E5A51A2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5007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Executive Director</a:t>
            </a:r>
            <a:r>
              <a:rPr lang="en-CA" baseline="0" dirty="0" smtClean="0"/>
              <a:t> of the </a:t>
            </a:r>
            <a:r>
              <a:rPr lang="en-CA" dirty="0" smtClean="0"/>
              <a:t>Massage Therapists Association of British Columbia</a:t>
            </a:r>
          </a:p>
          <a:p>
            <a:r>
              <a:rPr lang="en-CA" dirty="0" smtClean="0"/>
              <a:t>Great example of referral</a:t>
            </a:r>
            <a:r>
              <a:rPr lang="en-CA" baseline="0" dirty="0" smtClean="0"/>
              <a:t> to the larger meetings – this Fascia meeting was largest and most successful ever and we are in current discussion with Brenda on other </a:t>
            </a:r>
            <a:r>
              <a:rPr lang="en-CA" baseline="0" dirty="0" err="1" smtClean="0"/>
              <a:t>intl</a:t>
            </a:r>
            <a:r>
              <a:rPr lang="en-CA" baseline="0" dirty="0" smtClean="0"/>
              <a:t> meetings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Site</a:t>
            </a:r>
            <a:r>
              <a:rPr lang="en-CA" baseline="0" dirty="0" smtClean="0"/>
              <a:t> of the Fairmont for their BC meeting</a:t>
            </a:r>
          </a:p>
          <a:p>
            <a:r>
              <a:rPr lang="en-CA" baseline="0" dirty="0" smtClean="0"/>
              <a:t>Locals new of this Fascia meeting and mentioned it to Fairmont Sales Manager – </a:t>
            </a:r>
          </a:p>
          <a:p>
            <a:r>
              <a:rPr lang="en-CA" baseline="0" dirty="0" smtClean="0"/>
              <a:t>New at conference game but was very enthusiastic</a:t>
            </a:r>
          </a:p>
          <a:p>
            <a:r>
              <a:rPr lang="en-CA" baseline="0" dirty="0" smtClean="0"/>
              <a:t>Sales Manager referred her to the BAH program </a:t>
            </a:r>
          </a:p>
          <a:p>
            <a:r>
              <a:rPr lang="en-CA" baseline="0" dirty="0" smtClean="0"/>
              <a:t>Tourism Vancouver assisted with presentation materials, and with support from the Canadian Tourism Commission, attended the association’s meeting in Europe to present the bid. </a:t>
            </a:r>
          </a:p>
          <a:p>
            <a:r>
              <a:rPr lang="en-CA" baseline="0" dirty="0" smtClean="0"/>
              <a:t>1000 </a:t>
            </a:r>
            <a:r>
              <a:rPr lang="en-CA" baseline="0" dirty="0" err="1" smtClean="0"/>
              <a:t>pax</a:t>
            </a:r>
            <a:endParaRPr lang="en-CA" baseline="0" dirty="0" smtClean="0"/>
          </a:p>
          <a:p>
            <a:endParaRPr lang="en-CA" baseline="0" dirty="0" smtClean="0"/>
          </a:p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8852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You</a:t>
            </a:r>
            <a:r>
              <a:rPr lang="en-CA" baseline="0" dirty="0" smtClean="0"/>
              <a:t> likely already know what are the hot industries, movers and shakers for your city </a:t>
            </a:r>
          </a:p>
          <a:p>
            <a:r>
              <a:rPr lang="en-CA" baseline="0" dirty="0" smtClean="0"/>
              <a:t>This is key for finding linkages and local hosts for our program – </a:t>
            </a:r>
          </a:p>
          <a:p>
            <a:endParaRPr lang="en-CA" baseline="0" dirty="0" smtClean="0"/>
          </a:p>
          <a:p>
            <a:r>
              <a:rPr lang="en-CA" dirty="0" smtClean="0"/>
              <a:t>Dr.</a:t>
            </a:r>
            <a:r>
              <a:rPr lang="en-CA" baseline="0" dirty="0" smtClean="0"/>
              <a:t> Julio Montaner, Director of the BC Centre for Excellence in HIV/AIDS.</a:t>
            </a:r>
          </a:p>
          <a:p>
            <a:r>
              <a:rPr lang="en-CA" baseline="0" dirty="0" smtClean="0"/>
              <a:t>Former President of the International Aids Society</a:t>
            </a:r>
          </a:p>
          <a:p>
            <a:r>
              <a:rPr lang="en-CA" dirty="0" smtClean="0"/>
              <a:t>In the mid-1990s, Dr. </a:t>
            </a:r>
            <a:r>
              <a:rPr lang="en-CA" dirty="0" err="1" smtClean="0"/>
              <a:t>Montaner’s</a:t>
            </a:r>
            <a:r>
              <a:rPr lang="en-CA" dirty="0" smtClean="0"/>
              <a:t> innovative research led to the development of highly active antiretroviral therapy (HAART), </a:t>
            </a:r>
          </a:p>
          <a:p>
            <a:r>
              <a:rPr lang="en-CA" dirty="0" smtClean="0"/>
              <a:t>a triple-drug therapy now the gold standard of HIV treatment</a:t>
            </a:r>
          </a:p>
          <a:p>
            <a:endParaRPr lang="en-CA" dirty="0" smtClean="0"/>
          </a:p>
          <a:p>
            <a:r>
              <a:rPr lang="en-CA" dirty="0" smtClean="0"/>
              <a:t>We partnered</a:t>
            </a:r>
            <a:r>
              <a:rPr lang="en-CA" baseline="0" dirty="0" smtClean="0"/>
              <a:t> with Dr. Montaner to bring the Intl Conference on AIDS in 1996, 15000pax. Not often a society would do repeat business for such a large</a:t>
            </a:r>
          </a:p>
          <a:p>
            <a:r>
              <a:rPr lang="en-CA" baseline="0" dirty="0" smtClean="0"/>
              <a:t>Conference but due to Dr. </a:t>
            </a:r>
            <a:r>
              <a:rPr lang="en-CA" baseline="0" dirty="0" err="1" smtClean="0"/>
              <a:t>Montaner’s</a:t>
            </a:r>
            <a:r>
              <a:rPr lang="en-CA" baseline="0" dirty="0" smtClean="0"/>
              <a:t> global reputation in the field of HIV/AIDS, IAS is coming back to Vancouver in 2015 with a different 7000 person Congress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614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IEEE Vancouver Section – named strongest section in North America</a:t>
            </a:r>
            <a:r>
              <a:rPr lang="en-CA" baseline="0" dirty="0" smtClean="0"/>
              <a:t> in 2010. We have partnered with the Section on over 60 events</a:t>
            </a:r>
          </a:p>
          <a:p>
            <a:r>
              <a:rPr lang="en-CA" baseline="0" dirty="0" err="1" smtClean="0"/>
              <a:t>Fam</a:t>
            </a:r>
            <a:r>
              <a:rPr lang="en-CA" baseline="0" dirty="0" smtClean="0"/>
              <a:t> – perfect opportunity for the meeting planners to meet our local hosts on the Section</a:t>
            </a:r>
          </a:p>
          <a:p>
            <a:r>
              <a:rPr lang="en-CA" baseline="0" dirty="0" smtClean="0"/>
              <a:t>Due to our unique partnerships and involvement with Vancouver Section, </a:t>
            </a:r>
            <a:r>
              <a:rPr lang="en-CA" b="1" baseline="0" dirty="0" smtClean="0"/>
              <a:t>Vancouver</a:t>
            </a:r>
            <a:r>
              <a:rPr lang="en-CA" baseline="0" dirty="0" smtClean="0"/>
              <a:t> was invited to speak at the IEEE Panel of Conference Organizers this past summer in Portland</a:t>
            </a:r>
          </a:p>
          <a:p>
            <a:endParaRPr lang="en-CA" dirty="0" smtClean="0"/>
          </a:p>
          <a:p>
            <a:r>
              <a:rPr lang="en-CA" dirty="0" smtClean="0"/>
              <a:t>For future</a:t>
            </a:r>
            <a:r>
              <a:rPr lang="en-CA" baseline="0" dirty="0" smtClean="0"/>
              <a:t> IEEE Meetings, I can reach out to the Section and find out much inside information and potential for Vancouver</a:t>
            </a:r>
          </a:p>
          <a:p>
            <a:endParaRPr lang="en-CA" baseline="0" dirty="0" smtClean="0"/>
          </a:p>
          <a:p>
            <a:r>
              <a:rPr lang="en-CA" baseline="0" dirty="0" smtClean="0"/>
              <a:t>Associate member so I receive member info that assists with research, invited to events to network, and have the opportunity to advertise in various ways Nationally and Internationally with IEEE that I wouldn’t without membership. </a:t>
            </a:r>
            <a:endParaRPr lang="en-CA" b="1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0F219-06B0-4543-AB11-D0A75D06889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483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14401800" cy="1764030"/>
          </a:xfrm>
        </p:spPr>
        <p:txBody>
          <a:bodyPr>
            <a:normAutofit/>
          </a:bodyPr>
          <a:lstStyle>
            <a:lvl1pPr algn="l">
              <a:defRPr sz="4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5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3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460438"/>
            <a:ext cx="2476262" cy="3769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CA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14401800" cy="1764030"/>
          </a:xfrm>
        </p:spPr>
        <p:txBody>
          <a:bodyPr>
            <a:normAutofit/>
          </a:bodyPr>
          <a:lstStyle>
            <a:lvl1pPr algn="l">
              <a:defRPr sz="4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979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687BA-FAB3-4494-B5F3-E3D8369CD76F}" type="slidenum">
              <a:rPr lang="en-CA" smtClean="0"/>
              <a:t>‹#›</a:t>
            </a:fld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D0F-CB97-46AE-B0F1-B97A98C5D321}" type="datetimeFigureOut">
              <a:rPr lang="en-CA" smtClean="0"/>
              <a:t>1/18/16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75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460438"/>
            <a:ext cx="2476262" cy="3769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CA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2269350" y="0"/>
            <a:ext cx="2361050" cy="1436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962" y="485598"/>
            <a:ext cx="3669832" cy="85140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14401800" cy="1764030"/>
          </a:xfrm>
        </p:spPr>
        <p:txBody>
          <a:bodyPr>
            <a:normAutofit/>
          </a:bodyPr>
          <a:lstStyle>
            <a:lvl1pPr algn="l">
              <a:defRPr sz="4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5097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873752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62282" y="0"/>
            <a:ext cx="4873752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724564" y="0"/>
            <a:ext cx="4905836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14401800" cy="1764030"/>
          </a:xfrm>
        </p:spPr>
        <p:txBody>
          <a:bodyPr>
            <a:normAutofit/>
          </a:bodyPr>
          <a:lstStyle>
            <a:lvl1pPr algn="l">
              <a:defRPr sz="4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594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ntion Ho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095500" y="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286500" y="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82000" y="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0477500" y="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2573000" y="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0" y="27432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2095500" y="27432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191000" y="27432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286500" y="27432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382000" y="27432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10477500" y="27432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2573000" y="27432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0" y="54864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2095500" y="54864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191000" y="54864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6286500" y="54864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8382000" y="5486400"/>
            <a:ext cx="20574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477500" y="5486400"/>
            <a:ext cx="4152900" cy="27432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1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3152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73152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14401800" cy="1764030"/>
          </a:xfrm>
        </p:spPr>
        <p:txBody>
          <a:bodyPr>
            <a:normAutofit/>
          </a:bodyPr>
          <a:lstStyle>
            <a:lvl1pPr algn="l">
              <a:defRPr sz="4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19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315200" cy="4800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7315200" cy="4800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4800600"/>
            <a:ext cx="7315200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296150" y="4800600"/>
            <a:ext cx="7315200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14401800" cy="1764030"/>
          </a:xfrm>
        </p:spPr>
        <p:txBody>
          <a:bodyPr>
            <a:normAutofit/>
          </a:bodyPr>
          <a:lstStyle>
            <a:lvl1pPr algn="l">
              <a:defRPr sz="4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096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873752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62282" y="0"/>
            <a:ext cx="4873752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724564" y="0"/>
            <a:ext cx="4905836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50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90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4630400" cy="8229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CA" dirty="0" smtClean="0"/>
              <a:t>Video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200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93644"/>
            <a:ext cx="13167360" cy="54311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14401800" cy="1764030"/>
          </a:xfrm>
        </p:spPr>
        <p:txBody>
          <a:bodyPr>
            <a:normAutofit/>
          </a:bodyPr>
          <a:lstStyle>
            <a:lvl1pPr algn="l">
              <a:defRPr sz="4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10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012D8-77CC-435F-851C-D4BCF30671EE}" type="datetimeFigureOut">
              <a:rPr lang="en-CA" smtClean="0"/>
              <a:t>1/18/16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3E834-8C1C-4D92-AD95-5823528D542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4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0" r:id="rId3"/>
    <p:sldLayoutId id="2147483659" r:id="rId4"/>
    <p:sldLayoutId id="2147483663" r:id="rId5"/>
    <p:sldLayoutId id="2147483658" r:id="rId6"/>
    <p:sldLayoutId id="2147483656" r:id="rId7"/>
    <p:sldLayoutId id="2147483671" r:id="rId8"/>
    <p:sldLayoutId id="2147483650" r:id="rId9"/>
    <p:sldLayoutId id="2147483655" r:id="rId10"/>
    <p:sldLayoutId id="2147483662" r:id="rId11"/>
    <p:sldLayoutId id="2147483664" r:id="rId12"/>
    <p:sldLayoutId id="214748366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0622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hyperlink" Target="http://www.youtube.com/watch?v=6meyUaUJr9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5334000"/>
            <a:ext cx="7236234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/>
          <p:cNvCxnSpPr/>
          <p:nvPr/>
        </p:nvCxnSpPr>
        <p:spPr>
          <a:xfrm flipH="1">
            <a:off x="11734800" y="2734750"/>
            <a:ext cx="1718445" cy="2294450"/>
          </a:xfrm>
          <a:prstGeom prst="straightConnector1">
            <a:avLst/>
          </a:prstGeom>
          <a:ln w="762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5" name="Picture 11" descr="C:\Users\nhavers\Desktop\Puzzle\puzzle_0010_V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9888">
            <a:off x="5334000" y="1161035"/>
            <a:ext cx="2514600" cy="1782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havers\Desktop\Puzzle\puzzle_0001_S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55" y="1231658"/>
            <a:ext cx="1970579" cy="2345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havers\Desktop\Puzzle\puzzle_0002_IG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9592">
            <a:off x="9291868" y="960923"/>
            <a:ext cx="2514600" cy="1836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havers\Desktop\Puzzle\puzzle_0004_IUBM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317810"/>
            <a:ext cx="2514600" cy="2653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havers\Desktop\Puzzle\puzzle_0005_VAN-NIGH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231646"/>
            <a:ext cx="2514600" cy="276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havers\Desktop\Puzzle\puzzle_0008_VC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5029200"/>
            <a:ext cx="2514600" cy="2879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havers\Desktop\Puzzle\puzzle_0011_G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27" y="4590827"/>
            <a:ext cx="2514600" cy="303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havers\Desktop\Puzzle\puzzle_0012_AW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514600" cy="1927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havers\Desktop\Puzzle\puzzle_0009_PC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181600"/>
            <a:ext cx="2514600" cy="2153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havers\Desktop\Puzzle\puzzle_0003_HUP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931" y="1295400"/>
            <a:ext cx="3094314" cy="2909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187644" y="3979854"/>
            <a:ext cx="3403656" cy="718870"/>
          </a:xfrm>
          <a:prstGeom prst="straightConnector1">
            <a:avLst/>
          </a:prstGeom>
          <a:ln w="762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201558" y="5181600"/>
            <a:ext cx="3371472" cy="2153091"/>
          </a:xfrm>
          <a:prstGeom prst="straightConnector1">
            <a:avLst/>
          </a:prstGeom>
          <a:ln w="762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976652" y="3120699"/>
            <a:ext cx="2" cy="1908501"/>
          </a:xfrm>
          <a:prstGeom prst="straightConnector1">
            <a:avLst/>
          </a:prstGeom>
          <a:ln w="762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C:\Users\nhavers\Desktop\Puzzle\puzzle_0007_GB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52" y="2261544"/>
            <a:ext cx="2514600" cy="1718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V="1">
            <a:off x="7573030" y="3577585"/>
            <a:ext cx="2976138" cy="1121140"/>
          </a:xfrm>
          <a:prstGeom prst="straightConnector1">
            <a:avLst/>
          </a:prstGeom>
          <a:ln w="762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7035669" y="5029200"/>
            <a:ext cx="2946531" cy="1963628"/>
          </a:xfrm>
          <a:prstGeom prst="straightConnector1">
            <a:avLst/>
          </a:prstGeom>
          <a:ln w="7620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Users\nhavers\Desktop\Puzzle\puzzle_0006_BAH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263">
            <a:off x="4509520" y="2404621"/>
            <a:ext cx="5052298" cy="4588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234" r="649" b="6270"/>
          <a:stretch/>
        </p:blipFill>
        <p:spPr>
          <a:xfrm>
            <a:off x="0" y="0"/>
            <a:ext cx="14630400" cy="833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0"/>
            <a:ext cx="17068800" cy="18288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228600" y="6096000"/>
            <a:ext cx="14401800" cy="1764030"/>
          </a:xfrm>
        </p:spPr>
        <p:txBody>
          <a:bodyPr/>
          <a:lstStyle/>
          <a:p>
            <a:r>
              <a:rPr lang="en-CA" dirty="0" smtClean="0"/>
              <a:t>Recognition: Be a Local Host Day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60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 b="7752"/>
          <a:stretch>
            <a:fillRect/>
          </a:stretch>
        </p:blipFill>
        <p:spPr/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0"/>
            <a:ext cx="17068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286260"/>
            <a:ext cx="4953000" cy="1409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324600"/>
            <a:ext cx="4209297" cy="13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162800"/>
            <a:ext cx="838200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7335678"/>
            <a:ext cx="12217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 a Host Video (Click to play - Internet Connection Required)</a:t>
            </a:r>
            <a:endParaRPr lang="en-CA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4" y="1066794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3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5334000"/>
            <a:ext cx="7236234" cy="1981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14630400" cy="1828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14401800" cy="1764030"/>
          </a:xfrm>
        </p:spPr>
        <p:txBody>
          <a:bodyPr/>
          <a:lstStyle/>
          <a:p>
            <a:r>
              <a:rPr lang="en-CA" dirty="0" smtClean="0"/>
              <a:t>Q&amp;A and Discussion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542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solidFill>
            <a:schemeClr val="bg1">
              <a:alpha val="62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14630400" cy="1828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Be a Host Program Partners 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0" y="5659060"/>
            <a:ext cx="2743200" cy="1956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84490"/>
            <a:ext cx="4572000" cy="1256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6251024"/>
            <a:ext cx="4343400" cy="132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4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" b="16"/>
          <a:stretch/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17068800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Why do we need Local Hosts?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16" y="3096126"/>
            <a:ext cx="3277084" cy="3267639"/>
          </a:xfrm>
          <a:prstGeom prst="rect">
            <a:avLst/>
          </a:prstGeom>
        </p:spPr>
      </p:pic>
      <p:pic>
        <p:nvPicPr>
          <p:cNvPr id="5" name="Picture 2" descr="https://www.cia.gov/library/publications/the-world-factbook/graphics/flags/large/us-lgflag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82" y="3718200"/>
            <a:ext cx="4092018" cy="21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0" y="3509799"/>
            <a:ext cx="4572010" cy="28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170688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40" y="656842"/>
            <a:ext cx="5221235" cy="142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0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46"/>
          <p:cNvSpPr>
            <a:spLocks noChangeArrowheads="1"/>
          </p:cNvSpPr>
          <p:nvPr/>
        </p:nvSpPr>
        <p:spPr bwMode="auto">
          <a:xfrm>
            <a:off x="9789523" y="4357763"/>
            <a:ext cx="2263680" cy="548640"/>
          </a:xfrm>
          <a:prstGeom prst="rect">
            <a:avLst/>
          </a:prstGeom>
          <a:solidFill>
            <a:srgbClr val="00BBE5"/>
          </a:solidFill>
          <a:ln w="19050">
            <a:noFill/>
            <a:round/>
            <a:headEnd/>
            <a:tailEnd/>
          </a:ln>
        </p:spPr>
        <p:txBody>
          <a:bodyPr lIns="130622" tIns="65311" rIns="130622" bIns="65311" anchor="ctr"/>
          <a:lstStyle/>
          <a:p>
            <a:pPr indent="-489833" algn="ctr"/>
            <a:r>
              <a:rPr lang="en-US" sz="21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</a:t>
            </a:r>
          </a:p>
        </p:txBody>
      </p:sp>
      <p:sp>
        <p:nvSpPr>
          <p:cNvPr id="43" name="Rectangle 446"/>
          <p:cNvSpPr>
            <a:spLocks noChangeArrowheads="1"/>
          </p:cNvSpPr>
          <p:nvPr/>
        </p:nvSpPr>
        <p:spPr bwMode="auto">
          <a:xfrm>
            <a:off x="7442750" y="4357763"/>
            <a:ext cx="2263680" cy="548640"/>
          </a:xfrm>
          <a:prstGeom prst="rect">
            <a:avLst/>
          </a:prstGeom>
          <a:solidFill>
            <a:srgbClr val="00BBE5"/>
          </a:solidFill>
          <a:ln w="19050">
            <a:noFill/>
            <a:round/>
            <a:headEnd/>
            <a:tailEnd/>
          </a:ln>
        </p:spPr>
        <p:txBody>
          <a:bodyPr lIns="130622" tIns="65311" rIns="130622" bIns="65311" anchor="ctr"/>
          <a:lstStyle/>
          <a:p>
            <a:pPr indent="-489833" algn="ctr"/>
            <a:r>
              <a:rPr lang="en-US" sz="21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</a:t>
            </a:r>
          </a:p>
        </p:txBody>
      </p:sp>
      <p:sp>
        <p:nvSpPr>
          <p:cNvPr id="41" name="Rectangle 446"/>
          <p:cNvSpPr>
            <a:spLocks noChangeArrowheads="1"/>
          </p:cNvSpPr>
          <p:nvPr/>
        </p:nvSpPr>
        <p:spPr bwMode="auto">
          <a:xfrm>
            <a:off x="2749205" y="4357763"/>
            <a:ext cx="2263680" cy="548640"/>
          </a:xfrm>
          <a:prstGeom prst="rect">
            <a:avLst/>
          </a:prstGeom>
          <a:solidFill>
            <a:srgbClr val="00BBE5"/>
          </a:solidFill>
          <a:ln w="19050">
            <a:noFill/>
            <a:round/>
            <a:headEnd/>
            <a:tailEnd/>
          </a:ln>
        </p:spPr>
        <p:txBody>
          <a:bodyPr lIns="130622" tIns="65311" rIns="130622" bIns="65311" anchor="ctr"/>
          <a:lstStyle/>
          <a:p>
            <a:pPr indent="-489833" algn="ctr"/>
            <a:r>
              <a:rPr lang="en-US" sz="21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42" name="Rectangle 446"/>
          <p:cNvSpPr>
            <a:spLocks noChangeArrowheads="1"/>
          </p:cNvSpPr>
          <p:nvPr/>
        </p:nvSpPr>
        <p:spPr bwMode="auto">
          <a:xfrm>
            <a:off x="1143000" y="4357763"/>
            <a:ext cx="1523112" cy="551340"/>
          </a:xfrm>
          <a:prstGeom prst="rect">
            <a:avLst/>
          </a:prstGeom>
          <a:solidFill>
            <a:srgbClr val="00BBE5"/>
          </a:solidFill>
          <a:ln w="19050">
            <a:noFill/>
            <a:round/>
            <a:headEnd/>
            <a:tailEnd/>
          </a:ln>
        </p:spPr>
        <p:txBody>
          <a:bodyPr lIns="130622" tIns="65311" rIns="130622" bIns="65311" anchor="ctr"/>
          <a:lstStyle/>
          <a:p>
            <a:pPr indent="-489833" algn="ctr"/>
            <a:r>
              <a:rPr lang="en-US" sz="21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9" name="Pentagon 780"/>
          <p:cNvSpPr>
            <a:spLocks noChangeArrowheads="1"/>
          </p:cNvSpPr>
          <p:nvPr/>
        </p:nvSpPr>
        <p:spPr bwMode="auto">
          <a:xfrm>
            <a:off x="12136294" y="4357763"/>
            <a:ext cx="2263680" cy="548640"/>
          </a:xfrm>
          <a:prstGeom prst="homePlate">
            <a:avLst>
              <a:gd name="adj" fmla="val 40316"/>
            </a:avLst>
          </a:prstGeom>
          <a:solidFill>
            <a:srgbClr val="00BBE5"/>
          </a:solidFill>
          <a:ln w="19050">
            <a:noFill/>
            <a:round/>
            <a:headEnd/>
            <a:tailEnd/>
          </a:ln>
        </p:spPr>
        <p:txBody>
          <a:bodyPr lIns="130622" tIns="65311" rIns="130622" bIns="65311" anchor="ctr"/>
          <a:lstStyle/>
          <a:p>
            <a:pPr indent="-489833" algn="ctr"/>
            <a:r>
              <a:rPr lang="en-US" sz="21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165939" y="4818574"/>
            <a:ext cx="2393280" cy="2320562"/>
            <a:chOff x="7603712" y="4015478"/>
            <a:chExt cx="1495800" cy="1933802"/>
          </a:xfrm>
        </p:grpSpPr>
        <p:sp>
          <p:nvSpPr>
            <p:cNvPr id="27" name="Nedadgående pil 497"/>
            <p:cNvSpPr>
              <a:spLocks noChangeArrowheads="1"/>
            </p:cNvSpPr>
            <p:nvPr/>
          </p:nvSpPr>
          <p:spPr bwMode="auto">
            <a:xfrm rot="10800000">
              <a:off x="8233395" y="4015478"/>
              <a:ext cx="236434" cy="538163"/>
            </a:xfrm>
            <a:prstGeom prst="downArrow">
              <a:avLst>
                <a:gd name="adj1" fmla="val 50000"/>
                <a:gd name="adj2" fmla="val 50002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E36119"/>
                </a:gs>
              </a:gsLst>
              <a:lin ang="2700000" scaled="1"/>
            </a:gradFill>
            <a:ln w="9525">
              <a:solidFill>
                <a:srgbClr val="FC7E00"/>
              </a:solidFill>
              <a:miter lim="800000"/>
              <a:headEnd/>
              <a:tailEnd/>
            </a:ln>
            <a:effectLst>
              <a:outerShdw blurRad="63500"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indent="-489833" algn="ctr">
                <a:buFont typeface="Calibri" pitchFamily="-111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ktangel 697"/>
            <p:cNvSpPr>
              <a:spLocks noChangeArrowheads="1"/>
            </p:cNvSpPr>
            <p:nvPr/>
          </p:nvSpPr>
          <p:spPr bwMode="auto">
            <a:xfrm>
              <a:off x="7603712" y="4339328"/>
              <a:ext cx="1495800" cy="1609952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Decision</a:t>
              </a:r>
            </a:p>
          </p:txBody>
        </p:sp>
      </p:grpSp>
      <p:sp>
        <p:nvSpPr>
          <p:cNvPr id="16" name="Rectangle 446"/>
          <p:cNvSpPr>
            <a:spLocks noChangeArrowheads="1"/>
          </p:cNvSpPr>
          <p:nvPr/>
        </p:nvSpPr>
        <p:spPr bwMode="auto">
          <a:xfrm>
            <a:off x="5095978" y="4357763"/>
            <a:ext cx="2263680" cy="548640"/>
          </a:xfrm>
          <a:prstGeom prst="rect">
            <a:avLst/>
          </a:prstGeom>
          <a:solidFill>
            <a:srgbClr val="00BBE5"/>
          </a:solidFill>
          <a:ln w="19050">
            <a:noFill/>
            <a:round/>
            <a:headEnd/>
            <a:tailEnd/>
          </a:ln>
        </p:spPr>
        <p:txBody>
          <a:bodyPr lIns="130622" tIns="65311" rIns="130622" bIns="65311" anchor="ctr"/>
          <a:lstStyle/>
          <a:p>
            <a:pPr indent="-489833" algn="ctr"/>
            <a:r>
              <a:rPr lang="en-US" sz="21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17" name="Rectangle 446"/>
          <p:cNvSpPr>
            <a:spLocks noChangeArrowheads="1"/>
          </p:cNvSpPr>
          <p:nvPr/>
        </p:nvSpPr>
        <p:spPr bwMode="auto">
          <a:xfrm>
            <a:off x="5611644" y="4549057"/>
            <a:ext cx="1944190" cy="36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 anchor="ctr"/>
          <a:lstStyle/>
          <a:p>
            <a:endParaRPr lang="en-US" b="1" noProof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55754" y="2300199"/>
            <a:ext cx="2522880" cy="2122135"/>
            <a:chOff x="3326436" y="1916832"/>
            <a:chExt cx="1576800" cy="1768446"/>
          </a:xfrm>
        </p:grpSpPr>
        <p:sp>
          <p:nvSpPr>
            <p:cNvPr id="47" name="Nedadgående pil 229"/>
            <p:cNvSpPr>
              <a:spLocks noChangeArrowheads="1"/>
            </p:cNvSpPr>
            <p:nvPr/>
          </p:nvSpPr>
          <p:spPr bwMode="auto">
            <a:xfrm>
              <a:off x="3989424" y="3147115"/>
              <a:ext cx="250825" cy="538163"/>
            </a:xfrm>
            <a:prstGeom prst="downArrow">
              <a:avLst>
                <a:gd name="adj1" fmla="val 50000"/>
                <a:gd name="adj2" fmla="val 50004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E36119"/>
                </a:gs>
              </a:gsLst>
              <a:lin ang="2700000" scaled="1"/>
            </a:gradFill>
            <a:ln w="9525">
              <a:solidFill>
                <a:srgbClr val="FC7E00"/>
              </a:solidFill>
              <a:miter lim="800000"/>
              <a:headEnd/>
              <a:tailEnd/>
            </a:ln>
            <a:effectLst>
              <a:outerShdw blurRad="63500"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indent="-489833" algn="ctr">
                <a:buFont typeface="Calibri" pitchFamily="-111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ktangel 231"/>
            <p:cNvSpPr>
              <a:spLocks noChangeArrowheads="1"/>
            </p:cNvSpPr>
            <p:nvPr/>
          </p:nvSpPr>
          <p:spPr bwMode="auto">
            <a:xfrm>
              <a:off x="3326436" y="1916832"/>
              <a:ext cx="1576800" cy="1404909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Bids Created &amp; Submitted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21486" y="4818574"/>
            <a:ext cx="2522880" cy="2320562"/>
            <a:chOff x="1900678" y="4015478"/>
            <a:chExt cx="1576800" cy="1933802"/>
          </a:xfrm>
        </p:grpSpPr>
        <p:sp>
          <p:nvSpPr>
            <p:cNvPr id="50" name="Nedadgående pil 363"/>
            <p:cNvSpPr>
              <a:spLocks noChangeArrowheads="1"/>
            </p:cNvSpPr>
            <p:nvPr/>
          </p:nvSpPr>
          <p:spPr bwMode="auto">
            <a:xfrm rot="10800000">
              <a:off x="2564460" y="4015478"/>
              <a:ext cx="249237" cy="538162"/>
            </a:xfrm>
            <a:prstGeom prst="downArrow">
              <a:avLst>
                <a:gd name="adj1" fmla="val 50000"/>
                <a:gd name="adj2" fmla="val 50002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E36119"/>
                </a:gs>
              </a:gsLst>
              <a:lin ang="2700000" scaled="1"/>
            </a:gradFill>
            <a:ln w="9525">
              <a:solidFill>
                <a:srgbClr val="FC7E00"/>
              </a:solidFill>
              <a:miter lim="800000"/>
              <a:headEnd/>
              <a:tailEnd/>
            </a:ln>
            <a:effectLst>
              <a:outerShdw blurRad="63500"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indent="-489833" algn="ctr">
                <a:buFont typeface="Calibri" pitchFamily="-111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ktangel 565"/>
            <p:cNvSpPr>
              <a:spLocks noChangeArrowheads="1"/>
            </p:cNvSpPr>
            <p:nvPr/>
          </p:nvSpPr>
          <p:spPr bwMode="auto">
            <a:xfrm>
              <a:off x="1900678" y="4339328"/>
              <a:ext cx="1576800" cy="1609952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Expression of Interest submitted by members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624288" y="2300199"/>
            <a:ext cx="2730266" cy="2122135"/>
            <a:chOff x="5961928" y="1916832"/>
            <a:chExt cx="1706416" cy="1768446"/>
          </a:xfrm>
        </p:grpSpPr>
        <p:sp>
          <p:nvSpPr>
            <p:cNvPr id="53" name="Nedadgående pil 296"/>
            <p:cNvSpPr>
              <a:spLocks noChangeArrowheads="1"/>
            </p:cNvSpPr>
            <p:nvPr/>
          </p:nvSpPr>
          <p:spPr bwMode="auto">
            <a:xfrm>
              <a:off x="6690517" y="3147116"/>
              <a:ext cx="249238" cy="538162"/>
            </a:xfrm>
            <a:prstGeom prst="downArrow">
              <a:avLst>
                <a:gd name="adj1" fmla="val 50000"/>
                <a:gd name="adj2" fmla="val 50002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E36119"/>
                </a:gs>
              </a:gsLst>
              <a:lin ang="2700000" scaled="1"/>
            </a:gradFill>
            <a:ln w="9525">
              <a:solidFill>
                <a:srgbClr val="FC7E00"/>
              </a:solidFill>
              <a:miter lim="800000"/>
              <a:headEnd/>
              <a:tailEnd/>
            </a:ln>
            <a:effectLst>
              <a:outerShdw blurRad="63500"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indent="-489833" algn="ctr">
                <a:buFont typeface="Calibri" pitchFamily="-111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ktangel 298"/>
            <p:cNvSpPr>
              <a:spLocks noChangeArrowheads="1"/>
            </p:cNvSpPr>
            <p:nvPr/>
          </p:nvSpPr>
          <p:spPr bwMode="auto">
            <a:xfrm>
              <a:off x="5961928" y="1916832"/>
              <a:ext cx="1706416" cy="1404908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Bid Presentation &amp; Vote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90021" y="4818574"/>
            <a:ext cx="2522880" cy="2320562"/>
            <a:chOff x="4651384" y="4015478"/>
            <a:chExt cx="1576800" cy="1933802"/>
          </a:xfrm>
        </p:grpSpPr>
        <p:sp>
          <p:nvSpPr>
            <p:cNvPr id="56" name="Nedadgående pil 430"/>
            <p:cNvSpPr>
              <a:spLocks noChangeArrowheads="1"/>
            </p:cNvSpPr>
            <p:nvPr/>
          </p:nvSpPr>
          <p:spPr bwMode="auto">
            <a:xfrm rot="10800000">
              <a:off x="5314372" y="4015478"/>
              <a:ext cx="250825" cy="538162"/>
            </a:xfrm>
            <a:prstGeom prst="downArrow">
              <a:avLst>
                <a:gd name="adj1" fmla="val 50000"/>
                <a:gd name="adj2" fmla="val 50004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E36119"/>
                </a:gs>
              </a:gsLst>
              <a:lin ang="2700000" scaled="1"/>
            </a:gradFill>
            <a:ln w="9525">
              <a:solidFill>
                <a:srgbClr val="FC7E00"/>
              </a:solidFill>
              <a:miter lim="800000"/>
              <a:headEnd/>
              <a:tailEnd/>
            </a:ln>
            <a:effectLst>
              <a:outerShdw blurRad="63500"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indent="-489833" algn="ctr">
                <a:buFont typeface="Calibri" pitchFamily="-111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ktangel 631"/>
            <p:cNvSpPr>
              <a:spLocks noChangeArrowheads="1"/>
            </p:cNvSpPr>
            <p:nvPr/>
          </p:nvSpPr>
          <p:spPr bwMode="auto">
            <a:xfrm>
              <a:off x="4651384" y="4339328"/>
              <a:ext cx="1576800" cy="1609952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Short list of bidders </a:t>
              </a:r>
              <a:endParaRPr lang="en-US" sz="3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7219" y="2300199"/>
            <a:ext cx="2522880" cy="2122135"/>
            <a:chOff x="474920" y="1916832"/>
            <a:chExt cx="1576800" cy="1768446"/>
          </a:xfrm>
        </p:grpSpPr>
        <p:sp>
          <p:nvSpPr>
            <p:cNvPr id="59" name="Nedadgående pil 95"/>
            <p:cNvSpPr>
              <a:spLocks noChangeArrowheads="1"/>
            </p:cNvSpPr>
            <p:nvPr/>
          </p:nvSpPr>
          <p:spPr bwMode="auto">
            <a:xfrm>
              <a:off x="1137908" y="3147115"/>
              <a:ext cx="250825" cy="538163"/>
            </a:xfrm>
            <a:prstGeom prst="downArrow">
              <a:avLst>
                <a:gd name="adj1" fmla="val 50000"/>
                <a:gd name="adj2" fmla="val 50004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E36119"/>
                </a:gs>
              </a:gsLst>
              <a:lin ang="2700000" scaled="1"/>
            </a:gradFill>
            <a:ln w="9525">
              <a:solidFill>
                <a:srgbClr val="FC7E00"/>
              </a:solidFill>
              <a:miter lim="800000"/>
              <a:headEnd/>
              <a:tailEnd/>
            </a:ln>
            <a:effectLst>
              <a:outerShdw blurRad="63500" dist="38100" dir="5400000" algn="t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indent="-489833" algn="ctr">
                <a:buFont typeface="Calibri" pitchFamily="-111" charset="0"/>
                <a:buAutoNum type="arabicPeriod"/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ktangel 163"/>
            <p:cNvSpPr>
              <a:spLocks noChangeArrowheads="1"/>
            </p:cNvSpPr>
            <p:nvPr/>
          </p:nvSpPr>
          <p:spPr bwMode="auto">
            <a:xfrm>
              <a:off x="474920" y="1916832"/>
              <a:ext cx="1576800" cy="1404909"/>
            </a:xfrm>
            <a:prstGeom prst="rect">
              <a:avLst/>
            </a:prstGeom>
            <a:gradFill rotWithShape="1"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/>
            </a:gradFill>
            <a:ln w="9525">
              <a:solidFill>
                <a:srgbClr val="E1E1E1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Call for Proposals by the Intl Assn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1525017" y="7339444"/>
            <a:ext cx="7688811" cy="864096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 a Host </a:t>
            </a:r>
            <a:r>
              <a:rPr lang="en-CA" sz="4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 here</a:t>
            </a:r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mtClean="0"/>
              <a:t>The Usual Procedure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42" y="7195070"/>
            <a:ext cx="1141129" cy="88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9722E-6 -4.93827E-6 L -0.00109 -0.35378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-176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3" grpId="0" animBg="1"/>
      <p:bldP spid="41" grpId="0" animBg="1"/>
      <p:bldP spid="42" grpId="0" animBg="1"/>
      <p:bldP spid="9" grpId="0" animBg="1"/>
      <p:bldP spid="16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17068800" cy="18288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Current Clients= Potential Hosts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747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Referrals from our Partners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4" y="1748907"/>
            <a:ext cx="5313465" cy="6424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0" y="2991416"/>
            <a:ext cx="8077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Brenda Locke - Local Host for the International Fascia  Research Congress  Vancouver 2012</a:t>
            </a:r>
            <a:endParaRPr lang="en-CA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17068800" cy="182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Science and Research in your city</a:t>
            </a:r>
            <a:endParaRPr lang="en-CA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2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7980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17068800" cy="18288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Key Local Partnerships</a:t>
            </a:r>
            <a:endParaRPr lang="en-CA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335557"/>
            <a:ext cx="2060653" cy="5639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http://cse.stfx.ca/~atc2013/pics/IEEE-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32162"/>
            <a:ext cx="3886200" cy="112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1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1128</Words>
  <Application>Microsoft Office PowerPoint</Application>
  <PresentationFormat>Custom</PresentationFormat>
  <Paragraphs>139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Be a Host Program Partners </vt:lpstr>
      <vt:lpstr>Why do we need Local Hosts?</vt:lpstr>
      <vt:lpstr>PowerPoint Presentation</vt:lpstr>
      <vt:lpstr>The Usual Procedure</vt:lpstr>
      <vt:lpstr>Current Clients= Potential Hosts</vt:lpstr>
      <vt:lpstr>Referrals from our Partners</vt:lpstr>
      <vt:lpstr>Science and Research in your city</vt:lpstr>
      <vt:lpstr>Key Local Partnerships</vt:lpstr>
      <vt:lpstr>PowerPoint Presentation</vt:lpstr>
      <vt:lpstr>Recognition: Be a Local Host Day</vt:lpstr>
      <vt:lpstr>PowerPoint Presentation</vt:lpstr>
      <vt:lpstr>PowerPoint Presentation</vt:lpstr>
      <vt:lpstr>Q&amp;A and 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Havers</dc:creator>
  <cp:lastModifiedBy>Tawnya Sanderson</cp:lastModifiedBy>
  <cp:revision>3</cp:revision>
  <dcterms:modified xsi:type="dcterms:W3CDTF">2016-01-18T18:06:17Z</dcterms:modified>
</cp:coreProperties>
</file>