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93" r:id="rId2"/>
    <p:sldId id="382" r:id="rId3"/>
    <p:sldId id="257" r:id="rId4"/>
    <p:sldId id="381" r:id="rId5"/>
    <p:sldId id="331" r:id="rId6"/>
    <p:sldId id="352" r:id="rId7"/>
    <p:sldId id="351" r:id="rId8"/>
    <p:sldId id="353" r:id="rId9"/>
    <p:sldId id="359" r:id="rId10"/>
    <p:sldId id="265" r:id="rId11"/>
    <p:sldId id="363" r:id="rId12"/>
    <p:sldId id="365" r:id="rId13"/>
    <p:sldId id="366" r:id="rId14"/>
    <p:sldId id="261" r:id="rId15"/>
    <p:sldId id="369" r:id="rId16"/>
    <p:sldId id="368" r:id="rId17"/>
    <p:sldId id="370" r:id="rId18"/>
    <p:sldId id="371" r:id="rId19"/>
    <p:sldId id="354" r:id="rId20"/>
    <p:sldId id="391" r:id="rId21"/>
    <p:sldId id="376" r:id="rId22"/>
    <p:sldId id="337" r:id="rId23"/>
    <p:sldId id="379" r:id="rId24"/>
    <p:sldId id="380" r:id="rId25"/>
    <p:sldId id="377" r:id="rId26"/>
    <p:sldId id="374" r:id="rId27"/>
    <p:sldId id="372" r:id="rId28"/>
    <p:sldId id="389" r:id="rId29"/>
    <p:sldId id="390" r:id="rId30"/>
    <p:sldId id="273" r:id="rId31"/>
    <p:sldId id="256" r:id="rId32"/>
    <p:sldId id="394" r:id="rId33"/>
  </p:sldIdLst>
  <p:sldSz cx="10972800" cy="8229600" type="B4JIS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744"/>
    <a:srgbClr val="FFFFFF"/>
    <a:srgbClr val="F68A33"/>
    <a:srgbClr val="A5BFDD"/>
    <a:srgbClr val="0079C1"/>
    <a:srgbClr val="8DC63F"/>
    <a:srgbClr val="E20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89" autoAdjust="0"/>
    <p:restoredTop sz="87101" autoAdjust="0"/>
  </p:normalViewPr>
  <p:slideViewPr>
    <p:cSldViewPr>
      <p:cViewPr varScale="1">
        <p:scale>
          <a:sx n="80" d="100"/>
          <a:sy n="80" d="100"/>
        </p:scale>
        <p:origin x="744" y="102"/>
      </p:cViewPr>
      <p:guideLst>
        <p:guide orient="horz" pos="2592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444"/>
    </p:cViewPr>
  </p:sorterViewPr>
  <p:notesViewPr>
    <p:cSldViewPr>
      <p:cViewPr varScale="1">
        <p:scale>
          <a:sx n="84" d="100"/>
          <a:sy n="84" d="100"/>
        </p:scale>
        <p:origin x="233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CF34E-7CC8-4695-9290-0153D6F9248F}" type="datetimeFigureOut">
              <a:rPr lang="en-CA" smtClean="0"/>
              <a:t>2016-12-21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6757A-5BE6-4820-B8F7-0EF5A680E34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3181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7991-916E-4813-AB20-22FE22E544F2}" type="datetimeFigureOut">
              <a:rPr lang="en-CA" smtClean="0"/>
              <a:t>2016-12-21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0F219-06B0-4543-AB11-D0A75D0688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323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Spectacular waterfront city surrounded by majestic</a:t>
            </a:r>
            <a:r>
              <a:rPr lang="en-CA" baseline="0" dirty="0"/>
              <a:t> mountains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2260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Green roof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140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North Shore Excursion to </a:t>
            </a:r>
            <a:r>
              <a:rPr lang="en-CA" dirty="0" err="1"/>
              <a:t>Capilano</a:t>
            </a:r>
            <a:r>
              <a:rPr lang="en-CA" dirty="0"/>
              <a:t> Suspension</a:t>
            </a:r>
            <a:r>
              <a:rPr lang="en-CA" baseline="0" dirty="0"/>
              <a:t> Bridge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35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North Shore Excursion</a:t>
            </a:r>
            <a:r>
              <a:rPr lang="en-CA" baseline="0" dirty="0"/>
              <a:t> to Grouse Mountain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641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Stanley</a:t>
            </a:r>
            <a:r>
              <a:rPr lang="en-CA" baseline="0" dirty="0"/>
              <a:t> Park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545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Free yoga Wednesdays at Jack Poole Plaza beside the</a:t>
            </a:r>
            <a:r>
              <a:rPr lang="en-CA" baseline="0" dirty="0"/>
              <a:t> Vancouver Convention Centre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80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Biking the Stanley Park Seawall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7796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English</a:t>
            </a:r>
            <a:r>
              <a:rPr lang="en-CA" baseline="0" dirty="0"/>
              <a:t> Bay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154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Dr.</a:t>
            </a:r>
            <a:r>
              <a:rPr lang="en-CA" baseline="0" dirty="0"/>
              <a:t> Sun </a:t>
            </a:r>
            <a:r>
              <a:rPr lang="en-CA" baseline="0" dirty="0" err="1"/>
              <a:t>Yat</a:t>
            </a:r>
            <a:r>
              <a:rPr lang="en-CA" baseline="0" dirty="0"/>
              <a:t> Sen Chinese Classical Garden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565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Unforgettable</a:t>
            </a:r>
            <a:r>
              <a:rPr lang="en-CA" baseline="0" dirty="0"/>
              <a:t> Dining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470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Incredible Cuisine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5828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Walk across the compact downtown core in 30</a:t>
            </a:r>
            <a:r>
              <a:rPr lang="en-CA" baseline="0" dirty="0"/>
              <a:t> minutes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1989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Bard on the Beach Shakespeare</a:t>
            </a:r>
            <a:r>
              <a:rPr lang="en-CA" baseline="0" dirty="0"/>
              <a:t> Festival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0813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Granville 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8876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Olympic 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821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International 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313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 stunning place to live and visit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5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Award winning convention destination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006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Fly into the award winning Vancouver International</a:t>
            </a:r>
            <a:r>
              <a:rPr lang="en-CA" baseline="0" dirty="0"/>
              <a:t> Airport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4836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Winner: </a:t>
            </a:r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YVR Best Airport in North America – </a:t>
            </a:r>
            <a:r>
              <a:rPr lang="en-CA" sz="17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Skytrax</a:t>
            </a:r>
            <a:r>
              <a:rPr lang="en-CA" sz="1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World Airport Awards (2010 - 2016)</a:t>
            </a:r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7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“Airport of the Year” – CAPA Aviation Awards for Excellence (October 2016)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544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Get from the airport to downtown for $9 in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237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Walkable neighbourhoods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623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Award winning Vancouver Convention Centre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57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9728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10972800" cy="1764030"/>
          </a:xfrm>
          <a:gradFill flip="none" rotWithShape="1">
            <a:gsLst>
              <a:gs pos="0">
                <a:schemeClr val="bg1">
                  <a:lumMod val="0"/>
                  <a:lumOff val="100000"/>
                  <a:alpha val="67000"/>
                </a:schemeClr>
              </a:gs>
              <a:gs pos="55000">
                <a:schemeClr val="bg1">
                  <a:lumMod val="0"/>
                  <a:lumOff val="100000"/>
                  <a:alpha val="92000"/>
                </a:schemeClr>
              </a:gs>
            </a:gsLst>
            <a:lin ang="12600000" scaled="0"/>
            <a:tileRect/>
          </a:gradFill>
        </p:spPr>
        <p:txBody>
          <a:bodyPr lIns="182880" tIns="182880" rIns="182880" bIns="182880">
            <a:normAutofit/>
          </a:bodyPr>
          <a:lstStyle>
            <a:lvl1pPr algn="l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5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655314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46712" y="0"/>
            <a:ext cx="3655314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293424" y="0"/>
            <a:ext cx="3679377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10972800" cy="1764030"/>
          </a:xfrm>
          <a:gradFill flip="none" rotWithShape="1">
            <a:gsLst>
              <a:gs pos="0">
                <a:schemeClr val="bg1">
                  <a:lumMod val="0"/>
                  <a:lumOff val="100000"/>
                  <a:alpha val="67000"/>
                </a:schemeClr>
              </a:gs>
              <a:gs pos="55000">
                <a:schemeClr val="bg1">
                  <a:lumMod val="0"/>
                  <a:lumOff val="100000"/>
                  <a:alpha val="92000"/>
                </a:schemeClr>
              </a:gs>
            </a:gsLst>
            <a:lin ang="12600000" scaled="0"/>
            <a:tileRect/>
          </a:gradFill>
        </p:spPr>
        <p:txBody>
          <a:bodyPr lIns="182880" tIns="182880" rIns="182880" bIns="182880">
            <a:normAutofit/>
          </a:bodyPr>
          <a:lstStyle>
            <a:lvl1pPr algn="l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59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2533650" y="3810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58" name="Picture Placeholder 22"/>
          <p:cNvSpPr>
            <a:spLocks noGrp="1"/>
          </p:cNvSpPr>
          <p:nvPr>
            <p:ph type="pic" sz="quarter" idx="11"/>
          </p:nvPr>
        </p:nvSpPr>
        <p:spPr>
          <a:xfrm>
            <a:off x="4610100" y="3810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59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6686550" y="3810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686550" y="45720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1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457200" y="25146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2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533650" y="25146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4610100" y="25146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4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686550" y="25146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5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2533650" y="45720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66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4610100" y="45720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7" name="Picture Placeholder 22"/>
          <p:cNvSpPr>
            <a:spLocks noGrp="1"/>
          </p:cNvSpPr>
          <p:nvPr>
            <p:ph type="pic" sz="quarter" idx="20"/>
          </p:nvPr>
        </p:nvSpPr>
        <p:spPr>
          <a:xfrm>
            <a:off x="8763000" y="2514600"/>
            <a:ext cx="1752600" cy="1752600"/>
          </a:xfrm>
          <a:prstGeom prst="ellipse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1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4864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86400" y="0"/>
            <a:ext cx="54864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10972800" cy="1764030"/>
          </a:xfrm>
          <a:gradFill flip="none" rotWithShape="1">
            <a:gsLst>
              <a:gs pos="0">
                <a:schemeClr val="bg1">
                  <a:lumMod val="0"/>
                  <a:lumOff val="100000"/>
                  <a:alpha val="67000"/>
                </a:schemeClr>
              </a:gs>
              <a:gs pos="55000">
                <a:schemeClr val="bg1">
                  <a:lumMod val="0"/>
                  <a:lumOff val="100000"/>
                  <a:alpha val="92000"/>
                </a:schemeClr>
              </a:gs>
            </a:gsLst>
            <a:lin ang="12600000" scaled="0"/>
            <a:tileRect/>
          </a:gradFill>
        </p:spPr>
        <p:txBody>
          <a:bodyPr lIns="182880" tIns="182880" rIns="182880" bIns="182880">
            <a:normAutofit/>
          </a:bodyPr>
          <a:lstStyle>
            <a:lvl1pPr algn="l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19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655314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46712" y="0"/>
            <a:ext cx="3655314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293424" y="0"/>
            <a:ext cx="3679377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50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9728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0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10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329566"/>
            <a:ext cx="987552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20240"/>
            <a:ext cx="987552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7627621"/>
            <a:ext cx="256032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012D8-77CC-435F-851C-D4BCF30671EE}" type="datetimeFigureOut">
              <a:rPr lang="en-CA" smtClean="0"/>
              <a:t>2016-12-21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7627621"/>
            <a:ext cx="347472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7627621"/>
            <a:ext cx="256032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2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3E834-8C1C-4D92-AD95-5823528D542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0" r:id="rId3"/>
    <p:sldLayoutId id="2147483659" r:id="rId4"/>
    <p:sldLayoutId id="2147483658" r:id="rId5"/>
    <p:sldLayoutId id="2147483656" r:id="rId6"/>
    <p:sldLayoutId id="2147483650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79665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7375" indent="-367375" algn="l" defTabSz="979665" rtl="0" eaLnBrk="1" latinLnBrk="0" hangingPunct="1">
        <a:spcBef>
          <a:spcPct val="20000"/>
        </a:spcBef>
        <a:buFont typeface="Arial" pitchFamily="34" charset="0"/>
        <a:buChar char="•"/>
        <a:defRPr sz="34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95978" indent="-306146" algn="l" defTabSz="979665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24582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714415" indent="-244916" algn="l" defTabSz="979665" rtl="0" eaLnBrk="1" latinLnBrk="0" hangingPunct="1">
        <a:spcBef>
          <a:spcPct val="20000"/>
        </a:spcBef>
        <a:buFont typeface="Arial" pitchFamily="34" charset="0"/>
        <a:buChar char="–"/>
        <a:defRPr sz="21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204247" indent="-244916" algn="l" defTabSz="979665" rtl="0" eaLnBrk="1" latinLnBrk="0" hangingPunct="1">
        <a:spcBef>
          <a:spcPct val="20000"/>
        </a:spcBef>
        <a:buFont typeface="Arial" pitchFamily="34" charset="0"/>
        <a:buChar char="»"/>
        <a:defRPr sz="21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694080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183912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673745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163578" indent="-244916" algn="l" defTabSz="979665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9833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79665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69498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59331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49163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38996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18662" algn="l" defTabSz="97966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52400"/>
            <a:ext cx="9966986" cy="2285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457200"/>
            <a:ext cx="109728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FORWARD TO WELCOMING YOU 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943600"/>
            <a:ext cx="1924050" cy="1924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88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57150" y="6343650"/>
            <a:ext cx="5429250" cy="783814"/>
          </a:xfrm>
          <a:prstGeom prst="rect">
            <a:avLst/>
          </a:prstGeom>
        </p:spPr>
        <p:txBody>
          <a:bodyPr vert="horz" lIns="97967" tIns="48983" rIns="97967" bIns="48983" rtlCol="0" anchor="ctr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CA" sz="1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  <a:p>
            <a:pPr algn="l">
              <a:lnSpc>
                <a:spcPct val="80000"/>
              </a:lnSpc>
            </a:pPr>
            <a:r>
              <a:rPr lang="en-CA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AAA</a:t>
            </a:r>
          </a:p>
          <a:p>
            <a:pPr algn="l">
              <a:lnSpc>
                <a:spcPct val="80000"/>
              </a:lnSpc>
            </a:pPr>
            <a:r>
              <a:rPr lang="en-CA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BBB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994231" cy="822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5" y="838200"/>
            <a:ext cx="4931674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2166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0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10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10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92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13038"/>
            <a:ext cx="32004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33400"/>
            <a:ext cx="378156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0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1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88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59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26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7299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76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4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31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1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92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98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"/>
          <a:stretch/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33400"/>
            <a:ext cx="1804420" cy="22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54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52400"/>
            <a:ext cx="9966986" cy="2285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239000"/>
            <a:ext cx="10972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 more at tourismvancouver.com </a:t>
            </a:r>
          </a:p>
        </p:txBody>
      </p:sp>
    </p:spTree>
    <p:extLst>
      <p:ext uri="{BB962C8B-B14F-4D97-AF65-F5344CB8AC3E}">
        <p14:creationId xmlns:p14="http://schemas.microsoft.com/office/powerpoint/2010/main" val="25493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r="20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06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28" name="Group 27"/>
          <p:cNvGrpSpPr/>
          <p:nvPr/>
        </p:nvGrpSpPr>
        <p:grpSpPr>
          <a:xfrm>
            <a:off x="285751" y="1676400"/>
            <a:ext cx="2323148" cy="1958585"/>
            <a:chOff x="381000" y="2935631"/>
            <a:chExt cx="3097531" cy="26114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2935631"/>
              <a:ext cx="3097531" cy="261144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5261" y="3505199"/>
              <a:ext cx="2669007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Best City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 Canada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n-CA" sz="15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Condé </a:t>
              </a:r>
              <a:r>
                <a:rPr lang="en-US" sz="15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Nast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Traveler</a:t>
              </a:r>
              <a:r>
                <a:rPr lang="en-US" altLang="ja-JP" sz="15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15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74888" y="1676400"/>
            <a:ext cx="2323148" cy="1958585"/>
            <a:chOff x="3966514" y="2935631"/>
            <a:chExt cx="3097531" cy="26114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6514" y="2935631"/>
              <a:ext cx="3097531" cy="261144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300187" y="3505199"/>
              <a:ext cx="2430182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World’s Best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Convention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Centre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-AIPC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64023" y="1676400"/>
            <a:ext cx="2323148" cy="1958585"/>
            <a:chOff x="7552028" y="2935631"/>
            <a:chExt cx="3097531" cy="26114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028" y="2935631"/>
              <a:ext cx="3097531" cy="261144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885701" y="3505199"/>
              <a:ext cx="2430182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#1 Conference Destination in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North America</a:t>
              </a:r>
            </a:p>
            <a:p>
              <a:pPr algn="ctr"/>
              <a:r>
                <a:rPr lang="en-US" sz="15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-ICCA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53159" y="1676400"/>
            <a:ext cx="2323148" cy="1958585"/>
            <a:chOff x="11137542" y="2935631"/>
            <a:chExt cx="3097531" cy="261144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7542" y="2935631"/>
              <a:ext cx="3097531" cy="261144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1471215" y="3505199"/>
              <a:ext cx="2430182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500" dirty="0"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#1 Airport</a:t>
              </a:r>
            </a:p>
            <a:p>
              <a:pPr algn="ctr"/>
              <a:r>
                <a:rPr lang="en-US" sz="1500" dirty="0"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In North</a:t>
              </a:r>
            </a:p>
            <a:p>
              <a:pPr algn="ctr"/>
              <a:r>
                <a:rPr lang="en-US" sz="1500" dirty="0"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America</a:t>
              </a:r>
            </a:p>
            <a:p>
              <a:pPr algn="ctr"/>
              <a:r>
                <a:rPr lang="en-US" sz="1500" i="1" dirty="0"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sz="1500" i="1" dirty="0" err="1"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Skytrax</a:t>
              </a:r>
              <a:endParaRPr lang="en-US" sz="1500" i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61" y="457200"/>
            <a:ext cx="499903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4267200"/>
            <a:ext cx="4801821" cy="480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1000"/>
            <a:ext cx="364975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063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219</Words>
  <Application>Microsoft Office PowerPoint</Application>
  <PresentationFormat>Custom</PresentationFormat>
  <Paragraphs>68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Havers</dc:creator>
  <cp:lastModifiedBy>Nicole Havers</cp:lastModifiedBy>
  <cp:revision>177</cp:revision>
  <dcterms:created xsi:type="dcterms:W3CDTF">2013-04-11T19:58:08Z</dcterms:created>
  <dcterms:modified xsi:type="dcterms:W3CDTF">2016-12-21T22:51:19Z</dcterms:modified>
</cp:coreProperties>
</file>