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94" r:id="rId5"/>
    <p:sldId id="295" r:id="rId6"/>
    <p:sldId id="313" r:id="rId7"/>
    <p:sldId id="310" r:id="rId8"/>
    <p:sldId id="312" r:id="rId9"/>
    <p:sldId id="277" r:id="rId10"/>
  </p:sldIdLst>
  <p:sldSz cx="9144000" cy="5143500" type="screen16x9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Geneva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Geneva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Geneva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Geneva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4">
          <p15:clr>
            <a:srgbClr val="A4A3A4"/>
          </p15:clr>
        </p15:guide>
        <p15:guide id="2" orient="horz" pos="3032">
          <p15:clr>
            <a:srgbClr val="A4A3A4"/>
          </p15:clr>
        </p15:guide>
        <p15:guide id="3" orient="horz" pos="209">
          <p15:clr>
            <a:srgbClr val="A4A3A4"/>
          </p15:clr>
        </p15:guide>
        <p15:guide id="4" pos="272">
          <p15:clr>
            <a:srgbClr val="A4A3A4"/>
          </p15:clr>
        </p15:guide>
        <p15:guide id="5" pos="5488">
          <p15:clr>
            <a:srgbClr val="A4A3A4"/>
          </p15:clr>
        </p15:guide>
        <p15:guide id="6" pos="4604">
          <p15:clr>
            <a:srgbClr val="A4A3A4"/>
          </p15:clr>
        </p15:guide>
        <p15:guide id="7" pos="4694">
          <p15:clr>
            <a:srgbClr val="A4A3A4"/>
          </p15:clr>
        </p15:guide>
        <p15:guide id="8" pos="3810">
          <p15:clr>
            <a:srgbClr val="A4A3A4"/>
          </p15:clr>
        </p15:guide>
        <p15:guide id="9" pos="3719">
          <p15:clr>
            <a:srgbClr val="A4A3A4"/>
          </p15:clr>
        </p15:guide>
        <p15:guide id="10" pos="2925">
          <p15:clr>
            <a:srgbClr val="A4A3A4"/>
          </p15:clr>
        </p15:guide>
        <p15:guide id="11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55F"/>
    <a:srgbClr val="C8B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60"/>
  </p:normalViewPr>
  <p:slideViewPr>
    <p:cSldViewPr>
      <p:cViewPr varScale="1">
        <p:scale>
          <a:sx n="149" d="100"/>
          <a:sy n="149" d="100"/>
        </p:scale>
        <p:origin x="126" y="390"/>
      </p:cViewPr>
      <p:guideLst>
        <p:guide orient="horz" pos="854"/>
        <p:guide orient="horz" pos="3032"/>
        <p:guide orient="horz" pos="209"/>
        <p:guide pos="272"/>
        <p:guide pos="5488"/>
        <p:guide pos="4604"/>
        <p:guide pos="4694"/>
        <p:guide pos="3810"/>
        <p:guide pos="3719"/>
        <p:guide pos="2925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5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Sadecki" userId="6bdf9dab2a4faa30" providerId="LiveId" clId="{45B595BC-16CD-4753-84E8-1CB557DF64BB}"/>
    <pc:docChg chg="custSel modSld">
      <pc:chgData name="Stefan Sadecki" userId="6bdf9dab2a4faa30" providerId="LiveId" clId="{45B595BC-16CD-4753-84E8-1CB557DF64BB}" dt="2023-04-18T20:26:37.652" v="1" actId="478"/>
      <pc:docMkLst>
        <pc:docMk/>
      </pc:docMkLst>
      <pc:sldChg chg="delSp mod">
        <pc:chgData name="Stefan Sadecki" userId="6bdf9dab2a4faa30" providerId="LiveId" clId="{45B595BC-16CD-4753-84E8-1CB557DF64BB}" dt="2023-04-18T20:26:37.652" v="1" actId="478"/>
        <pc:sldMkLst>
          <pc:docMk/>
          <pc:sldMk cId="0" sldId="277"/>
        </pc:sldMkLst>
        <pc:spChg chg="del">
          <ac:chgData name="Stefan Sadecki" userId="6bdf9dab2a4faa30" providerId="LiveId" clId="{45B595BC-16CD-4753-84E8-1CB557DF64BB}" dt="2023-04-18T20:26:37.652" v="1" actId="478"/>
          <ac:spMkLst>
            <pc:docMk/>
            <pc:sldMk cId="0" sldId="277"/>
            <ac:spMk id="15" creationId="{00000000-0000-0000-0000-000000000000}"/>
          </ac:spMkLst>
        </pc:spChg>
      </pc:sldChg>
      <pc:sldChg chg="modSp mod">
        <pc:chgData name="Stefan Sadecki" userId="6bdf9dab2a4faa30" providerId="LiveId" clId="{45B595BC-16CD-4753-84E8-1CB557DF64BB}" dt="2023-04-18T20:26:32.021" v="0" actId="20577"/>
        <pc:sldMkLst>
          <pc:docMk/>
          <pc:sldMk cId="3499170838" sldId="312"/>
        </pc:sldMkLst>
        <pc:spChg chg="mod">
          <ac:chgData name="Stefan Sadecki" userId="6bdf9dab2a4faa30" providerId="LiveId" clId="{45B595BC-16CD-4753-84E8-1CB557DF64BB}" dt="2023-04-18T20:26:32.021" v="0" actId="20577"/>
          <ac:spMkLst>
            <pc:docMk/>
            <pc:sldMk cId="3499170838" sldId="312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lanNarrowLF-Book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lanNarrowLF-Book" charset="0"/>
              </a:defRPr>
            </a:lvl1pPr>
          </a:lstStyle>
          <a:p>
            <a:fld id="{5DE2F404-E118-4738-B0E0-A2804815B9B2}" type="datetimeFigureOut">
              <a:rPr lang="de-DE"/>
              <a:pPr/>
              <a:t>18.04.2023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lanNarrowLF-Book" charset="0"/>
              </a:defRPr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lanNarrowLF-Book" charset="0"/>
              </a:defRPr>
            </a:lvl1pPr>
          </a:lstStyle>
          <a:p>
            <a:fld id="{D005B27C-8BF5-4845-B4A9-28334D366EA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936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lanNarrowLF-Book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lanNarrowLF-Book" charset="0"/>
              </a:defRPr>
            </a:lvl1pPr>
          </a:lstStyle>
          <a:p>
            <a:fld id="{DF0F50C5-E971-4FF6-BCF9-2A6CA41A1C20}" type="datetimeFigureOut">
              <a:rPr lang="de-DE"/>
              <a:pPr/>
              <a:t>18.04.2023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lanNarrowLF-Book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lanNarrowLF-Book" charset="0"/>
              </a:defRPr>
            </a:lvl1pPr>
          </a:lstStyle>
          <a:p>
            <a:fld id="{3C36366E-571A-4874-B202-EE2528B775D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237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Geneva" charset="-128"/>
        <a:cs typeface="+mn-cs"/>
      </a:defRPr>
    </a:lvl1pPr>
    <a:lvl2pPr marL="174625" indent="-174625" algn="l" rtl="0" fontAlgn="base">
      <a:spcBef>
        <a:spcPct val="30000"/>
      </a:spcBef>
      <a:spcAft>
        <a:spcPct val="0"/>
      </a:spcAft>
      <a:buFont typeface="Arial" pitchFamily="34" charset="0"/>
      <a:buChar char="•"/>
      <a:defRPr kern="1200">
        <a:solidFill>
          <a:schemeClr val="tx1"/>
        </a:solidFill>
        <a:latin typeface="+mn-lt"/>
        <a:ea typeface="Geneva" charset="-128"/>
        <a:cs typeface="+mn-cs"/>
      </a:defRPr>
    </a:lvl2pPr>
    <a:lvl3pPr marL="360363" indent="-185738" algn="l" rtl="0" fontAlgn="base">
      <a:spcBef>
        <a:spcPct val="30000"/>
      </a:spcBef>
      <a:spcAft>
        <a:spcPct val="0"/>
      </a:spcAft>
      <a:buFont typeface="Arial" pitchFamily="34" charset="0"/>
      <a:buChar char="•"/>
      <a:defRPr kern="1200">
        <a:solidFill>
          <a:schemeClr val="tx1"/>
        </a:solidFill>
        <a:latin typeface="+mn-lt"/>
        <a:ea typeface="Geneva" charset="-128"/>
        <a:cs typeface="+mn-cs"/>
      </a:defRPr>
    </a:lvl3pPr>
    <a:lvl4pPr marL="534988" indent="-174625" algn="l" rtl="0" fontAlgn="base">
      <a:spcBef>
        <a:spcPct val="30000"/>
      </a:spcBef>
      <a:spcAft>
        <a:spcPct val="0"/>
      </a:spcAft>
      <a:buFont typeface="Arial" pitchFamily="34" charset="0"/>
      <a:buChar char="•"/>
      <a:defRPr kern="1200">
        <a:solidFill>
          <a:schemeClr val="tx1"/>
        </a:solidFill>
        <a:latin typeface="+mn-lt"/>
        <a:ea typeface="Geneva" charset="-128"/>
        <a:cs typeface="+mn-cs"/>
      </a:defRPr>
    </a:lvl4pPr>
    <a:lvl5pPr marL="719138" indent="-184150" algn="l" rtl="0" fontAlgn="base">
      <a:spcBef>
        <a:spcPct val="30000"/>
      </a:spcBef>
      <a:spcAft>
        <a:spcPct val="0"/>
      </a:spcAft>
      <a:buFont typeface="Arial" pitchFamily="34" charset="0"/>
      <a:buChar char="•"/>
      <a:defRPr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366E-571A-4874-B202-EE2528B775D3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055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366E-571A-4874-B202-EE2528B775D3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187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31800" y="330994"/>
            <a:ext cx="6877050" cy="4481513"/>
          </a:xfrm>
        </p:spPr>
        <p:txBody>
          <a:bodyPr anchor="ctr"/>
          <a:lstStyle>
            <a:lvl1pPr>
              <a:lnSpc>
                <a:spcPct val="85000"/>
              </a:lnSpc>
              <a:defRPr sz="35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0424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1" y="1291723"/>
            <a:ext cx="6877051" cy="3520783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0325BCAA-1ED1-45C4-8A9D-34DBF20936E9}" type="datetime1">
              <a:rPr lang="de-DE" smtClean="0"/>
              <a:t>18.04.2023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 Glimpse of German(y)</a:t>
            </a:r>
          </a:p>
        </p:txBody>
      </p:sp>
    </p:spTree>
    <p:extLst>
      <p:ext uri="{BB962C8B-B14F-4D97-AF65-F5344CB8AC3E}">
        <p14:creationId xmlns:p14="http://schemas.microsoft.com/office/powerpoint/2010/main" val="15497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1" y="1291723"/>
            <a:ext cx="4068763" cy="3520783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9" y="1291724"/>
            <a:ext cx="4068763" cy="3520783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34C75DF-8701-41C2-B1AF-40C138774C31}" type="datetime1">
              <a:rPr lang="de-DE" smtClean="0"/>
              <a:t>18.04.2023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 Glimpse of German(y)</a:t>
            </a:r>
          </a:p>
        </p:txBody>
      </p:sp>
    </p:spTree>
    <p:extLst>
      <p:ext uri="{BB962C8B-B14F-4D97-AF65-F5344CB8AC3E}">
        <p14:creationId xmlns:p14="http://schemas.microsoft.com/office/powerpoint/2010/main" val="3803029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0CE592-E59A-4504-8187-BD4A296647FE}" type="datetime1">
              <a:rPr lang="de-DE" smtClean="0"/>
              <a:t>18.04.2023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 Glimpse of German(y)</a:t>
            </a:r>
          </a:p>
        </p:txBody>
      </p:sp>
    </p:spTree>
    <p:extLst>
      <p:ext uri="{BB962C8B-B14F-4D97-AF65-F5344CB8AC3E}">
        <p14:creationId xmlns:p14="http://schemas.microsoft.com/office/powerpoint/2010/main" val="1461385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1" y="1291723"/>
            <a:ext cx="6877051" cy="3520783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F8338085-98BF-4E2E-9A74-FFA9F5599A53}" type="datetime1">
              <a:rPr lang="de-DE" smtClean="0"/>
              <a:t>18.04.2023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 Glimpse of German(y)</a:t>
            </a:r>
          </a:p>
        </p:txBody>
      </p:sp>
    </p:spTree>
    <p:extLst>
      <p:ext uri="{BB962C8B-B14F-4D97-AF65-F5344CB8AC3E}">
        <p14:creationId xmlns:p14="http://schemas.microsoft.com/office/powerpoint/2010/main" val="1200294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1" y="1291723"/>
            <a:ext cx="4068763" cy="3520783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9" y="1291724"/>
            <a:ext cx="4068763" cy="3520783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1B5967D4-8F26-438F-8022-1D8061E49FD2}" type="datetime1">
              <a:rPr lang="de-DE" smtClean="0"/>
              <a:t>18.04.2023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 Glimpse of German(y)</a:t>
            </a:r>
          </a:p>
        </p:txBody>
      </p:sp>
    </p:spTree>
    <p:extLst>
      <p:ext uri="{BB962C8B-B14F-4D97-AF65-F5344CB8AC3E}">
        <p14:creationId xmlns:p14="http://schemas.microsoft.com/office/powerpoint/2010/main" val="262893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BLAU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5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256B4-AC97-4B33-95F5-A371875B6615}" type="datetime1">
              <a:rPr lang="de-DE" smtClean="0"/>
              <a:t>18.04.2023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 Glimpse of German(y)</a:t>
            </a:r>
          </a:p>
        </p:txBody>
      </p:sp>
    </p:spTree>
    <p:extLst>
      <p:ext uri="{BB962C8B-B14F-4D97-AF65-F5344CB8AC3E}">
        <p14:creationId xmlns:p14="http://schemas.microsoft.com/office/powerpoint/2010/main" val="4125096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BLAU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5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1" y="1291723"/>
            <a:ext cx="6877051" cy="3520783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206CB0D1-CF1B-4C37-BADE-06C30D8EED07}" type="datetime1">
              <a:rPr lang="de-DE" smtClean="0"/>
              <a:t>18.04.2023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 Glimpse of German(y)</a:t>
            </a:r>
          </a:p>
        </p:txBody>
      </p:sp>
    </p:spTree>
    <p:extLst>
      <p:ext uri="{BB962C8B-B14F-4D97-AF65-F5344CB8AC3E}">
        <p14:creationId xmlns:p14="http://schemas.microsoft.com/office/powerpoint/2010/main" val="2280495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BLAU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5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1" y="1291723"/>
            <a:ext cx="4068763" cy="3520783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9" y="1291724"/>
            <a:ext cx="4068763" cy="3520783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B401F8C-359B-4FC6-892D-3D248CB60A14}" type="datetime1">
              <a:rPr lang="de-DE" smtClean="0"/>
              <a:t>18.04.2023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 Glimpse of German(y)</a:t>
            </a:r>
          </a:p>
        </p:txBody>
      </p:sp>
    </p:spTree>
    <p:extLst>
      <p:ext uri="{BB962C8B-B14F-4D97-AF65-F5344CB8AC3E}">
        <p14:creationId xmlns:p14="http://schemas.microsoft.com/office/powerpoint/2010/main" val="3195214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DF16C3-B118-40E8-9F72-049B46B2958C}" type="datetime1">
              <a:rPr lang="de-DE" smtClean="0"/>
              <a:t>18.04.2023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 Glimpse of German(y)</a:t>
            </a:r>
          </a:p>
        </p:txBody>
      </p:sp>
    </p:spTree>
    <p:extLst>
      <p:ext uri="{BB962C8B-B14F-4D97-AF65-F5344CB8AC3E}">
        <p14:creationId xmlns:p14="http://schemas.microsoft.com/office/powerpoint/2010/main" val="1611129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1" y="1291723"/>
            <a:ext cx="6877051" cy="3520783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0BAABB8A-4D89-44B2-A4D1-6019D2E7847F}" type="datetime1">
              <a:rPr lang="de-DE" smtClean="0"/>
              <a:t>18.04.2023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 Glimpse of German(y)</a:t>
            </a:r>
          </a:p>
        </p:txBody>
      </p:sp>
    </p:spTree>
    <p:extLst>
      <p:ext uri="{BB962C8B-B14F-4D97-AF65-F5344CB8AC3E}">
        <p14:creationId xmlns:p14="http://schemas.microsoft.com/office/powerpoint/2010/main" val="162055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1" y="1291723"/>
            <a:ext cx="6877051" cy="3520783"/>
          </a:xfrm>
        </p:spPr>
        <p:txBody>
          <a:bodyPr/>
          <a:lstStyle>
            <a:lvl1pPr marL="355600" indent="-355600">
              <a:spcBef>
                <a:spcPts val="1200"/>
              </a:spcBef>
              <a:buFont typeface="+mj-lt"/>
              <a:buAutoNum type="arabicPeriod"/>
              <a:defRPr sz="1800" cap="all" baseline="0"/>
            </a:lvl1pPr>
            <a:lvl2pPr marL="625475" indent="-273050">
              <a:lnSpc>
                <a:spcPct val="120000"/>
              </a:lnSpc>
              <a:buFont typeface="+mj-lt"/>
              <a:buAutoNum type="arabicPeriod"/>
              <a:defRPr sz="1400" cap="none" baseline="0"/>
            </a:lvl2pPr>
            <a:lvl3pPr marL="808038" indent="-182563">
              <a:lnSpc>
                <a:spcPct val="120000"/>
              </a:lnSpc>
              <a:tabLst/>
              <a:defRPr sz="1400" cap="none" baseline="0"/>
            </a:lvl3pPr>
            <a:lvl4pPr marL="984250" indent="-176213" defTabSz="987425">
              <a:lnSpc>
                <a:spcPct val="120000"/>
              </a:lnSpc>
              <a:defRPr sz="1400" cap="none" baseline="0"/>
            </a:lvl4pPr>
            <a:lvl5pPr marL="1166813" indent="-182563">
              <a:lnSpc>
                <a:spcPct val="120000"/>
              </a:lnSpc>
              <a:defRPr sz="1400"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972D88E8-F4A0-488F-ACFC-3DD5E2AF5F2A}" type="datetime1">
              <a:rPr lang="de-DE" smtClean="0"/>
              <a:t>18.04.2023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 Glimpse of German(y)</a:t>
            </a:r>
          </a:p>
        </p:txBody>
      </p:sp>
    </p:spTree>
    <p:extLst>
      <p:ext uri="{BB962C8B-B14F-4D97-AF65-F5344CB8AC3E}">
        <p14:creationId xmlns:p14="http://schemas.microsoft.com/office/powerpoint/2010/main" val="3325867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1" y="1291723"/>
            <a:ext cx="4068763" cy="3520783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9" y="1291724"/>
            <a:ext cx="4068763" cy="3520783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88D7B3E-30C9-4118-BCED-8A04115EB020}" type="datetime1">
              <a:rPr lang="de-DE" smtClean="0"/>
              <a:t>18.04.2023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 Glimpse of German(y)</a:t>
            </a:r>
          </a:p>
        </p:txBody>
      </p:sp>
    </p:spTree>
    <p:extLst>
      <p:ext uri="{BB962C8B-B14F-4D97-AF65-F5344CB8AC3E}">
        <p14:creationId xmlns:p14="http://schemas.microsoft.com/office/powerpoint/2010/main" val="1968569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UN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BC1D58-895D-4B1E-A698-DE64B2D5D693}" type="datetime1">
              <a:rPr lang="de-DE" smtClean="0"/>
              <a:t>18.04.2023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 Glimpse of German(y)</a:t>
            </a:r>
          </a:p>
        </p:txBody>
      </p:sp>
    </p:spTree>
    <p:extLst>
      <p:ext uri="{BB962C8B-B14F-4D97-AF65-F5344CB8AC3E}">
        <p14:creationId xmlns:p14="http://schemas.microsoft.com/office/powerpoint/2010/main" val="3365024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UN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1" y="1291723"/>
            <a:ext cx="6877051" cy="3520783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AA77734B-DF13-495B-8E09-C2F1FC3525E7}" type="datetime1">
              <a:rPr lang="de-DE" smtClean="0"/>
              <a:t>18.04.2023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 Glimpse of German(y)</a:t>
            </a:r>
          </a:p>
        </p:txBody>
      </p:sp>
    </p:spTree>
    <p:extLst>
      <p:ext uri="{BB962C8B-B14F-4D97-AF65-F5344CB8AC3E}">
        <p14:creationId xmlns:p14="http://schemas.microsoft.com/office/powerpoint/2010/main" val="18848696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UN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1" y="1291723"/>
            <a:ext cx="4068763" cy="3520783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9" y="1291724"/>
            <a:ext cx="4068763" cy="3520783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0EA3D8A-017A-48A2-9924-9662A1FAD252}" type="datetime1">
              <a:rPr lang="de-DE" smtClean="0"/>
              <a:t>18.04.2023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 Glimpse of German(y)</a:t>
            </a:r>
          </a:p>
        </p:txBody>
      </p:sp>
    </p:spTree>
    <p:extLst>
      <p:ext uri="{BB962C8B-B14F-4D97-AF65-F5344CB8AC3E}">
        <p14:creationId xmlns:p14="http://schemas.microsoft.com/office/powerpoint/2010/main" val="2593335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U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189CD7-99EE-4C89-A682-441636745417}" type="datetime1">
              <a:rPr lang="de-DE" smtClean="0"/>
              <a:t>18.04.2023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 Glimpse of German(y)</a:t>
            </a:r>
          </a:p>
        </p:txBody>
      </p:sp>
    </p:spTree>
    <p:extLst>
      <p:ext uri="{BB962C8B-B14F-4D97-AF65-F5344CB8AC3E}">
        <p14:creationId xmlns:p14="http://schemas.microsoft.com/office/powerpoint/2010/main" val="2404906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U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1" y="1291723"/>
            <a:ext cx="6877051" cy="3520783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7B8438E8-69EC-4885-A7DD-EB0FCD95F551}" type="datetime1">
              <a:rPr lang="de-DE" smtClean="0"/>
              <a:t>18.04.2023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 Glimpse of German(y)</a:t>
            </a:r>
          </a:p>
        </p:txBody>
      </p:sp>
    </p:spTree>
    <p:extLst>
      <p:ext uri="{BB962C8B-B14F-4D97-AF65-F5344CB8AC3E}">
        <p14:creationId xmlns:p14="http://schemas.microsoft.com/office/powerpoint/2010/main" val="2163502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U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1" y="1291723"/>
            <a:ext cx="4068763" cy="3520783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9" y="1291724"/>
            <a:ext cx="4068763" cy="3520783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A829D3C-01CD-4E52-B5C7-1BB0B22B0CE3}" type="datetime1">
              <a:rPr lang="de-DE" smtClean="0"/>
              <a:t>18.04.2023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 Glimpse of German(y)</a:t>
            </a:r>
          </a:p>
        </p:txBody>
      </p:sp>
    </p:spTree>
    <p:extLst>
      <p:ext uri="{BB962C8B-B14F-4D97-AF65-F5344CB8AC3E}">
        <p14:creationId xmlns:p14="http://schemas.microsoft.com/office/powerpoint/2010/main" val="349096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ea typeface="Geneva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31800" y="331788"/>
            <a:ext cx="6877050" cy="4476272"/>
          </a:xfrm>
        </p:spPr>
        <p:txBody>
          <a:bodyPr anchor="ctr"/>
          <a:lstStyle>
            <a:lvl1pPr>
              <a:lnSpc>
                <a:spcPct val="85000"/>
              </a:lnSpc>
              <a:defRPr sz="35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112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6AD75C-605C-4FEA-ACF2-578D03C61F14}" type="datetime1">
              <a:rPr lang="de-DE" smtClean="0"/>
              <a:t>18.04.2023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 Glimpse of German(y)</a:t>
            </a:r>
          </a:p>
        </p:txBody>
      </p:sp>
    </p:spTree>
    <p:extLst>
      <p:ext uri="{BB962C8B-B14F-4D97-AF65-F5344CB8AC3E}">
        <p14:creationId xmlns:p14="http://schemas.microsoft.com/office/powerpoint/2010/main" val="315745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1" y="1291723"/>
            <a:ext cx="6877051" cy="3520783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B282FDE6-311F-440B-8C2F-4CBEC7E09D72}" type="datetime1">
              <a:rPr lang="de-DE" smtClean="0"/>
              <a:t>18.04.2023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 Glimpse of German(y)</a:t>
            </a:r>
          </a:p>
        </p:txBody>
      </p:sp>
    </p:spTree>
    <p:extLst>
      <p:ext uri="{BB962C8B-B14F-4D97-AF65-F5344CB8AC3E}">
        <p14:creationId xmlns:p14="http://schemas.microsoft.com/office/powerpoint/2010/main" val="259773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1" y="1291723"/>
            <a:ext cx="4068763" cy="3520783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9" y="1291724"/>
            <a:ext cx="4068763" cy="3520783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2228A2A-35B7-4E77-8862-DFC851721712}" type="datetime1">
              <a:rPr lang="de-DE" smtClean="0"/>
              <a:t>18.04.2023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 Glimpse of German(y)</a:t>
            </a:r>
          </a:p>
        </p:txBody>
      </p:sp>
    </p:spTree>
    <p:extLst>
      <p:ext uri="{BB962C8B-B14F-4D97-AF65-F5344CB8AC3E}">
        <p14:creationId xmlns:p14="http://schemas.microsoft.com/office/powerpoint/2010/main" val="49112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GRÜN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47AEA-6185-4AC1-8CE7-E9860268E5B9}" type="datetime1">
              <a:rPr lang="de-DE" smtClean="0"/>
              <a:t>18.04.2023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 Glimpse of German(y)</a:t>
            </a:r>
          </a:p>
        </p:txBody>
      </p:sp>
    </p:spTree>
    <p:extLst>
      <p:ext uri="{BB962C8B-B14F-4D97-AF65-F5344CB8AC3E}">
        <p14:creationId xmlns:p14="http://schemas.microsoft.com/office/powerpoint/2010/main" val="327311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GRÜN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1" y="1291723"/>
            <a:ext cx="6877051" cy="3520783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1382BD1C-11D3-4556-9438-55322EAC37CA}" type="datetime1">
              <a:rPr lang="de-DE" smtClean="0"/>
              <a:t>18.04.2023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 Glimpse of German(y)</a:t>
            </a:r>
          </a:p>
        </p:txBody>
      </p:sp>
    </p:spTree>
    <p:extLst>
      <p:ext uri="{BB962C8B-B14F-4D97-AF65-F5344CB8AC3E}">
        <p14:creationId xmlns:p14="http://schemas.microsoft.com/office/powerpoint/2010/main" val="161745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GRÜN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1" y="1291723"/>
            <a:ext cx="4068763" cy="3520783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9" y="1291724"/>
            <a:ext cx="4068763" cy="3520783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CFAB92C-663E-4B1D-9845-CCC613904A42}" type="datetime1">
              <a:rPr lang="de-DE" smtClean="0"/>
              <a:t>18.04.2023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 Glimpse of German(y)</a:t>
            </a:r>
          </a:p>
        </p:txBody>
      </p:sp>
    </p:spTree>
    <p:extLst>
      <p:ext uri="{BB962C8B-B14F-4D97-AF65-F5344CB8AC3E}">
        <p14:creationId xmlns:p14="http://schemas.microsoft.com/office/powerpoint/2010/main" val="2264539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C83B4D-012C-4D0A-B58D-CD5433061F12}" type="datetime1">
              <a:rPr lang="de-DE" smtClean="0"/>
              <a:t>18.04.2023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 Glimpse of German(y)</a:t>
            </a:r>
          </a:p>
        </p:txBody>
      </p:sp>
    </p:spTree>
    <p:extLst>
      <p:ext uri="{BB962C8B-B14F-4D97-AF65-F5344CB8AC3E}">
        <p14:creationId xmlns:p14="http://schemas.microsoft.com/office/powerpoint/2010/main" val="651434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431800" y="315913"/>
            <a:ext cx="6119813" cy="9064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31800" y="1292225"/>
            <a:ext cx="6877050" cy="35210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6696075" y="552450"/>
            <a:ext cx="2016125" cy="107950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B64B46C4-2606-47BE-9414-87CFB8F9A34E}" type="datetime1">
              <a:rPr lang="de-DE" smtClean="0"/>
              <a:t>18.04.2023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6696075" y="433388"/>
            <a:ext cx="2016125" cy="107950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r>
              <a:rPr lang="de-DE"/>
              <a:t>A Glimpse of German(y)</a:t>
            </a:r>
          </a:p>
        </p:txBody>
      </p:sp>
      <p:sp>
        <p:nvSpPr>
          <p:cNvPr id="1030" name="Textfeld 9"/>
          <p:cNvSpPr txBox="1">
            <a:spLocks noChangeArrowheads="1"/>
          </p:cNvSpPr>
          <p:nvPr/>
        </p:nvSpPr>
        <p:spPr bwMode="gray">
          <a:xfrm>
            <a:off x="6696075" y="314325"/>
            <a:ext cx="201612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Geneva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Geneva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Geneva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Geneva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Geneva" charset="-128"/>
              </a:defRPr>
            </a:lvl9pPr>
          </a:lstStyle>
          <a:p>
            <a:pPr algn="r"/>
            <a:r>
              <a:rPr lang="de-DE" sz="800"/>
              <a:t>Seite </a:t>
            </a:r>
            <a:fld id="{2724F50F-FB45-47D6-8DB9-8380E2E50507}" type="slidenum">
              <a:rPr lang="de-DE" sz="800"/>
              <a:pPr algn="r"/>
              <a:t>‹Nr.›</a:t>
            </a:fld>
            <a:endParaRPr lang="de-DE" sz="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 kern="1200" cap="all">
          <a:solidFill>
            <a:schemeClr val="accent1"/>
          </a:solidFill>
          <a:latin typeface="+mj-lt"/>
          <a:ea typeface="Geneva" charset="-128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Verdana" pitchFamily="34" charset="0"/>
          <a:ea typeface="Geneva" charset="-128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Verdana" pitchFamily="34" charset="0"/>
          <a:ea typeface="Geneva" charset="-128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Verdana" pitchFamily="34" charset="0"/>
          <a:ea typeface="Geneva" charset="-128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Verdana" pitchFamily="34" charset="0"/>
          <a:ea typeface="Geneva" charset="-128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Verdana" pitchFamily="34" charset="0"/>
          <a:ea typeface="Geneva" charset="-128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Verdana" pitchFamily="34" charset="0"/>
          <a:ea typeface="Geneva" charset="-128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Verdana" pitchFamily="34" charset="0"/>
          <a:ea typeface="Geneva" charset="-128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Verdana" pitchFamily="34" charset="0"/>
          <a:ea typeface="Geneva" charset="-128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buFont typeface="Arial" pitchFamily="34" charset="0"/>
        <a:defRPr b="1" kern="1200" cap="all">
          <a:solidFill>
            <a:schemeClr val="tx1"/>
          </a:solidFill>
          <a:latin typeface="+mj-lt"/>
          <a:ea typeface="Geneva" charset="-128"/>
          <a:cs typeface="+mn-cs"/>
        </a:defRPr>
      </a:lvl1pPr>
      <a:lvl2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182563" indent="-18256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358775" indent="-1762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541338" indent="-18256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524594"/>
            <a:ext cx="9288000" cy="60242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331788"/>
            <a:ext cx="6877050" cy="4481512"/>
          </a:xfr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br>
              <a:rPr lang="de-DE" sz="1400" cap="none" dirty="0">
                <a:solidFill>
                  <a:schemeClr val="tx1"/>
                </a:solidFill>
              </a:rPr>
            </a:br>
            <a:br>
              <a:rPr lang="de-DE" sz="1400" cap="none" dirty="0">
                <a:solidFill>
                  <a:schemeClr val="tx1"/>
                </a:solidFill>
              </a:rPr>
            </a:br>
            <a:br>
              <a:rPr lang="de-DE" sz="1400" cap="none" dirty="0">
                <a:solidFill>
                  <a:schemeClr val="tx1"/>
                </a:solidFill>
              </a:rPr>
            </a:br>
            <a:br>
              <a:rPr lang="de-DE" sz="1400" cap="none" dirty="0">
                <a:solidFill>
                  <a:schemeClr val="tx1"/>
                </a:solidFill>
              </a:rPr>
            </a:br>
            <a:br>
              <a:rPr lang="de-DE" sz="1400" cap="none" dirty="0">
                <a:solidFill>
                  <a:schemeClr val="tx1"/>
                </a:solidFill>
              </a:rPr>
            </a:br>
            <a:br>
              <a:rPr lang="de-DE" sz="1400" cap="none" dirty="0">
                <a:solidFill>
                  <a:schemeClr val="tx1"/>
                </a:solidFill>
              </a:rPr>
            </a:br>
            <a:br>
              <a:rPr lang="de-DE" sz="1400" cap="none" dirty="0">
                <a:solidFill>
                  <a:schemeClr val="tx1"/>
                </a:solidFill>
              </a:rPr>
            </a:br>
            <a:br>
              <a:rPr lang="de-DE" sz="1400" cap="none" dirty="0">
                <a:solidFill>
                  <a:schemeClr val="tx1"/>
                </a:solidFill>
              </a:rPr>
            </a:br>
            <a:br>
              <a:rPr lang="de-DE" sz="1400" cap="none" dirty="0">
                <a:solidFill>
                  <a:schemeClr val="tx1"/>
                </a:solidFill>
              </a:rPr>
            </a:br>
            <a:br>
              <a:rPr lang="de-DE" sz="1400" cap="none" dirty="0">
                <a:solidFill>
                  <a:schemeClr val="tx1"/>
                </a:solidFill>
              </a:rPr>
            </a:br>
            <a:br>
              <a:rPr lang="de-DE" sz="1400" cap="none" dirty="0">
                <a:solidFill>
                  <a:schemeClr val="tx1"/>
                </a:solidFill>
              </a:rPr>
            </a:br>
            <a:br>
              <a:rPr lang="de-DE" sz="1400" cap="none" dirty="0">
                <a:solidFill>
                  <a:schemeClr val="tx1"/>
                </a:solidFill>
              </a:rPr>
            </a:br>
            <a:br>
              <a:rPr lang="de-DE" sz="1400" cap="none" dirty="0">
                <a:solidFill>
                  <a:schemeClr val="tx1"/>
                </a:solidFill>
              </a:rPr>
            </a:br>
            <a:br>
              <a:rPr lang="de-DE" sz="1400" cap="none" dirty="0">
                <a:solidFill>
                  <a:schemeClr val="tx1"/>
                </a:solidFill>
              </a:rPr>
            </a:br>
            <a:br>
              <a:rPr lang="de-DE" sz="1400" cap="none" dirty="0">
                <a:solidFill>
                  <a:schemeClr val="tx1"/>
                </a:solidFill>
              </a:rPr>
            </a:br>
            <a:br>
              <a:rPr lang="de-DE" sz="1400" cap="none" dirty="0">
                <a:solidFill>
                  <a:schemeClr val="tx1"/>
                </a:solidFill>
              </a:rPr>
            </a:br>
            <a:br>
              <a:rPr lang="de-DE" sz="1400" cap="none" dirty="0">
                <a:solidFill>
                  <a:schemeClr val="tx1"/>
                </a:solidFill>
              </a:rPr>
            </a:br>
            <a:br>
              <a:rPr lang="de-DE" sz="1400" cap="none" dirty="0">
                <a:solidFill>
                  <a:schemeClr val="tx1"/>
                </a:solidFill>
              </a:rPr>
            </a:br>
            <a:br>
              <a:rPr lang="de-DE" sz="1400" cap="none" dirty="0">
                <a:solidFill>
                  <a:schemeClr val="tx1"/>
                </a:solidFill>
              </a:rPr>
            </a:br>
            <a:br>
              <a:rPr lang="de-DE" sz="1400" cap="none" dirty="0">
                <a:solidFill>
                  <a:schemeClr val="tx1"/>
                </a:solidFill>
              </a:rPr>
            </a:br>
            <a:br>
              <a:rPr lang="de-DE" sz="1400" cap="none" dirty="0">
                <a:solidFill>
                  <a:schemeClr val="tx1"/>
                </a:solidFill>
              </a:rPr>
            </a:br>
            <a:br>
              <a:rPr lang="de-DE" sz="1400" cap="none" dirty="0">
                <a:solidFill>
                  <a:schemeClr val="tx1"/>
                </a:solidFill>
              </a:rPr>
            </a:br>
            <a:br>
              <a:rPr lang="de-DE" sz="1400" cap="none" dirty="0">
                <a:solidFill>
                  <a:schemeClr val="tx1"/>
                </a:solidFill>
              </a:rPr>
            </a:br>
            <a:br>
              <a:rPr lang="de-DE" sz="1400" cap="none" dirty="0">
                <a:solidFill>
                  <a:schemeClr val="tx1"/>
                </a:solidFill>
              </a:rPr>
            </a:br>
            <a:r>
              <a:rPr lang="en-US" sz="1600" cap="none" dirty="0"/>
              <a:t>Session 7: </a:t>
            </a:r>
            <a:r>
              <a:rPr lang="de-DE" sz="1600" cap="none" dirty="0"/>
              <a:t>Holidays</a:t>
            </a:r>
          </a:p>
        </p:txBody>
      </p:sp>
    </p:spTree>
    <p:extLst>
      <p:ext uri="{BB962C8B-B14F-4D97-AF65-F5344CB8AC3E}">
        <p14:creationId xmlns:p14="http://schemas.microsoft.com/office/powerpoint/2010/main" val="161128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>
                <a:ea typeface="+mj-ea"/>
              </a:rPr>
              <a:t>What</a:t>
            </a:r>
            <a:r>
              <a:rPr lang="de-DE" dirty="0">
                <a:ea typeface="+mj-ea"/>
              </a:rPr>
              <a:t> </a:t>
            </a:r>
            <a:r>
              <a:rPr lang="de-DE" dirty="0" err="1">
                <a:ea typeface="+mj-ea"/>
              </a:rPr>
              <a:t>you</a:t>
            </a:r>
            <a:r>
              <a:rPr lang="de-DE" dirty="0">
                <a:ea typeface="+mj-ea"/>
              </a:rPr>
              <a:t> will </a:t>
            </a:r>
            <a:r>
              <a:rPr lang="de-DE" dirty="0" err="1">
                <a:ea typeface="+mj-ea"/>
              </a:rPr>
              <a:t>learn</a:t>
            </a:r>
            <a:r>
              <a:rPr lang="de-DE" dirty="0">
                <a:ea typeface="+mj-ea"/>
              </a:rPr>
              <a:t> </a:t>
            </a:r>
            <a:r>
              <a:rPr lang="de-DE" dirty="0" err="1">
                <a:ea typeface="+mj-ea"/>
              </a:rPr>
              <a:t>today</a:t>
            </a:r>
            <a:endParaRPr lang="de-DE" dirty="0">
              <a:ea typeface="+mj-ea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339752" y="915566"/>
            <a:ext cx="5007173" cy="3519488"/>
          </a:xfrm>
        </p:spPr>
        <p:txBody>
          <a:bodyPr rtlCol="0"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dirty="0" err="1"/>
              <a:t>you</a:t>
            </a:r>
            <a:r>
              <a:rPr lang="de-DE" dirty="0"/>
              <a:t> will…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de-DE" dirty="0"/>
          </a:p>
          <a:p>
            <a:pPr marL="638175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holidays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German-</a:t>
            </a:r>
            <a:r>
              <a:rPr lang="de-DE" dirty="0" err="1"/>
              <a:t>speaking</a:t>
            </a:r>
            <a:r>
              <a:rPr lang="de-DE" dirty="0"/>
              <a:t> </a:t>
            </a:r>
            <a:r>
              <a:rPr lang="de-DE" dirty="0" err="1"/>
              <a:t>world</a:t>
            </a:r>
            <a:r>
              <a:rPr lang="de-DE" dirty="0"/>
              <a:t> </a:t>
            </a:r>
          </a:p>
          <a:p>
            <a:pPr marL="638175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holidays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celebrated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differs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celebrations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US </a:t>
            </a:r>
          </a:p>
          <a:p>
            <a:pPr marL="638175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months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year</a:t>
            </a:r>
            <a:r>
              <a:rPr lang="de-DE" dirty="0"/>
              <a:t> in German</a:t>
            </a:r>
          </a:p>
          <a:p>
            <a:pPr marL="638175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ask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someone's</a:t>
            </a:r>
            <a:r>
              <a:rPr lang="de-DE" dirty="0"/>
              <a:t> </a:t>
            </a:r>
            <a:r>
              <a:rPr lang="de-DE" dirty="0" err="1"/>
              <a:t>birthday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answer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question</a:t>
            </a:r>
            <a:endParaRPr lang="de-DE" dirty="0"/>
          </a:p>
          <a:p>
            <a:pPr marL="638175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colors</a:t>
            </a:r>
            <a:r>
              <a:rPr lang="de-DE" dirty="0"/>
              <a:t> in German</a:t>
            </a:r>
          </a:p>
          <a:p>
            <a:pPr marL="638175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de-DE" dirty="0" err="1"/>
              <a:t>recognize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German </a:t>
            </a:r>
            <a:r>
              <a:rPr lang="de-DE" dirty="0" err="1"/>
              <a:t>names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countries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de-DE" sz="1600" b="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93942"/>
            <a:ext cx="1186061" cy="11347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4217667"/>
            <a:ext cx="326699" cy="6275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186980"/>
            <a:ext cx="1835055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315913"/>
            <a:ext cx="8028632" cy="90646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de-DE" dirty="0">
                <a:solidFill>
                  <a:schemeClr val="accent1"/>
                </a:solidFill>
                <a:ea typeface="+mj-ea"/>
              </a:rPr>
              <a:t>national Holidays in Germany </a:t>
            </a:r>
            <a:r>
              <a:rPr lang="de-DE" dirty="0" err="1">
                <a:solidFill>
                  <a:schemeClr val="accent1"/>
                </a:solidFill>
                <a:ea typeface="+mj-ea"/>
              </a:rPr>
              <a:t>and</a:t>
            </a:r>
            <a:r>
              <a:rPr lang="de-DE" dirty="0">
                <a:solidFill>
                  <a:schemeClr val="accent1"/>
                </a:solidFill>
                <a:ea typeface="+mj-ea"/>
              </a:rPr>
              <a:t> in </a:t>
            </a:r>
            <a:r>
              <a:rPr lang="de-DE" dirty="0" err="1">
                <a:solidFill>
                  <a:schemeClr val="accent1"/>
                </a:solidFill>
                <a:ea typeface="+mj-ea"/>
              </a:rPr>
              <a:t>the</a:t>
            </a:r>
            <a:r>
              <a:rPr lang="de-DE" dirty="0">
                <a:solidFill>
                  <a:schemeClr val="accent1"/>
                </a:solidFill>
                <a:ea typeface="+mj-ea"/>
              </a:rPr>
              <a:t> US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4217667"/>
            <a:ext cx="326699" cy="627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186980"/>
            <a:ext cx="1835055" cy="688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15691"/>
            <a:ext cx="3982892" cy="2654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" t="709" r="11256" b="-709"/>
          <a:stretch/>
        </p:blipFill>
        <p:spPr>
          <a:xfrm>
            <a:off x="395537" y="1222376"/>
            <a:ext cx="3888431" cy="26473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59832" y="3869720"/>
            <a:ext cx="14174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©flickr.com/Thomas </a:t>
            </a:r>
            <a:r>
              <a:rPr lang="de-DE" sz="8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Hawk</a:t>
            </a:r>
            <a:endParaRPr lang="de-DE" sz="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4328" y="3870564"/>
            <a:ext cx="1466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©flickr.com/</a:t>
            </a:r>
            <a:r>
              <a:rPr lang="de-DE" sz="8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Juska</a:t>
            </a:r>
            <a:r>
              <a:rPr lang="de-DE" sz="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Wendland</a:t>
            </a:r>
          </a:p>
        </p:txBody>
      </p:sp>
    </p:spTree>
    <p:extLst>
      <p:ext uri="{BB962C8B-B14F-4D97-AF65-F5344CB8AC3E}">
        <p14:creationId xmlns:p14="http://schemas.microsoft.com/office/powerpoint/2010/main" val="153686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315913"/>
            <a:ext cx="7380560" cy="9064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>
                <a:ea typeface="+mj-ea"/>
              </a:rPr>
              <a:t>reflection</a:t>
            </a:r>
            <a:r>
              <a:rPr lang="de-DE" dirty="0">
                <a:ea typeface="+mj-ea"/>
              </a:rPr>
              <a:t> </a:t>
            </a:r>
            <a:r>
              <a:rPr lang="de-DE" dirty="0" err="1">
                <a:ea typeface="+mj-ea"/>
              </a:rPr>
              <a:t>round</a:t>
            </a:r>
            <a:r>
              <a:rPr lang="de-DE" dirty="0">
                <a:ea typeface="+mj-ea"/>
              </a:rPr>
              <a:t>: </a:t>
            </a:r>
            <a:r>
              <a:rPr lang="de-DE" dirty="0" err="1">
                <a:ea typeface="+mj-ea"/>
              </a:rPr>
              <a:t>What</a:t>
            </a:r>
            <a:r>
              <a:rPr lang="de-DE" dirty="0">
                <a:ea typeface="+mj-ea"/>
              </a:rPr>
              <a:t> </a:t>
            </a:r>
            <a:r>
              <a:rPr lang="de-DE" dirty="0" err="1">
                <a:ea typeface="+mj-ea"/>
              </a:rPr>
              <a:t>have</a:t>
            </a:r>
            <a:r>
              <a:rPr lang="de-DE" dirty="0">
                <a:ea typeface="+mj-ea"/>
              </a:rPr>
              <a:t> </a:t>
            </a:r>
            <a:r>
              <a:rPr lang="de-DE" dirty="0" err="1">
                <a:ea typeface="+mj-ea"/>
              </a:rPr>
              <a:t>you</a:t>
            </a:r>
            <a:r>
              <a:rPr lang="de-DE" dirty="0">
                <a:ea typeface="+mj-ea"/>
              </a:rPr>
              <a:t> </a:t>
            </a:r>
            <a:r>
              <a:rPr lang="de-DE" dirty="0" err="1">
                <a:ea typeface="+mj-ea"/>
              </a:rPr>
              <a:t>learned</a:t>
            </a:r>
            <a:r>
              <a:rPr lang="de-DE" dirty="0">
                <a:ea typeface="+mj-ea"/>
              </a:rPr>
              <a:t>?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31800" y="987574"/>
            <a:ext cx="6156424" cy="3230093"/>
          </a:xfrm>
        </p:spPr>
        <p:txBody>
          <a:bodyPr rtlCol="0"/>
          <a:lstStyle/>
          <a:p>
            <a:r>
              <a:rPr lang="en-US" sz="1400" b="0" cap="none" dirty="0">
                <a:latin typeface="+mn-lt"/>
              </a:rPr>
              <a:t>Write down the words and chunks from today's session in your personal word bank. </a:t>
            </a:r>
          </a:p>
          <a:p>
            <a:r>
              <a:rPr lang="en-US" sz="1400" b="0" cap="none" dirty="0">
                <a:latin typeface="+mn-lt"/>
              </a:rPr>
              <a:t>What have you learned today about the German language? Was there anything that surprised you?</a:t>
            </a:r>
            <a:endParaRPr lang="de-DE" sz="1400" b="0" cap="none" dirty="0">
              <a:latin typeface="+mn-lt"/>
            </a:endParaRPr>
          </a:p>
          <a:p>
            <a:r>
              <a:rPr lang="en-US" sz="1400" b="0" cap="none" dirty="0">
                <a:latin typeface="+mn-lt"/>
              </a:rPr>
              <a:t>What have you learned today about the German-speaking world – about culture, people, about differences and similarities to your own country and culture, etc.? </a:t>
            </a:r>
            <a:br>
              <a:rPr lang="en-US" sz="1400" b="0" cap="none" dirty="0">
                <a:latin typeface="+mn-lt"/>
              </a:rPr>
            </a:br>
            <a:r>
              <a:rPr lang="en-US" sz="1400" b="0" cap="none" dirty="0">
                <a:latin typeface="+mn-lt"/>
              </a:rPr>
              <a:t>What surprised you most and why?</a:t>
            </a:r>
          </a:p>
          <a:p>
            <a:r>
              <a:rPr lang="en-US" sz="1400" b="0" cap="none" dirty="0">
                <a:latin typeface="+mn-lt"/>
              </a:rPr>
              <a:t>What are you curious about now? What else would you like to know about the German-speaking world? Write down questions that you have.</a:t>
            </a:r>
            <a:endParaRPr lang="de-DE" sz="1400" b="0" cap="none" dirty="0">
              <a:latin typeface="+mn-lt"/>
            </a:endParaRPr>
          </a:p>
          <a:p>
            <a:endParaRPr lang="de-DE" sz="1400" b="0" cap="none" dirty="0">
              <a:latin typeface="+mn-lt"/>
            </a:endParaRPr>
          </a:p>
          <a:p>
            <a:endParaRPr lang="de-DE" b="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de-DE" dirty="0"/>
          </a:p>
          <a:p>
            <a:pPr marL="352425" lvl="1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4217667"/>
            <a:ext cx="326699" cy="627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17667"/>
            <a:ext cx="1833233" cy="6873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151" y="843558"/>
            <a:ext cx="1518980" cy="197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8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315913"/>
            <a:ext cx="7380560" cy="455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>
                <a:ea typeface="+mj-ea"/>
              </a:rPr>
              <a:t>my</a:t>
            </a:r>
            <a:r>
              <a:rPr lang="de-DE" dirty="0">
                <a:ea typeface="+mj-ea"/>
              </a:rPr>
              <a:t> </a:t>
            </a:r>
            <a:r>
              <a:rPr lang="de-DE" dirty="0" err="1">
                <a:ea typeface="+mj-ea"/>
              </a:rPr>
              <a:t>word</a:t>
            </a:r>
            <a:r>
              <a:rPr lang="de-DE" dirty="0">
                <a:ea typeface="+mj-ea"/>
              </a:rPr>
              <a:t> </a:t>
            </a:r>
            <a:r>
              <a:rPr lang="de-DE" dirty="0" err="1">
                <a:ea typeface="+mj-ea"/>
              </a:rPr>
              <a:t>bank</a:t>
            </a:r>
            <a:r>
              <a:rPr lang="de-DE" dirty="0">
                <a:ea typeface="+mj-ea"/>
              </a:rPr>
              <a:t> </a:t>
            </a:r>
            <a:r>
              <a:rPr lang="de-DE" dirty="0" err="1">
                <a:ea typeface="+mj-ea"/>
              </a:rPr>
              <a:t>sheet</a:t>
            </a:r>
            <a:endParaRPr lang="de-DE" dirty="0">
              <a:ea typeface="+mj-ea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31800" y="1275606"/>
            <a:ext cx="7596584" cy="2654029"/>
          </a:xfrm>
        </p:spPr>
        <p:txBody>
          <a:bodyPr rtlCol="0"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400" b="0" i="1" cap="none" dirty="0">
                <a:latin typeface="+mn-lt"/>
              </a:rPr>
              <a:t>Months of the year </a:t>
            </a:r>
            <a:r>
              <a:rPr lang="en-US" sz="1400" b="0" cap="none" dirty="0">
                <a:latin typeface="+mn-lt"/>
              </a:rPr>
              <a:t>(write down as many as you remember)</a:t>
            </a:r>
            <a:endParaRPr lang="en-US" sz="1400" b="0" i="1" cap="none" dirty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0" cap="none" dirty="0" err="1">
                <a:latin typeface="+mn-lt"/>
              </a:rPr>
              <a:t>Wann</a:t>
            </a:r>
            <a:r>
              <a:rPr lang="en-US" sz="1400" b="0" cap="none" dirty="0">
                <a:latin typeface="+mn-lt"/>
              </a:rPr>
              <a:t> hast du </a:t>
            </a:r>
            <a:r>
              <a:rPr lang="en-US" sz="1400" b="0" cap="none" dirty="0" err="1">
                <a:latin typeface="+mn-lt"/>
              </a:rPr>
              <a:t>Geburtstag</a:t>
            </a:r>
            <a:r>
              <a:rPr lang="en-US" sz="1400" b="0" cap="none" dirty="0">
                <a:latin typeface="+mn-lt"/>
              </a:rPr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0" cap="none" dirty="0">
                <a:latin typeface="+mn-lt"/>
              </a:rPr>
              <a:t>Ich </a:t>
            </a:r>
            <a:r>
              <a:rPr lang="en-US" sz="1400" b="0" cap="none" dirty="0" err="1">
                <a:latin typeface="+mn-lt"/>
              </a:rPr>
              <a:t>habe</a:t>
            </a:r>
            <a:r>
              <a:rPr lang="en-US" sz="1400" b="0" cap="none" dirty="0">
                <a:latin typeface="+mn-lt"/>
              </a:rPr>
              <a:t> </a:t>
            </a:r>
            <a:r>
              <a:rPr lang="en-US" sz="1400" b="0" cap="none" dirty="0" err="1">
                <a:latin typeface="+mn-lt"/>
              </a:rPr>
              <a:t>im</a:t>
            </a:r>
            <a:r>
              <a:rPr lang="en-US" sz="1400" b="0" cap="none" dirty="0">
                <a:latin typeface="+mn-lt"/>
              </a:rPr>
              <a:t> … </a:t>
            </a:r>
            <a:r>
              <a:rPr lang="en-US" sz="1400" b="0" cap="none" dirty="0" err="1">
                <a:latin typeface="+mn-lt"/>
              </a:rPr>
              <a:t>Geburtstag</a:t>
            </a:r>
            <a:r>
              <a:rPr lang="en-US" sz="1400" b="0" cap="none" dirty="0">
                <a:latin typeface="+mn-lt"/>
              </a:rPr>
              <a:t>. / Mein </a:t>
            </a:r>
            <a:r>
              <a:rPr lang="en-US" sz="1400" b="0" cap="none" dirty="0" err="1">
                <a:latin typeface="+mn-lt"/>
              </a:rPr>
              <a:t>Geburtstag</a:t>
            </a:r>
            <a:r>
              <a:rPr lang="en-US" sz="1400" b="0" cap="none" dirty="0">
                <a:latin typeface="+mn-lt"/>
              </a:rPr>
              <a:t> </a:t>
            </a:r>
            <a:r>
              <a:rPr lang="en-US" sz="1400" b="0" cap="none" dirty="0" err="1">
                <a:latin typeface="+mn-lt"/>
              </a:rPr>
              <a:t>ist</a:t>
            </a:r>
            <a:r>
              <a:rPr lang="en-US" sz="1400" b="0" cap="none" dirty="0">
                <a:latin typeface="+mn-lt"/>
              </a:rPr>
              <a:t> </a:t>
            </a:r>
            <a:r>
              <a:rPr lang="en-US" sz="1400" b="0" cap="none" dirty="0" err="1">
                <a:latin typeface="+mn-lt"/>
              </a:rPr>
              <a:t>im</a:t>
            </a:r>
            <a:r>
              <a:rPr lang="en-US" sz="1400" b="0" cap="none" dirty="0">
                <a:latin typeface="+mn-lt"/>
              </a:rPr>
              <a:t> 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0" i="1" cap="none" dirty="0">
                <a:latin typeface="+mn-lt"/>
              </a:rPr>
              <a:t>Holidays in Germany </a:t>
            </a:r>
            <a:r>
              <a:rPr lang="en-US" sz="1400" b="0" cap="none" dirty="0"/>
              <a:t>(write down as many as you remember)</a:t>
            </a:r>
            <a:endParaRPr lang="en-US" sz="1400" b="0" i="1" cap="none" dirty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0" i="1" cap="none" dirty="0">
                <a:latin typeface="+mn-lt"/>
              </a:rPr>
              <a:t>Colors </a:t>
            </a:r>
            <a:r>
              <a:rPr lang="en-US" sz="1400" b="0" cap="none" dirty="0"/>
              <a:t>(write down as many as you remember)</a:t>
            </a:r>
            <a:endParaRPr lang="en-US" sz="1400" b="0" i="1" cap="none" dirty="0">
              <a:latin typeface="+mn-lt"/>
            </a:endParaRPr>
          </a:p>
          <a:p>
            <a:pPr marL="0" indent="0">
              <a:buNone/>
            </a:pPr>
            <a:endParaRPr lang="en-US" sz="1400" b="0" cap="none" dirty="0"/>
          </a:p>
          <a:p>
            <a:pPr>
              <a:buFont typeface="Wingdings" panose="05000000000000000000" pitchFamily="2" charset="2"/>
              <a:buChar char="ü"/>
            </a:pPr>
            <a:endParaRPr lang="en-US" sz="1400" b="0" cap="none" dirty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400" b="0" cap="none" dirty="0">
              <a:latin typeface="+mn-lt"/>
            </a:endParaRPr>
          </a:p>
          <a:p>
            <a:pPr marL="0" indent="0">
              <a:buNone/>
            </a:pPr>
            <a:endParaRPr lang="de-DE" sz="1400" b="0" cap="none" dirty="0">
              <a:latin typeface="+mn-lt"/>
            </a:endParaRPr>
          </a:p>
          <a:p>
            <a:endParaRPr lang="de-DE" b="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de-DE" dirty="0"/>
          </a:p>
          <a:p>
            <a:pPr marL="352425" lvl="1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4217667"/>
            <a:ext cx="326699" cy="627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17667"/>
            <a:ext cx="1833233" cy="687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5"/>
          <a:stretch/>
        </p:blipFill>
        <p:spPr>
          <a:xfrm>
            <a:off x="6728931" y="1131590"/>
            <a:ext cx="1659494" cy="175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70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4217667"/>
            <a:ext cx="326699" cy="627534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466651" y="123478"/>
            <a:ext cx="4320480" cy="1224136"/>
          </a:xfrm>
          <a:prstGeom prst="wedgeEllipseCallout">
            <a:avLst>
              <a:gd name="adj1" fmla="val -56061"/>
              <a:gd name="adj2" fmla="val 122257"/>
            </a:avLst>
          </a:prstGeom>
          <a:solidFill>
            <a:schemeClr val="bg1"/>
          </a:solidFill>
          <a:ln>
            <a:solidFill>
              <a:srgbClr val="8205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82055F"/>
                </a:solidFill>
              </a:rPr>
              <a:t>Auf Wiedersehen!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143278" y="3008896"/>
            <a:ext cx="3024336" cy="1224136"/>
          </a:xfrm>
          <a:prstGeom prst="wedgeEllipseCallout">
            <a:avLst>
              <a:gd name="adj1" fmla="val -55819"/>
              <a:gd name="adj2" fmla="val -75158"/>
            </a:avLst>
          </a:prstGeom>
          <a:solidFill>
            <a:schemeClr val="bg1"/>
          </a:solidFill>
          <a:ln>
            <a:solidFill>
              <a:srgbClr val="8205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82055F"/>
                </a:solidFill>
              </a:rPr>
              <a:t>Tschüss!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611560" y="843558"/>
            <a:ext cx="3528392" cy="1224136"/>
          </a:xfrm>
          <a:prstGeom prst="wedgeEllipseCallout">
            <a:avLst>
              <a:gd name="adj1" fmla="val 42444"/>
              <a:gd name="adj2" fmla="val 71036"/>
            </a:avLst>
          </a:prstGeom>
          <a:solidFill>
            <a:schemeClr val="bg1"/>
          </a:solidFill>
          <a:ln>
            <a:solidFill>
              <a:srgbClr val="8205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82055F"/>
                </a:solidFill>
              </a:rPr>
              <a:t>Bis nächstes Mal!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I_PowerPoint_16zu9_Extern">
  <a:themeElements>
    <a:clrScheme name="GI Excel 2012-07-02">
      <a:dk1>
        <a:sysClr val="windowText" lastClr="000000"/>
      </a:dk1>
      <a:lt1>
        <a:sysClr val="window" lastClr="FFFFFF"/>
      </a:lt1>
      <a:dk2>
        <a:srgbClr val="502300"/>
      </a:dk2>
      <a:lt2>
        <a:srgbClr val="788287"/>
      </a:lt2>
      <a:accent1>
        <a:srgbClr val="A0C814"/>
      </a:accent1>
      <a:accent2>
        <a:srgbClr val="374105"/>
      </a:accent2>
      <a:accent3>
        <a:srgbClr val="82055F"/>
      </a:accent3>
      <a:accent4>
        <a:srgbClr val="5AC8F5"/>
      </a:accent4>
      <a:accent5>
        <a:srgbClr val="003969"/>
      </a:accent5>
      <a:accent6>
        <a:srgbClr val="EB6400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" id="{641C159B-3618-4718-9A6E-8CE9F83DF618}" vid="{271B69A5-06F9-4E22-8C92-BD0B7ABD4E08}"/>
    </a:ext>
  </a:extLst>
</a:theme>
</file>

<file path=ppt/theme/theme2.xml><?xml version="1.0" encoding="utf-8"?>
<a:theme xmlns:a="http://schemas.openxmlformats.org/drawingml/2006/main" name="Larissa-Design">
  <a:themeElements>
    <a:clrScheme name="Goethe 2010-12-21">
      <a:dk1>
        <a:sysClr val="windowText" lastClr="000000"/>
      </a:dk1>
      <a:lt1>
        <a:sysClr val="window" lastClr="FFFFFF"/>
      </a:lt1>
      <a:dk2>
        <a:srgbClr val="502300"/>
      </a:dk2>
      <a:lt2>
        <a:srgbClr val="C8B987"/>
      </a:lt2>
      <a:accent1>
        <a:srgbClr val="A0C814"/>
      </a:accent1>
      <a:accent2>
        <a:srgbClr val="374105"/>
      </a:accent2>
      <a:accent3>
        <a:srgbClr val="59004A"/>
      </a:accent3>
      <a:accent4>
        <a:srgbClr val="5AC8F5"/>
      </a:accent4>
      <a:accent5>
        <a:srgbClr val="003969"/>
      </a:accent5>
      <a:accent6>
        <a:srgbClr val="EB6400"/>
      </a:accent6>
      <a:hlink>
        <a:srgbClr val="000000"/>
      </a:hlink>
      <a:folHlink>
        <a:srgbClr val="000000"/>
      </a:folHlink>
    </a:clrScheme>
    <a:fontScheme name="Goethe Draft ClanNarrow">
      <a:majorFont>
        <a:latin typeface="ClanNarrowLF-Bold"/>
        <a:ea typeface=""/>
        <a:cs typeface=""/>
      </a:majorFont>
      <a:minorFont>
        <a:latin typeface="ClanNarrowLF-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Goethe 2010-12-21">
      <a:dk1>
        <a:sysClr val="windowText" lastClr="000000"/>
      </a:dk1>
      <a:lt1>
        <a:sysClr val="window" lastClr="FFFFFF"/>
      </a:lt1>
      <a:dk2>
        <a:srgbClr val="502300"/>
      </a:dk2>
      <a:lt2>
        <a:srgbClr val="C8B987"/>
      </a:lt2>
      <a:accent1>
        <a:srgbClr val="A0C814"/>
      </a:accent1>
      <a:accent2>
        <a:srgbClr val="374105"/>
      </a:accent2>
      <a:accent3>
        <a:srgbClr val="59004A"/>
      </a:accent3>
      <a:accent4>
        <a:srgbClr val="5AC8F5"/>
      </a:accent4>
      <a:accent5>
        <a:srgbClr val="003969"/>
      </a:accent5>
      <a:accent6>
        <a:srgbClr val="EB6400"/>
      </a:accent6>
      <a:hlink>
        <a:srgbClr val="000000"/>
      </a:hlink>
      <a:folHlink>
        <a:srgbClr val="000000"/>
      </a:folHlink>
    </a:clrScheme>
    <a:fontScheme name="Goethe Draft ClanNarrow">
      <a:majorFont>
        <a:latin typeface="ClanNarrowLF-Bold"/>
        <a:ea typeface=""/>
        <a:cs typeface=""/>
      </a:majorFont>
      <a:minorFont>
        <a:latin typeface="ClanNarrowLF-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E1E7CB3F740E4FA439DC4DE9965CFB" ma:contentTypeVersion="10" ma:contentTypeDescription="Ein neues Dokument erstellen." ma:contentTypeScope="" ma:versionID="8e879d9de1297dca58e37ade3d5c1c62">
  <xsd:schema xmlns:xsd="http://www.w3.org/2001/XMLSchema" xmlns:xs="http://www.w3.org/2001/XMLSchema" xmlns:p="http://schemas.microsoft.com/office/2006/metadata/properties" xmlns:ns2="c216c60e-cf8b-4564-aa4f-56f41349513c" xmlns:ns3="d9d6aa0b-def3-4076-afc9-b5668e48dd53" targetNamespace="http://schemas.microsoft.com/office/2006/metadata/properties" ma:root="true" ma:fieldsID="60cdee28f0dc46ad779379008c6ee211" ns2:_="" ns3:_="">
    <xsd:import namespace="c216c60e-cf8b-4564-aa4f-56f41349513c"/>
    <xsd:import namespace="d9d6aa0b-def3-4076-afc9-b5668e48dd5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Dateiformat" minOccurs="0"/>
                <xsd:element ref="ns3:Druckformat" minOccurs="0"/>
                <xsd:element ref="ns3:Vorlagentyp" minOccurs="0"/>
                <xsd:element ref="ns3:gimmp_Vor_IntDownloadCount"/>
                <xsd:element ref="ns3:gimmp_Vor_ExtDownloadCoun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6c60e-cf8b-4564-aa4f-56f41349513c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c82ed2df-806c-4193-9531-2d60c0b97f43}" ma:internalName="TaxCatchAll" ma:showField="CatchAllData" ma:web="c216c60e-cf8b-4564-aa4f-56f4134951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6aa0b-def3-4076-afc9-b5668e48dd53" elementFormDefault="qualified">
    <xsd:import namespace="http://schemas.microsoft.com/office/2006/documentManagement/types"/>
    <xsd:import namespace="http://schemas.microsoft.com/office/infopath/2007/PartnerControls"/>
    <xsd:element name="Dateiformat" ma:index="9" nillable="true" ma:displayName="Dateiformat" ma:format="Dropdown" ma:internalName="Dateiformat">
      <xsd:simpleType>
        <xsd:restriction base="dms:Choice">
          <xsd:enumeration value="AC3 M2V (ZIP)"/>
          <xsd:enumeration value="Ansicht (PDF)"/>
          <xsd:enumeration value="AVI"/>
          <xsd:enumeration value="Bilder (JPG)"/>
          <xsd:enumeration value="Druck (PDF)"/>
          <xsd:enumeration value="Excel 2003-2007"/>
          <xsd:enumeration value="Excel 2010"/>
          <xsd:enumeration value="FLV (ZIP)"/>
          <xsd:enumeration value="GIF"/>
          <xsd:enumeration value="InDesign (ZIP)"/>
          <xsd:enumeration value="JPG"/>
          <xsd:enumeration value="MP4 (ZIP)"/>
          <xsd:enumeration value="PDF (Ansicht)"/>
          <xsd:enumeration value="PDF (Druck)"/>
          <xsd:enumeration value="PDF (druckfähig)"/>
          <xsd:enumeration value="PowerPoint 2003-2007"/>
          <xsd:enumeration value="PowerPoint 2010"/>
          <xsd:enumeration value="PSD (ZIP)"/>
          <xsd:enumeration value="WAV"/>
          <xsd:enumeration value="Word 2003-2007"/>
          <xsd:enumeration value="Word 2010"/>
          <xsd:enumeration value="Word 2013"/>
        </xsd:restriction>
      </xsd:simpleType>
    </xsd:element>
    <xsd:element name="Druckformat" ma:index="10" nillable="true" ma:displayName="Endformat" ma:format="Dropdown" ma:internalName="Druckformat">
      <xsd:simpleType>
        <xsd:restriction base="dms:Choice">
          <xsd:enumeration value="Variabel"/>
          <xsd:enumeration value="DIN A0"/>
          <xsd:enumeration value="DIN A1"/>
          <xsd:enumeration value="DIN A2"/>
          <xsd:enumeration value="DIN A3"/>
          <xsd:enumeration value="DIN A4"/>
          <xsd:enumeration value="DIN A5"/>
          <xsd:enumeration value="DIN A6"/>
          <xsd:enumeration value="DIN A7"/>
          <xsd:enumeration value="DIN LANG"/>
          <xsd:enumeration value="US-Letterformat"/>
          <xsd:enumeration value="CD-/DVD"/>
          <xsd:enumeration value="Sonderformat"/>
          <xsd:enumeration value="4:3"/>
          <xsd:enumeration value="16:9"/>
          <xsd:enumeration value="100 x 65 px"/>
          <xsd:enumeration value="140 x 105 px"/>
          <xsd:enumeration value="180 x 180 px"/>
          <xsd:enumeration value="300 x 250 px"/>
          <xsd:enumeration value="400 x 180 px"/>
          <xsd:enumeration value="403 x 403 px"/>
          <xsd:enumeration value="480 x 62 px"/>
          <xsd:enumeration value="843 x 403 px"/>
          <xsd:enumeration value="1200 x 1200 px"/>
        </xsd:restriction>
      </xsd:simpleType>
    </xsd:element>
    <xsd:element name="Vorlagentyp" ma:index="12" nillable="true" ma:displayName="Vorlagentyp" ma:description="Beschreibt den Vorlagentyp" ma:format="Dropdown" ma:internalName="Vorlagentyp">
      <xsd:simpleType>
        <xsd:restriction base="dms:Choice">
          <xsd:enumeration value="Audio"/>
          <xsd:enumeration value="Bürovorlagen: Briefpapier"/>
          <xsd:enumeration value="Bürovorlagen: DIN-A4-Standardvorlagen"/>
          <xsd:enumeration value="Bürovorlagen: Excel-Tabelle"/>
          <xsd:enumeration value="Bürovorlagen: Präsentation"/>
          <xsd:enumeration value="Bürovorlagen: Sonstige Bürovorlagen"/>
          <xsd:enumeration value="Bürovorlagen: Visitenkarte"/>
          <xsd:enumeration value="Bürovorlagen: Word-Tabelle hoch"/>
          <xsd:enumeration value="Bürovorlagen: Word-Tabelle quer"/>
          <xsd:enumeration value="Film: DVD-/Blu-ray-Erstellung (Authoring): Inlay"/>
          <xsd:enumeration value="Film: DVD-/Blu-ray-Erstellung (Authoring): Label"/>
          <xsd:enumeration value="Film: DVD-/Blu-ray-Erstellung (Authoring): Menu"/>
          <xsd:enumeration value="Film: Video-Produktion: Inserts"/>
          <xsd:enumeration value="Film: Video-Produktion: Intro/Outro"/>
          <xsd:enumeration value="Messen und Veranstaltungen"/>
          <xsd:enumeration value="Messen: Aufstellbanner"/>
          <xsd:enumeration value="Messen: Mobiler Messestand"/>
          <xsd:enumeration value="Messen: Sitzwürfel"/>
          <xsd:enumeration value="Print: ABC der Sprachkurse"/>
          <xsd:enumeration value="Print: Anzeige/Plakat &quot;Sprachkursanzeigen&quot;"/>
          <xsd:enumeration value="Print: Anzeige/Plakat (blanco)"/>
          <xsd:enumeration value="Print: Broschüre (blanco)"/>
          <xsd:enumeration value="Print: CD/DVD (blanco)"/>
          <xsd:enumeration value="Print: Grußkarte (blanco)"/>
          <xsd:enumeration value="Print: Imagebroschüre Prüfungen"/>
          <xsd:enumeration value="Print: Imagebroschüre Sprache"/>
          <xsd:enumeration value="Print: Imageflyer Institute"/>
          <xsd:enumeration value="Print: Infomappe"/>
          <xsd:enumeration value="Print: Kurseinleger"/>
          <xsd:enumeration value="Print: Lesezeichen"/>
          <xsd:enumeration value="Print: Miniwörterbuch &quot;Deutsch im Geschäftsleben&quot;"/>
          <xsd:enumeration value="Print: Posterserie &quot;Ein dicker Hund&quot;"/>
          <xsd:enumeration value="Print: Posterserie Prüfungen"/>
          <xsd:enumeration value="Print: Postkarte BULATS"/>
          <xsd:enumeration value="Print: Postkarte oder DIN A6-Flyer (blanco)"/>
          <xsd:enumeration value="Print: Programmflyer (Leserichtung links nach rechts)"/>
          <xsd:enumeration value="Print: Programmflyer (Leserichtung rechts nach links)"/>
          <xsd:enumeration value="Print: Prüfungsflyer"/>
          <xsd:enumeration value="Print: Sprachkursbroschüre"/>
          <xsd:enumeration value="Print: Sprachkursmappe"/>
          <xsd:enumeration value="Print: TestDaF-Flyer"/>
          <xsd:enumeration value="Print: Weihnachtskarte"/>
          <xsd:enumeration value="Signalisation"/>
          <xsd:enumeration value="Web: Anmeldeformular"/>
          <xsd:enumeration value="Web: Banner dynamisch &quot;Blended Learning&quot;"/>
          <xsd:enumeration value="Web: Facebook"/>
          <xsd:enumeration value="Web: Facebook &quot;Blended Learning&quot;"/>
          <xsd:enumeration value="Web: Facebook &quot;Teilnehmer gewinnen&quot;"/>
          <xsd:enumeration value="Web: Newsletter"/>
          <xsd:enumeration value="Web: Newsletter &quot;Blended Learning&quot;"/>
          <xsd:enumeration value="Web: Newsletter &quot;Teilnehmer gewinnen&quot;"/>
          <xsd:enumeration value="Web: Störer/Banner &quot;Deutsch lernen&quot;"/>
          <xsd:enumeration value="Web: Störer/Banner dynamisch"/>
          <xsd:enumeration value="Web: Störer/Banner statisch"/>
          <xsd:enumeration value="Web: Twitter &quot;Blended Learning&quot;"/>
          <xsd:enumeration value="Web: Website-Störer &quot;Blended Learning&quot;"/>
          <xsd:enumeration value="Web: Website-Störer &quot;Teilnehmer gewinnen&quot;"/>
          <xsd:enumeration value="Werbeartikel"/>
        </xsd:restriction>
      </xsd:simpleType>
    </xsd:element>
    <xsd:element name="gimmp_Vor_IntDownloadCount" ma:index="13" ma:displayName="Downloads Intranet" ma:decimals="0" ma:default="0" ma:internalName="gimmp_Vor_IntDownloadCount" ma:readOnly="true">
      <xsd:simpleType>
        <xsd:restriction base="dms:Number"/>
      </xsd:simpleType>
    </xsd:element>
    <xsd:element name="gimmp_Vor_ExtDownloadCount" ma:index="14" ma:displayName="Downloads Extranet" ma:decimals="0" ma:default="0" ma:internalName="gimmp_Vor_ExtDownloadCount" ma:readOnly="tru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Beschreibung"/>
        <xsd:element ref="dc:subject" minOccurs="0" maxOccurs="1"/>
        <xsd:element ref="dc:description" minOccurs="0" maxOccurs="1"/>
        <xsd:element name="keywords" minOccurs="0" maxOccurs="1" type="xsd:string" ma:index="11" ma:displayName="Schlüsselwörter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iformat xmlns="d9d6aa0b-def3-4076-afc9-b5668e48dd53">PowerPoint 2010</Dateiformat>
    <TaxCatchAll xmlns="c216c60e-cf8b-4564-aa4f-56f41349513c">
      <Value>23</Value>
    </TaxCatchAll>
    <Druckformat xmlns="d9d6aa0b-def3-4076-afc9-b5668e48dd53">16:9</Druckformat>
    <Vorlagentyp xmlns="d9d6aa0b-def3-4076-afc9-b5668e48dd53">Bürovorlagen: Präsentation</Vorlagentyp>
    <gimmp_Vor_IntDownloadCount xmlns="d9d6aa0b-def3-4076-afc9-b5668e48dd53">715</gimmp_Vor_IntDownloadCount>
    <gimmp_Vor_ExtDownloadCount xmlns="d9d6aa0b-def3-4076-afc9-b5668e48dd53">2</gimmp_Vor_ExtDownloadCount>
  </documentManagement>
</p:properties>
</file>

<file path=customXml/itemProps1.xml><?xml version="1.0" encoding="utf-8"?>
<ds:datastoreItem xmlns:ds="http://schemas.openxmlformats.org/officeDocument/2006/customXml" ds:itemID="{650ACABE-6DCF-4208-927B-2192EA52AD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866E08-24C5-4F8B-8D18-D719D66C83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16c60e-cf8b-4564-aa4f-56f41349513c"/>
    <ds:schemaRef ds:uri="d9d6aa0b-def3-4076-afc9-b5668e48dd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4A3089-5B21-4DCD-9187-62243BD7C0E5}">
  <ds:schemaRefs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c216c60e-cf8b-4564-aa4f-56f41349513c"/>
    <ds:schemaRef ds:uri="d9d6aa0b-def3-4076-afc9-b5668e48dd53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PowerPoint_16_9</Template>
  <TotalTime>0</TotalTime>
  <Words>285</Words>
  <Application>Microsoft Office PowerPoint</Application>
  <PresentationFormat>Bildschirmpräsentation (16:9)</PresentationFormat>
  <Paragraphs>36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ClanNarrowLF-Book</vt:lpstr>
      <vt:lpstr>Simplified Arabic</vt:lpstr>
      <vt:lpstr>Verdana</vt:lpstr>
      <vt:lpstr>Wingdings</vt:lpstr>
      <vt:lpstr>GI_PowerPoint_16zu9_Extern</vt:lpstr>
      <vt:lpstr>                        Session 7: Holidays</vt:lpstr>
      <vt:lpstr>What you will learn today</vt:lpstr>
      <vt:lpstr>national Holidays in Germany and in the US</vt:lpstr>
      <vt:lpstr>reflection round: What have you learned?</vt:lpstr>
      <vt:lpstr>my word bank sheet</vt:lpstr>
      <vt:lpstr>PowerPoint-Präsentation</vt:lpstr>
    </vt:vector>
  </TitlesOfParts>
  <Company>Goethe 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Mastervorlage PowerPoint</dc:title>
  <dc:creator>Winterhagen, Sabine</dc:creator>
  <cp:keywords>PowerPoint, PPT, Präsentation, Präsentationsvorlage, Vorlage, Template</cp:keywords>
  <dc:description>Template: 2010-12-22</dc:description>
  <cp:lastModifiedBy>Stefan Sadecki</cp:lastModifiedBy>
  <cp:revision>44</cp:revision>
  <dcterms:created xsi:type="dcterms:W3CDTF">2018-06-11T09:23:23Z</dcterms:created>
  <dcterms:modified xsi:type="dcterms:W3CDTF">2023-04-18T20:26:41Z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0x010100F1E1E7CB3F740E4FA439DC4DE9965CFB</vt:lpwstr>
  </property>
  <property fmtid="{D5CDD505-2E9C-101B-9397-08002B2CF9AE}" pid="3" name="Order">
    <vt:r8>6000</vt:r8>
  </property>
  <property fmtid="{D5CDD505-2E9C-101B-9397-08002B2CF9AE}" pid="4" name="Medium">
    <vt:lpwstr>23;#Format 16:9|48b6f884-d71d-4567-8042-440ab8b0b9fb</vt:lpwstr>
  </property>
  <property fmtid="{D5CDD505-2E9C-101B-9397-08002B2CF9AE}" pid="5" name="lbb07e0a8a4e4acd940641544846852e">
    <vt:lpwstr>Format 16:9|48b6f884-d71d-4567-8042-440ab8b0b9fb</vt:lpwstr>
  </property>
</Properties>
</file>